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146.jpg" ContentType="image/jpeg"/>
  <Override PartName="/ppt/media/image147.jpg" ContentType="image/jpeg"/>
  <Override PartName="/ppt/media/image148.jpg" ContentType="image/jpeg"/>
  <Override PartName="/ppt/media/image149.jpg" ContentType="image/jpeg"/>
  <Override PartName="/ppt/media/image150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856" r:id="rId2"/>
  </p:sldMasterIdLst>
  <p:notesMasterIdLst>
    <p:notesMasterId r:id="rId33"/>
  </p:notesMasterIdLst>
  <p:handoutMasterIdLst>
    <p:handoutMasterId r:id="rId34"/>
  </p:handoutMasterIdLst>
  <p:sldIdLst>
    <p:sldId id="620" r:id="rId3"/>
    <p:sldId id="319" r:id="rId4"/>
    <p:sldId id="1289" r:id="rId5"/>
    <p:sldId id="1292" r:id="rId6"/>
    <p:sldId id="1288" r:id="rId7"/>
    <p:sldId id="586" r:id="rId8"/>
    <p:sldId id="1290" r:id="rId9"/>
    <p:sldId id="1293" r:id="rId10"/>
    <p:sldId id="1291" r:id="rId11"/>
    <p:sldId id="1229" r:id="rId12"/>
    <p:sldId id="1294" r:id="rId13"/>
    <p:sldId id="1225" r:id="rId14"/>
    <p:sldId id="626" r:id="rId15"/>
    <p:sldId id="629" r:id="rId16"/>
    <p:sldId id="630" r:id="rId17"/>
    <p:sldId id="1295" r:id="rId18"/>
    <p:sldId id="1300" r:id="rId19"/>
    <p:sldId id="1247" r:id="rId20"/>
    <p:sldId id="1262" r:id="rId21"/>
    <p:sldId id="1263" r:id="rId22"/>
    <p:sldId id="1267" r:id="rId23"/>
    <p:sldId id="1274" r:id="rId24"/>
    <p:sldId id="1284" r:id="rId25"/>
    <p:sldId id="1286" r:id="rId26"/>
    <p:sldId id="1226" r:id="rId27"/>
    <p:sldId id="1269" r:id="rId28"/>
    <p:sldId id="1271" r:id="rId29"/>
    <p:sldId id="1231" r:id="rId30"/>
    <p:sldId id="632" r:id="rId31"/>
    <p:sldId id="312" r:id="rId32"/>
  </p:sldIdLst>
  <p:sldSz cx="10080625" cy="755967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0" userDrawn="1">
          <p15:clr>
            <a:srgbClr val="A4A3A4"/>
          </p15:clr>
        </p15:guide>
        <p15:guide id="2" pos="3175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pos="6010" userDrawn="1">
          <p15:clr>
            <a:srgbClr val="A4A3A4"/>
          </p15:clr>
        </p15:guide>
        <p15:guide id="5" orient="horz" pos="4331" userDrawn="1">
          <p15:clr>
            <a:srgbClr val="A4A3A4"/>
          </p15:clr>
        </p15:guide>
        <p15:guide id="6" orient="horz" pos="1134" userDrawn="1">
          <p15:clr>
            <a:srgbClr val="A4A3A4"/>
          </p15:clr>
        </p15:guide>
        <p15:guide id="7" orient="horz" pos="408" userDrawn="1">
          <p15:clr>
            <a:srgbClr val="A4A3A4"/>
          </p15:clr>
        </p15:guide>
        <p15:guide id="8" pos="431" userDrawn="1">
          <p15:clr>
            <a:srgbClr val="A4A3A4"/>
          </p15:clr>
        </p15:guide>
        <p15:guide id="9" pos="3062" userDrawn="1">
          <p15:clr>
            <a:srgbClr val="A4A3A4"/>
          </p15:clr>
        </p15:guide>
        <p15:guide id="11" orient="horz" pos="4173" userDrawn="1">
          <p15:clr>
            <a:srgbClr val="A4A3A4"/>
          </p15:clr>
        </p15:guide>
        <p15:guide id="12" pos="5987" userDrawn="1">
          <p15:clr>
            <a:srgbClr val="A4A3A4"/>
          </p15:clr>
        </p15:guide>
        <p15:guide id="13" pos="5284" userDrawn="1">
          <p15:clr>
            <a:srgbClr val="A4A3A4"/>
          </p15:clr>
        </p15:guide>
        <p15:guide id="14" pos="499" userDrawn="1">
          <p15:clr>
            <a:srgbClr val="A4A3A4"/>
          </p15:clr>
        </p15:guide>
        <p15:guide id="15" orient="horz" pos="93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사용자" initials="W사" lastIdx="1" clrIdx="0"/>
  <p:cmAuthor id="2" name="admin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A900"/>
    <a:srgbClr val="FFFFFF"/>
    <a:srgbClr val="01478B"/>
    <a:srgbClr val="69A139"/>
    <a:srgbClr val="0099FF"/>
    <a:srgbClr val="4F81BD"/>
    <a:srgbClr val="F6BB00"/>
    <a:srgbClr val="FFC305"/>
    <a:srgbClr val="FFD653"/>
    <a:srgbClr val="FFE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96370" autoAdjust="0"/>
  </p:normalViewPr>
  <p:slideViewPr>
    <p:cSldViewPr snapToGrid="0">
      <p:cViewPr varScale="1">
        <p:scale>
          <a:sx n="92" d="100"/>
          <a:sy n="92" d="100"/>
        </p:scale>
        <p:origin x="885" y="57"/>
      </p:cViewPr>
      <p:guideLst>
        <p:guide orient="horz" pos="4290"/>
        <p:guide pos="3175"/>
        <p:guide pos="340"/>
        <p:guide pos="6010"/>
        <p:guide orient="horz" pos="4331"/>
        <p:guide orient="horz" pos="1134"/>
        <p:guide orient="horz" pos="408"/>
        <p:guide pos="431"/>
        <p:guide pos="3062"/>
        <p:guide orient="horz" pos="4173"/>
        <p:guide pos="5987"/>
        <p:guide pos="5284"/>
        <p:guide pos="499"/>
        <p:guide orient="horz" pos="9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40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0" cy="495029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l">
              <a:defRPr sz="1100"/>
            </a:lvl1pPr>
          </a:lstStyle>
          <a:p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7" y="0"/>
            <a:ext cx="2918830" cy="495029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r">
              <a:defRPr sz="1100"/>
            </a:lvl1pPr>
          </a:lstStyle>
          <a:p>
            <a:fld id="{52A9B001-9E32-4FA5-8645-00CEFB28BE21}" type="datetimeFigureOut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pPr/>
              <a:t>2026-06-13</a:t>
            </a:fld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371289"/>
            <a:ext cx="2918830" cy="495028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l">
              <a:defRPr sz="1100"/>
            </a:lvl1pPr>
          </a:lstStyle>
          <a:p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7" y="9371289"/>
            <a:ext cx="2918830" cy="495028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r">
              <a:defRPr sz="1100"/>
            </a:lvl1pPr>
          </a:lstStyle>
          <a:p>
            <a:fld id="{26DCA3F9-7917-4A12-B9C0-4D089497371F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pPr/>
              <a:t>‹#›</a:t>
            </a:fld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2588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0" cy="495029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l">
              <a:defRPr sz="11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7" y="0"/>
            <a:ext cx="2918830" cy="495029"/>
          </a:xfrm>
          <a:prstGeom prst="rect">
            <a:avLst/>
          </a:prstGeom>
        </p:spPr>
        <p:txBody>
          <a:bodyPr vert="horz" lIns="90749" tIns="45375" rIns="90749" bIns="45375" rtlCol="0"/>
          <a:lstStyle>
            <a:lvl1pPr algn="r">
              <a:defRPr sz="11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35E8DEBD-6490-4D02-B446-A85378D996DE}" type="datetimeFigureOut">
              <a:rPr lang="ko-KR" altLang="en-US" smtClean="0"/>
              <a:pPr/>
              <a:t>2026-06-13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9" tIns="45375" rIns="90749" bIns="45375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49" tIns="45375" rIns="90749" bIns="45375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7" y="9371289"/>
            <a:ext cx="2918830" cy="495028"/>
          </a:xfrm>
          <a:prstGeom prst="rect">
            <a:avLst/>
          </a:prstGeom>
        </p:spPr>
        <p:txBody>
          <a:bodyPr vert="horz" lIns="90749" tIns="45375" rIns="90749" bIns="45375" rtlCol="0" anchor="b"/>
          <a:lstStyle>
            <a:lvl1pPr algn="r">
              <a:defRPr sz="11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541155C9-F53E-429A-86C0-A40C50D5262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534A438-39D2-4505-9700-467BDEA418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2445"/>
            <a:ext cx="2919565" cy="493868"/>
          </a:xfrm>
          <a:prstGeom prst="rect">
            <a:avLst/>
          </a:prstGeom>
        </p:spPr>
        <p:txBody>
          <a:bodyPr vert="horz" lIns="90767" tIns="45384" rIns="90767" bIns="45384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6237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07943" rtl="0" eaLnBrk="1" latinLnBrk="1" hangingPunct="1">
      <a:defRPr sz="1323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1pPr>
    <a:lvl2pPr marL="503972" algn="l" defTabSz="1007943" rtl="0" eaLnBrk="1" latinLnBrk="1" hangingPunct="1">
      <a:defRPr sz="1323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2pPr>
    <a:lvl3pPr marL="1007943" algn="l" defTabSz="1007943" rtl="0" eaLnBrk="1" latinLnBrk="1" hangingPunct="1">
      <a:defRPr sz="1323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3pPr>
    <a:lvl4pPr marL="1511915" algn="l" defTabSz="1007943" rtl="0" eaLnBrk="1" latinLnBrk="1" hangingPunct="1">
      <a:defRPr sz="1323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4pPr>
    <a:lvl5pPr marL="2015886" algn="l" defTabSz="1007943" rtl="0" eaLnBrk="1" latinLnBrk="1" hangingPunct="1">
      <a:defRPr sz="1323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5pPr>
    <a:lvl6pPr marL="2519858" algn="l" defTabSz="1007943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6pPr>
    <a:lvl7pPr marL="3023829" algn="l" defTabSz="1007943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7pPr>
    <a:lvl8pPr marL="3527801" algn="l" defTabSz="1007943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8pPr>
    <a:lvl9pPr marL="4031772" algn="l" defTabSz="1007943" rtl="0" eaLnBrk="1" latinLnBrk="1" hangingPunct="1">
      <a:defRPr sz="132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155C9-F53E-429A-86C0-A40C50D52624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5790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155C9-F53E-429A-86C0-A40C50D52624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237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411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411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411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411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411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41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237197"/>
            <a:ext cx="85685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970580"/>
            <a:ext cx="756046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1655-7D8F-4212-B8FA-7ABC889496FA}" type="datetime1">
              <a:rPr lang="ko-KR" altLang="en-US" smtClean="0"/>
              <a:pPr/>
              <a:t>2026-06-13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857719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1655-7D8F-4212-B8FA-7ABC889496FA}" type="datetime1">
              <a:rPr lang="ko-KR" altLang="en-US" smtClean="0"/>
              <a:pPr/>
              <a:t>2026-06-13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79494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884671"/>
            <a:ext cx="869453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5059035"/>
            <a:ext cx="869453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39E4-9625-4712-95FC-F4FE12FD6349}" type="datetime1">
              <a:rPr lang="ko-KR" altLang="en-US" smtClean="0"/>
              <a:pPr/>
              <a:t>2026-06-13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146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2012414"/>
            <a:ext cx="4284266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2012414"/>
            <a:ext cx="4284266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6147-C0B7-4F66-85F2-01F8FCABB400}" type="datetime1">
              <a:rPr lang="ko-KR" altLang="en-US" smtClean="0"/>
              <a:pPr/>
              <a:t>2026-06-13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69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02484"/>
            <a:ext cx="8694539" cy="14611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853171"/>
            <a:ext cx="4264576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761381"/>
            <a:ext cx="4264576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853171"/>
            <a:ext cx="4285579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761381"/>
            <a:ext cx="4285579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F3B2-D7E8-415F-B2D1-EB4D949614C9}" type="datetime1">
              <a:rPr lang="ko-KR" altLang="en-US" smtClean="0"/>
              <a:pPr/>
              <a:t>2026-06-13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547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260B-0970-45F3-A631-EAF81C64FD56}" type="datetime1">
              <a:rPr lang="ko-KR" altLang="en-US" smtClean="0"/>
              <a:pPr/>
              <a:t>2026-06-13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463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9ADDB-56AF-416D-9911-E620D3B6A14B}" type="datetime1">
              <a:rPr lang="ko-KR" altLang="en-US" smtClean="0"/>
              <a:pPr/>
              <a:t>2026-06-13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6731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088455"/>
            <a:ext cx="510331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114D-2795-40C4-9038-98D1F2288F63}" type="datetime1">
              <a:rPr lang="ko-KR" altLang="en-US" smtClean="0"/>
              <a:pPr/>
              <a:t>2026-06-13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750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088455"/>
            <a:ext cx="510331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F8570-AEE6-4462-8874-2A7FC00F827E}" type="datetime1">
              <a:rPr lang="ko-KR" altLang="en-US" smtClean="0"/>
              <a:pPr/>
              <a:t>2026-06-13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7070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7FD6-B113-40A6-BB22-6B24700D0E45}" type="datetime1">
              <a:rPr lang="ko-KR" altLang="en-US" smtClean="0"/>
              <a:pPr/>
              <a:t>2026-06-13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0814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02483"/>
            <a:ext cx="2173635" cy="6406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02483"/>
            <a:ext cx="6394896" cy="6406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4CBF-EDB8-4FA5-A420-182B7CE1E556}" type="datetime1">
              <a:rPr lang="ko-KR" altLang="en-US" smtClean="0"/>
              <a:pPr/>
              <a:t>2026-06-13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452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415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CA1B7C6C-0A97-4686-95C0-D1846479DBC0}"/>
              </a:ext>
            </a:extLst>
          </p:cNvPr>
          <p:cNvSpPr/>
          <p:nvPr userDrawn="1"/>
        </p:nvSpPr>
        <p:spPr>
          <a:xfrm>
            <a:off x="1259449" y="1088201"/>
            <a:ext cx="8820000" cy="0"/>
          </a:xfrm>
          <a:custGeom>
            <a:avLst/>
            <a:gdLst/>
            <a:ahLst/>
            <a:cxnLst/>
            <a:rect l="l" t="t" r="r" b="b"/>
            <a:pathLst>
              <a:path w="8939530">
                <a:moveTo>
                  <a:pt x="0" y="0"/>
                </a:moveTo>
                <a:lnTo>
                  <a:pt x="8939060" y="0"/>
                </a:lnTo>
              </a:path>
            </a:pathLst>
          </a:custGeom>
          <a:ln w="79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4645B61C-529B-4C7F-B6D7-E555370F66D3}"/>
              </a:ext>
            </a:extLst>
          </p:cNvPr>
          <p:cNvSpPr/>
          <p:nvPr userDrawn="1"/>
        </p:nvSpPr>
        <p:spPr>
          <a:xfrm>
            <a:off x="8356964" y="1063264"/>
            <a:ext cx="46340" cy="46345"/>
          </a:xfrm>
          <a:custGeom>
            <a:avLst/>
            <a:gdLst/>
            <a:ahLst/>
            <a:cxnLst/>
            <a:rect l="l" t="t" r="r" b="b"/>
            <a:pathLst>
              <a:path w="46354" h="46355">
                <a:moveTo>
                  <a:pt x="23177" y="0"/>
                </a:moveTo>
                <a:lnTo>
                  <a:pt x="14155" y="1805"/>
                </a:lnTo>
                <a:lnTo>
                  <a:pt x="6788" y="6729"/>
                </a:lnTo>
                <a:lnTo>
                  <a:pt x="1821" y="14032"/>
                </a:lnTo>
                <a:lnTo>
                  <a:pt x="0" y="22974"/>
                </a:lnTo>
                <a:lnTo>
                  <a:pt x="1821" y="31916"/>
                </a:lnTo>
                <a:lnTo>
                  <a:pt x="6788" y="39219"/>
                </a:lnTo>
                <a:lnTo>
                  <a:pt x="14155" y="44143"/>
                </a:lnTo>
                <a:lnTo>
                  <a:pt x="23177" y="45948"/>
                </a:lnTo>
                <a:lnTo>
                  <a:pt x="32205" y="44143"/>
                </a:lnTo>
                <a:lnTo>
                  <a:pt x="39571" y="39219"/>
                </a:lnTo>
                <a:lnTo>
                  <a:pt x="44535" y="31916"/>
                </a:lnTo>
                <a:lnTo>
                  <a:pt x="46355" y="22974"/>
                </a:lnTo>
                <a:lnTo>
                  <a:pt x="44535" y="14032"/>
                </a:lnTo>
                <a:lnTo>
                  <a:pt x="39571" y="6729"/>
                </a:lnTo>
                <a:lnTo>
                  <a:pt x="32205" y="1805"/>
                </a:lnTo>
                <a:lnTo>
                  <a:pt x="231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EF60C26C-1A39-4CD0-B8DC-E94A381FD80D}"/>
              </a:ext>
            </a:extLst>
          </p:cNvPr>
          <p:cNvSpPr/>
          <p:nvPr userDrawn="1"/>
        </p:nvSpPr>
        <p:spPr>
          <a:xfrm>
            <a:off x="8356964" y="1063264"/>
            <a:ext cx="46340" cy="46345"/>
          </a:xfrm>
          <a:custGeom>
            <a:avLst/>
            <a:gdLst/>
            <a:ahLst/>
            <a:cxnLst/>
            <a:rect l="l" t="t" r="r" b="b"/>
            <a:pathLst>
              <a:path w="46354" h="46355">
                <a:moveTo>
                  <a:pt x="0" y="22974"/>
                </a:moveTo>
                <a:lnTo>
                  <a:pt x="1821" y="14032"/>
                </a:lnTo>
                <a:lnTo>
                  <a:pt x="6788" y="6729"/>
                </a:lnTo>
                <a:lnTo>
                  <a:pt x="14155" y="1805"/>
                </a:lnTo>
                <a:lnTo>
                  <a:pt x="23177" y="0"/>
                </a:lnTo>
                <a:lnTo>
                  <a:pt x="32207" y="1805"/>
                </a:lnTo>
                <a:lnTo>
                  <a:pt x="39577" y="6729"/>
                </a:lnTo>
                <a:lnTo>
                  <a:pt x="44546" y="14032"/>
                </a:lnTo>
                <a:lnTo>
                  <a:pt x="46367" y="22974"/>
                </a:lnTo>
                <a:lnTo>
                  <a:pt x="44546" y="31916"/>
                </a:lnTo>
                <a:lnTo>
                  <a:pt x="39577" y="39219"/>
                </a:lnTo>
                <a:lnTo>
                  <a:pt x="32207" y="44143"/>
                </a:lnTo>
                <a:lnTo>
                  <a:pt x="23177" y="45948"/>
                </a:lnTo>
                <a:lnTo>
                  <a:pt x="14155" y="44143"/>
                </a:lnTo>
                <a:lnTo>
                  <a:pt x="6788" y="39219"/>
                </a:lnTo>
                <a:lnTo>
                  <a:pt x="1821" y="31916"/>
                </a:lnTo>
                <a:lnTo>
                  <a:pt x="0" y="22974"/>
                </a:lnTo>
                <a:close/>
              </a:path>
            </a:pathLst>
          </a:custGeom>
          <a:ln w="79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265523B1-5075-4761-A825-89A880547764}"/>
              </a:ext>
            </a:extLst>
          </p:cNvPr>
          <p:cNvSpPr/>
          <p:nvPr userDrawn="1"/>
        </p:nvSpPr>
        <p:spPr>
          <a:xfrm>
            <a:off x="1228986" y="1063264"/>
            <a:ext cx="46340" cy="46345"/>
          </a:xfrm>
          <a:custGeom>
            <a:avLst/>
            <a:gdLst/>
            <a:ahLst/>
            <a:cxnLst/>
            <a:rect l="l" t="t" r="r" b="b"/>
            <a:pathLst>
              <a:path w="46355" h="46355">
                <a:moveTo>
                  <a:pt x="23190" y="0"/>
                </a:moveTo>
                <a:lnTo>
                  <a:pt x="14160" y="1805"/>
                </a:lnTo>
                <a:lnTo>
                  <a:pt x="6789" y="6729"/>
                </a:lnTo>
                <a:lnTo>
                  <a:pt x="1821" y="14032"/>
                </a:lnTo>
                <a:lnTo>
                  <a:pt x="0" y="22974"/>
                </a:lnTo>
                <a:lnTo>
                  <a:pt x="1821" y="31916"/>
                </a:lnTo>
                <a:lnTo>
                  <a:pt x="6789" y="39219"/>
                </a:lnTo>
                <a:lnTo>
                  <a:pt x="14160" y="44143"/>
                </a:lnTo>
                <a:lnTo>
                  <a:pt x="23190" y="45948"/>
                </a:lnTo>
                <a:lnTo>
                  <a:pt x="32212" y="44143"/>
                </a:lnTo>
                <a:lnTo>
                  <a:pt x="39579" y="39219"/>
                </a:lnTo>
                <a:lnTo>
                  <a:pt x="44546" y="31916"/>
                </a:lnTo>
                <a:lnTo>
                  <a:pt x="46367" y="22974"/>
                </a:lnTo>
                <a:lnTo>
                  <a:pt x="44546" y="14032"/>
                </a:lnTo>
                <a:lnTo>
                  <a:pt x="39579" y="6729"/>
                </a:lnTo>
                <a:lnTo>
                  <a:pt x="32212" y="1805"/>
                </a:lnTo>
                <a:lnTo>
                  <a:pt x="231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3DBA6E66-D6F4-4443-A7D2-6C21250CF076}"/>
              </a:ext>
            </a:extLst>
          </p:cNvPr>
          <p:cNvSpPr/>
          <p:nvPr userDrawn="1"/>
        </p:nvSpPr>
        <p:spPr>
          <a:xfrm>
            <a:off x="1228986" y="1063264"/>
            <a:ext cx="46340" cy="46345"/>
          </a:xfrm>
          <a:custGeom>
            <a:avLst/>
            <a:gdLst/>
            <a:ahLst/>
            <a:cxnLst/>
            <a:rect l="l" t="t" r="r" b="b"/>
            <a:pathLst>
              <a:path w="46355" h="46355">
                <a:moveTo>
                  <a:pt x="0" y="22974"/>
                </a:moveTo>
                <a:lnTo>
                  <a:pt x="1821" y="14032"/>
                </a:lnTo>
                <a:lnTo>
                  <a:pt x="6789" y="6729"/>
                </a:lnTo>
                <a:lnTo>
                  <a:pt x="14160" y="1805"/>
                </a:lnTo>
                <a:lnTo>
                  <a:pt x="23190" y="0"/>
                </a:lnTo>
                <a:lnTo>
                  <a:pt x="32212" y="1805"/>
                </a:lnTo>
                <a:lnTo>
                  <a:pt x="39579" y="6729"/>
                </a:lnTo>
                <a:lnTo>
                  <a:pt x="44546" y="14032"/>
                </a:lnTo>
                <a:lnTo>
                  <a:pt x="46367" y="22974"/>
                </a:lnTo>
                <a:lnTo>
                  <a:pt x="44546" y="31916"/>
                </a:lnTo>
                <a:lnTo>
                  <a:pt x="39579" y="39219"/>
                </a:lnTo>
                <a:lnTo>
                  <a:pt x="32212" y="44143"/>
                </a:lnTo>
                <a:lnTo>
                  <a:pt x="23190" y="45948"/>
                </a:lnTo>
                <a:lnTo>
                  <a:pt x="14160" y="44143"/>
                </a:lnTo>
                <a:lnTo>
                  <a:pt x="6789" y="39219"/>
                </a:lnTo>
                <a:lnTo>
                  <a:pt x="1821" y="31916"/>
                </a:lnTo>
                <a:lnTo>
                  <a:pt x="0" y="22974"/>
                </a:lnTo>
                <a:close/>
              </a:path>
            </a:pathLst>
          </a:custGeom>
          <a:ln w="79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3D61A982-51B6-4548-A135-46AF0F8698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5" y="577183"/>
            <a:ext cx="834171" cy="677108"/>
          </a:xfrm>
        </p:spPr>
        <p:txBody>
          <a:bodyPr/>
          <a:lstStyle>
            <a:lvl1pPr marL="0" indent="0">
              <a:buNone/>
              <a:defRPr sz="4400" b="1">
                <a:solidFill>
                  <a:srgbClr val="B1B3B6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543E15D6-4527-487F-85BF-8E87E857A6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9067" y="677046"/>
            <a:ext cx="7001649" cy="323165"/>
          </a:xfrm>
        </p:spPr>
        <p:txBody>
          <a:bodyPr/>
          <a:lstStyle>
            <a:lvl1pPr marL="0" indent="0">
              <a:buNone/>
              <a:defRPr sz="2100" b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D5BFABF4-B4AA-44D8-B5E2-0C9DD01D6184}"/>
              </a:ext>
            </a:extLst>
          </p:cNvPr>
          <p:cNvSpPr txBox="1"/>
          <p:nvPr userDrawn="1"/>
        </p:nvSpPr>
        <p:spPr>
          <a:xfrm>
            <a:off x="9318095" y="7098580"/>
            <a:ext cx="3529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r"/>
            <a:fld id="{1FEB4EDA-F417-4A67-BA44-E59BF0A17595}" type="slidenum">
              <a:rPr lang="ko-KR" alt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pPr algn="r"/>
              <a:t>‹#›</a:t>
            </a:fld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DF2E7161-3D75-452F-B38F-415784E7D1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57"/>
          <a:stretch/>
        </p:blipFill>
        <p:spPr>
          <a:xfrm>
            <a:off x="8403336" y="627191"/>
            <a:ext cx="1130047" cy="38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16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3175">
          <p15:clr>
            <a:srgbClr val="FBAE40"/>
          </p15:clr>
        </p15:guide>
        <p15:guide id="3" pos="340">
          <p15:clr>
            <a:srgbClr val="FBAE40"/>
          </p15:clr>
        </p15:guide>
        <p15:guide id="4" pos="601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237197"/>
            <a:ext cx="85685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970580"/>
            <a:ext cx="756046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1655-7D8F-4212-B8FA-7ABC889496F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84692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1655-7D8F-4212-B8FA-7ABC889496F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6121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884671"/>
            <a:ext cx="869453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5059035"/>
            <a:ext cx="869453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39E4-9625-4712-95FC-F4FE12FD634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793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2012414"/>
            <a:ext cx="4284266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2012414"/>
            <a:ext cx="4284266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6147-C0B7-4F66-85F2-01F8FCABB40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00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02484"/>
            <a:ext cx="8694539" cy="14611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853171"/>
            <a:ext cx="4264576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761381"/>
            <a:ext cx="4264576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853171"/>
            <a:ext cx="4285579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761381"/>
            <a:ext cx="4285579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F3B2-D7E8-415F-B2D1-EB4D949614C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2331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260B-0970-45F3-A631-EAF81C64FD5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52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9ADDB-56AF-416D-9911-E620D3B6A14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5062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088455"/>
            <a:ext cx="510331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114D-2795-40C4-9038-98D1F2288F6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7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088455"/>
            <a:ext cx="510331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F8570-AEE6-4462-8874-2A7FC00F827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294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7FD6-B113-40A6-BB22-6B24700D0E4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5798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02483"/>
            <a:ext cx="2173635" cy="6406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02483"/>
            <a:ext cx="6394896" cy="6406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4CBF-EDB8-4FA5-A420-182B7CE1E55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131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CA1B7C6C-0A97-4686-95C0-D1846479DBC0}"/>
              </a:ext>
            </a:extLst>
          </p:cNvPr>
          <p:cNvSpPr/>
          <p:nvPr userDrawn="1"/>
        </p:nvSpPr>
        <p:spPr>
          <a:xfrm>
            <a:off x="1259449" y="1088201"/>
            <a:ext cx="8820000" cy="0"/>
          </a:xfrm>
          <a:custGeom>
            <a:avLst/>
            <a:gdLst/>
            <a:ahLst/>
            <a:cxnLst/>
            <a:rect l="l" t="t" r="r" b="b"/>
            <a:pathLst>
              <a:path w="8939530">
                <a:moveTo>
                  <a:pt x="0" y="0"/>
                </a:moveTo>
                <a:lnTo>
                  <a:pt x="8939060" y="0"/>
                </a:lnTo>
              </a:path>
            </a:pathLst>
          </a:custGeom>
          <a:ln w="79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4645B61C-529B-4C7F-B6D7-E555370F66D3}"/>
              </a:ext>
            </a:extLst>
          </p:cNvPr>
          <p:cNvSpPr/>
          <p:nvPr userDrawn="1"/>
        </p:nvSpPr>
        <p:spPr>
          <a:xfrm>
            <a:off x="8356964" y="1063264"/>
            <a:ext cx="46340" cy="46345"/>
          </a:xfrm>
          <a:custGeom>
            <a:avLst/>
            <a:gdLst/>
            <a:ahLst/>
            <a:cxnLst/>
            <a:rect l="l" t="t" r="r" b="b"/>
            <a:pathLst>
              <a:path w="46354" h="46355">
                <a:moveTo>
                  <a:pt x="23177" y="0"/>
                </a:moveTo>
                <a:lnTo>
                  <a:pt x="14155" y="1805"/>
                </a:lnTo>
                <a:lnTo>
                  <a:pt x="6788" y="6729"/>
                </a:lnTo>
                <a:lnTo>
                  <a:pt x="1821" y="14032"/>
                </a:lnTo>
                <a:lnTo>
                  <a:pt x="0" y="22974"/>
                </a:lnTo>
                <a:lnTo>
                  <a:pt x="1821" y="31916"/>
                </a:lnTo>
                <a:lnTo>
                  <a:pt x="6788" y="39219"/>
                </a:lnTo>
                <a:lnTo>
                  <a:pt x="14155" y="44143"/>
                </a:lnTo>
                <a:lnTo>
                  <a:pt x="23177" y="45948"/>
                </a:lnTo>
                <a:lnTo>
                  <a:pt x="32205" y="44143"/>
                </a:lnTo>
                <a:lnTo>
                  <a:pt x="39571" y="39219"/>
                </a:lnTo>
                <a:lnTo>
                  <a:pt x="44535" y="31916"/>
                </a:lnTo>
                <a:lnTo>
                  <a:pt x="46355" y="22974"/>
                </a:lnTo>
                <a:lnTo>
                  <a:pt x="44535" y="14032"/>
                </a:lnTo>
                <a:lnTo>
                  <a:pt x="39571" y="6729"/>
                </a:lnTo>
                <a:lnTo>
                  <a:pt x="32205" y="1805"/>
                </a:lnTo>
                <a:lnTo>
                  <a:pt x="231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EF60C26C-1A39-4CD0-B8DC-E94A381FD80D}"/>
              </a:ext>
            </a:extLst>
          </p:cNvPr>
          <p:cNvSpPr/>
          <p:nvPr userDrawn="1"/>
        </p:nvSpPr>
        <p:spPr>
          <a:xfrm>
            <a:off x="8356964" y="1063264"/>
            <a:ext cx="46340" cy="46345"/>
          </a:xfrm>
          <a:custGeom>
            <a:avLst/>
            <a:gdLst/>
            <a:ahLst/>
            <a:cxnLst/>
            <a:rect l="l" t="t" r="r" b="b"/>
            <a:pathLst>
              <a:path w="46354" h="46355">
                <a:moveTo>
                  <a:pt x="0" y="22974"/>
                </a:moveTo>
                <a:lnTo>
                  <a:pt x="1821" y="14032"/>
                </a:lnTo>
                <a:lnTo>
                  <a:pt x="6788" y="6729"/>
                </a:lnTo>
                <a:lnTo>
                  <a:pt x="14155" y="1805"/>
                </a:lnTo>
                <a:lnTo>
                  <a:pt x="23177" y="0"/>
                </a:lnTo>
                <a:lnTo>
                  <a:pt x="32207" y="1805"/>
                </a:lnTo>
                <a:lnTo>
                  <a:pt x="39577" y="6729"/>
                </a:lnTo>
                <a:lnTo>
                  <a:pt x="44546" y="14032"/>
                </a:lnTo>
                <a:lnTo>
                  <a:pt x="46367" y="22974"/>
                </a:lnTo>
                <a:lnTo>
                  <a:pt x="44546" y="31916"/>
                </a:lnTo>
                <a:lnTo>
                  <a:pt x="39577" y="39219"/>
                </a:lnTo>
                <a:lnTo>
                  <a:pt x="32207" y="44143"/>
                </a:lnTo>
                <a:lnTo>
                  <a:pt x="23177" y="45948"/>
                </a:lnTo>
                <a:lnTo>
                  <a:pt x="14155" y="44143"/>
                </a:lnTo>
                <a:lnTo>
                  <a:pt x="6788" y="39219"/>
                </a:lnTo>
                <a:lnTo>
                  <a:pt x="1821" y="31916"/>
                </a:lnTo>
                <a:lnTo>
                  <a:pt x="0" y="22974"/>
                </a:lnTo>
                <a:close/>
              </a:path>
            </a:pathLst>
          </a:custGeom>
          <a:ln w="79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265523B1-5075-4761-A825-89A880547764}"/>
              </a:ext>
            </a:extLst>
          </p:cNvPr>
          <p:cNvSpPr/>
          <p:nvPr userDrawn="1"/>
        </p:nvSpPr>
        <p:spPr>
          <a:xfrm>
            <a:off x="1228986" y="1063264"/>
            <a:ext cx="46340" cy="46345"/>
          </a:xfrm>
          <a:custGeom>
            <a:avLst/>
            <a:gdLst/>
            <a:ahLst/>
            <a:cxnLst/>
            <a:rect l="l" t="t" r="r" b="b"/>
            <a:pathLst>
              <a:path w="46355" h="46355">
                <a:moveTo>
                  <a:pt x="23190" y="0"/>
                </a:moveTo>
                <a:lnTo>
                  <a:pt x="14160" y="1805"/>
                </a:lnTo>
                <a:lnTo>
                  <a:pt x="6789" y="6729"/>
                </a:lnTo>
                <a:lnTo>
                  <a:pt x="1821" y="14032"/>
                </a:lnTo>
                <a:lnTo>
                  <a:pt x="0" y="22974"/>
                </a:lnTo>
                <a:lnTo>
                  <a:pt x="1821" y="31916"/>
                </a:lnTo>
                <a:lnTo>
                  <a:pt x="6789" y="39219"/>
                </a:lnTo>
                <a:lnTo>
                  <a:pt x="14160" y="44143"/>
                </a:lnTo>
                <a:lnTo>
                  <a:pt x="23190" y="45948"/>
                </a:lnTo>
                <a:lnTo>
                  <a:pt x="32212" y="44143"/>
                </a:lnTo>
                <a:lnTo>
                  <a:pt x="39579" y="39219"/>
                </a:lnTo>
                <a:lnTo>
                  <a:pt x="44546" y="31916"/>
                </a:lnTo>
                <a:lnTo>
                  <a:pt x="46367" y="22974"/>
                </a:lnTo>
                <a:lnTo>
                  <a:pt x="44546" y="14032"/>
                </a:lnTo>
                <a:lnTo>
                  <a:pt x="39579" y="6729"/>
                </a:lnTo>
                <a:lnTo>
                  <a:pt x="32212" y="1805"/>
                </a:lnTo>
                <a:lnTo>
                  <a:pt x="231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3DBA6E66-D6F4-4443-A7D2-6C21250CF076}"/>
              </a:ext>
            </a:extLst>
          </p:cNvPr>
          <p:cNvSpPr/>
          <p:nvPr userDrawn="1"/>
        </p:nvSpPr>
        <p:spPr>
          <a:xfrm>
            <a:off x="1228986" y="1063264"/>
            <a:ext cx="46340" cy="46345"/>
          </a:xfrm>
          <a:custGeom>
            <a:avLst/>
            <a:gdLst/>
            <a:ahLst/>
            <a:cxnLst/>
            <a:rect l="l" t="t" r="r" b="b"/>
            <a:pathLst>
              <a:path w="46355" h="46355">
                <a:moveTo>
                  <a:pt x="0" y="22974"/>
                </a:moveTo>
                <a:lnTo>
                  <a:pt x="1821" y="14032"/>
                </a:lnTo>
                <a:lnTo>
                  <a:pt x="6789" y="6729"/>
                </a:lnTo>
                <a:lnTo>
                  <a:pt x="14160" y="1805"/>
                </a:lnTo>
                <a:lnTo>
                  <a:pt x="23190" y="0"/>
                </a:lnTo>
                <a:lnTo>
                  <a:pt x="32212" y="1805"/>
                </a:lnTo>
                <a:lnTo>
                  <a:pt x="39579" y="6729"/>
                </a:lnTo>
                <a:lnTo>
                  <a:pt x="44546" y="14032"/>
                </a:lnTo>
                <a:lnTo>
                  <a:pt x="46367" y="22974"/>
                </a:lnTo>
                <a:lnTo>
                  <a:pt x="44546" y="31916"/>
                </a:lnTo>
                <a:lnTo>
                  <a:pt x="39579" y="39219"/>
                </a:lnTo>
                <a:lnTo>
                  <a:pt x="32212" y="44143"/>
                </a:lnTo>
                <a:lnTo>
                  <a:pt x="23190" y="45948"/>
                </a:lnTo>
                <a:lnTo>
                  <a:pt x="14160" y="44143"/>
                </a:lnTo>
                <a:lnTo>
                  <a:pt x="6789" y="39219"/>
                </a:lnTo>
                <a:lnTo>
                  <a:pt x="1821" y="31916"/>
                </a:lnTo>
                <a:lnTo>
                  <a:pt x="0" y="22974"/>
                </a:lnTo>
                <a:close/>
              </a:path>
            </a:pathLst>
          </a:custGeom>
          <a:ln w="7912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3D61A982-51B6-4548-A135-46AF0F8698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5" y="577183"/>
            <a:ext cx="834171" cy="677108"/>
          </a:xfrm>
        </p:spPr>
        <p:txBody>
          <a:bodyPr/>
          <a:lstStyle>
            <a:lvl1pPr marL="0" indent="0">
              <a:buNone/>
              <a:defRPr sz="4400" b="1">
                <a:solidFill>
                  <a:srgbClr val="B1B3B6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543E15D6-4527-487F-85BF-8E87E857A6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9067" y="677046"/>
            <a:ext cx="7001649" cy="323165"/>
          </a:xfrm>
        </p:spPr>
        <p:txBody>
          <a:bodyPr/>
          <a:lstStyle>
            <a:lvl1pPr marL="0" indent="0">
              <a:buNone/>
              <a:defRPr sz="2100" b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D5BFABF4-B4AA-44D8-B5E2-0C9DD01D6184}"/>
              </a:ext>
            </a:extLst>
          </p:cNvPr>
          <p:cNvSpPr txBox="1"/>
          <p:nvPr userDrawn="1"/>
        </p:nvSpPr>
        <p:spPr>
          <a:xfrm>
            <a:off x="9169016" y="7098580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r"/>
            <a:fld id="{1FEB4EDA-F417-4A67-BA44-E59BF0A17595}" type="slidenum">
              <a:rPr lang="ko-KR" altLang="en-US" sz="1000" b="1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pPr algn="r"/>
              <a:t>‹#›</a:t>
            </a:fld>
            <a:endParaRPr lang="ko-KR" altLang="en-US" sz="10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DF2E7161-3D75-452F-B38F-415784E7D1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57"/>
          <a:stretch/>
        </p:blipFill>
        <p:spPr>
          <a:xfrm>
            <a:off x="8403336" y="627191"/>
            <a:ext cx="1130047" cy="38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66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3175">
          <p15:clr>
            <a:srgbClr val="FBAE40"/>
          </p15:clr>
        </p15:guide>
        <p15:guide id="3" pos="340">
          <p15:clr>
            <a:srgbClr val="FBAE40"/>
          </p15:clr>
        </p15:guide>
        <p15:guide id="4" pos="601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2012414"/>
            <a:ext cx="869453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51655-7D8F-4212-B8FA-7ABC889496FA}" type="datetime1">
              <a:rPr lang="ko-KR" altLang="en-US" smtClean="0"/>
              <a:pPr/>
              <a:t>2026-06-13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7006700"/>
            <a:ext cx="340221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263A2-2F0C-49DE-B42E-96BE4C5EEA0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761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2012414"/>
            <a:ext cx="869453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51655-7D8F-4212-B8FA-7ABC889496F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2026-06-13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7006700"/>
            <a:ext cx="340221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263A2-2F0C-49DE-B42E-96BE4C5EEA0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50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9" r:id="rId12"/>
  </p:sldLayoutIdLst>
  <p:hf hdr="0" ftr="0" dt="0"/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kbio.com/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9.png"/><Relationship Id="rId21" Type="http://schemas.openxmlformats.org/officeDocument/2006/relationships/image" Target="../media/image34.gif"/><Relationship Id="rId42" Type="http://schemas.openxmlformats.org/officeDocument/2006/relationships/image" Target="../media/image54.png"/><Relationship Id="rId47" Type="http://schemas.openxmlformats.org/officeDocument/2006/relationships/image" Target="../media/image59.png"/><Relationship Id="rId63" Type="http://schemas.microsoft.com/office/2007/relationships/hdphoto" Target="../media/hdphoto4.wdp"/><Relationship Id="rId68" Type="http://schemas.openxmlformats.org/officeDocument/2006/relationships/image" Target="../media/image76.png"/><Relationship Id="rId7" Type="http://schemas.openxmlformats.org/officeDocument/2006/relationships/image" Target="../media/image20.jpeg"/><Relationship Id="rId71" Type="http://schemas.microsoft.com/office/2007/relationships/hdphoto" Target="../media/hdphoto8.wdp"/><Relationship Id="rId2" Type="http://schemas.openxmlformats.org/officeDocument/2006/relationships/image" Target="../media/image15.jpeg"/><Relationship Id="rId16" Type="http://schemas.openxmlformats.org/officeDocument/2006/relationships/image" Target="../media/image29.jpeg"/><Relationship Id="rId29" Type="http://schemas.openxmlformats.org/officeDocument/2006/relationships/image" Target="../media/image41.png"/><Relationship Id="rId11" Type="http://schemas.openxmlformats.org/officeDocument/2006/relationships/image" Target="../media/image24.gif"/><Relationship Id="rId24" Type="http://schemas.openxmlformats.org/officeDocument/2006/relationships/image" Target="../media/image37.pn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40" Type="http://schemas.openxmlformats.org/officeDocument/2006/relationships/image" Target="../media/image52.png"/><Relationship Id="rId45" Type="http://schemas.openxmlformats.org/officeDocument/2006/relationships/image" Target="../media/image57.png"/><Relationship Id="rId53" Type="http://schemas.openxmlformats.org/officeDocument/2006/relationships/image" Target="../media/image65.png"/><Relationship Id="rId58" Type="http://schemas.openxmlformats.org/officeDocument/2006/relationships/image" Target="../media/image70.png"/><Relationship Id="rId66" Type="http://schemas.openxmlformats.org/officeDocument/2006/relationships/image" Target="../media/image75.png"/><Relationship Id="rId5" Type="http://schemas.openxmlformats.org/officeDocument/2006/relationships/image" Target="../media/image18.png"/><Relationship Id="rId61" Type="http://schemas.microsoft.com/office/2007/relationships/hdphoto" Target="../media/hdphoto3.wdp"/><Relationship Id="rId19" Type="http://schemas.openxmlformats.org/officeDocument/2006/relationships/image" Target="../media/image32.jpe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microsoft.com/office/2007/relationships/hdphoto" Target="../media/hdphoto2.wdp"/><Relationship Id="rId30" Type="http://schemas.openxmlformats.org/officeDocument/2006/relationships/image" Target="../media/image42.png"/><Relationship Id="rId35" Type="http://schemas.openxmlformats.org/officeDocument/2006/relationships/image" Target="../media/image47.jpeg"/><Relationship Id="rId43" Type="http://schemas.openxmlformats.org/officeDocument/2006/relationships/image" Target="../media/image55.jpeg"/><Relationship Id="rId48" Type="http://schemas.openxmlformats.org/officeDocument/2006/relationships/image" Target="../media/image60.png"/><Relationship Id="rId56" Type="http://schemas.openxmlformats.org/officeDocument/2006/relationships/image" Target="../media/image68.png"/><Relationship Id="rId64" Type="http://schemas.openxmlformats.org/officeDocument/2006/relationships/image" Target="../media/image74.png"/><Relationship Id="rId69" Type="http://schemas.microsoft.com/office/2007/relationships/hdphoto" Target="../media/hdphoto7.wdp"/><Relationship Id="rId8" Type="http://schemas.openxmlformats.org/officeDocument/2006/relationships/image" Target="../media/image21.png"/><Relationship Id="rId51" Type="http://schemas.openxmlformats.org/officeDocument/2006/relationships/image" Target="../media/image63.png"/><Relationship Id="rId72" Type="http://schemas.openxmlformats.org/officeDocument/2006/relationships/image" Target="../media/image78.png"/><Relationship Id="rId3" Type="http://schemas.openxmlformats.org/officeDocument/2006/relationships/image" Target="../media/image16.gif"/><Relationship Id="rId12" Type="http://schemas.openxmlformats.org/officeDocument/2006/relationships/image" Target="../media/image25.png"/><Relationship Id="rId17" Type="http://schemas.openxmlformats.org/officeDocument/2006/relationships/image" Target="../media/image30.jpeg"/><Relationship Id="rId25" Type="http://schemas.openxmlformats.org/officeDocument/2006/relationships/image" Target="../media/image38.png"/><Relationship Id="rId33" Type="http://schemas.openxmlformats.org/officeDocument/2006/relationships/image" Target="../media/image45.png"/><Relationship Id="rId38" Type="http://schemas.openxmlformats.org/officeDocument/2006/relationships/image" Target="../media/image50.png"/><Relationship Id="rId46" Type="http://schemas.openxmlformats.org/officeDocument/2006/relationships/image" Target="../media/image58.png"/><Relationship Id="rId59" Type="http://schemas.openxmlformats.org/officeDocument/2006/relationships/image" Target="../media/image71.png"/><Relationship Id="rId67" Type="http://schemas.microsoft.com/office/2007/relationships/hdphoto" Target="../media/hdphoto6.wdp"/><Relationship Id="rId20" Type="http://schemas.openxmlformats.org/officeDocument/2006/relationships/image" Target="../media/image33.jpeg"/><Relationship Id="rId41" Type="http://schemas.openxmlformats.org/officeDocument/2006/relationships/image" Target="../media/image53.png"/><Relationship Id="rId54" Type="http://schemas.openxmlformats.org/officeDocument/2006/relationships/image" Target="../media/image66.png"/><Relationship Id="rId62" Type="http://schemas.openxmlformats.org/officeDocument/2006/relationships/image" Target="../media/image73.png"/><Relationship Id="rId70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15" Type="http://schemas.openxmlformats.org/officeDocument/2006/relationships/image" Target="../media/image28.png"/><Relationship Id="rId23" Type="http://schemas.openxmlformats.org/officeDocument/2006/relationships/image" Target="../media/image36.jpeg"/><Relationship Id="rId28" Type="http://schemas.openxmlformats.org/officeDocument/2006/relationships/image" Target="../media/image40.png"/><Relationship Id="rId36" Type="http://schemas.openxmlformats.org/officeDocument/2006/relationships/image" Target="../media/image48.png"/><Relationship Id="rId49" Type="http://schemas.openxmlformats.org/officeDocument/2006/relationships/image" Target="../media/image61.png"/><Relationship Id="rId57" Type="http://schemas.openxmlformats.org/officeDocument/2006/relationships/image" Target="../media/image69.png"/><Relationship Id="rId10" Type="http://schemas.openxmlformats.org/officeDocument/2006/relationships/image" Target="../media/image23.png"/><Relationship Id="rId31" Type="http://schemas.openxmlformats.org/officeDocument/2006/relationships/image" Target="../media/image43.png"/><Relationship Id="rId44" Type="http://schemas.openxmlformats.org/officeDocument/2006/relationships/image" Target="../media/image56.jpeg"/><Relationship Id="rId52" Type="http://schemas.openxmlformats.org/officeDocument/2006/relationships/image" Target="../media/image64.png"/><Relationship Id="rId60" Type="http://schemas.openxmlformats.org/officeDocument/2006/relationships/image" Target="../media/image72.png"/><Relationship Id="rId65" Type="http://schemas.microsoft.com/office/2007/relationships/hdphoto" Target="../media/hdphoto5.wdp"/><Relationship Id="rId4" Type="http://schemas.openxmlformats.org/officeDocument/2006/relationships/image" Target="../media/image17.png"/><Relationship Id="rId9" Type="http://schemas.openxmlformats.org/officeDocument/2006/relationships/image" Target="../media/image22.jpe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9" Type="http://schemas.openxmlformats.org/officeDocument/2006/relationships/image" Target="../media/image51.png"/><Relationship Id="rId34" Type="http://schemas.openxmlformats.org/officeDocument/2006/relationships/image" Target="../media/image46.png"/><Relationship Id="rId50" Type="http://schemas.openxmlformats.org/officeDocument/2006/relationships/image" Target="../media/image62.png"/><Relationship Id="rId55" Type="http://schemas.openxmlformats.org/officeDocument/2006/relationships/image" Target="../media/image6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jpeg"/><Relationship Id="rId18" Type="http://schemas.openxmlformats.org/officeDocument/2006/relationships/image" Target="../media/image95.png"/><Relationship Id="rId26" Type="http://schemas.microsoft.com/office/2007/relationships/hdphoto" Target="../media/hdphoto11.wdp"/><Relationship Id="rId3" Type="http://schemas.openxmlformats.org/officeDocument/2006/relationships/image" Target="../media/image80.png"/><Relationship Id="rId21" Type="http://schemas.openxmlformats.org/officeDocument/2006/relationships/image" Target="../media/image98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5" Type="http://schemas.openxmlformats.org/officeDocument/2006/relationships/image" Target="../media/image100.pn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20" Type="http://schemas.openxmlformats.org/officeDocument/2006/relationships/image" Target="../media/image97.jpeg"/><Relationship Id="rId29" Type="http://schemas.openxmlformats.org/officeDocument/2006/relationships/image" Target="../media/image10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24" Type="http://schemas.microsoft.com/office/2007/relationships/hdphoto" Target="../media/hdphoto10.wdp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23" Type="http://schemas.openxmlformats.org/officeDocument/2006/relationships/image" Target="../media/image99.png"/><Relationship Id="rId28" Type="http://schemas.microsoft.com/office/2007/relationships/hdphoto" Target="../media/hdphoto12.wdp"/><Relationship Id="rId10" Type="http://schemas.openxmlformats.org/officeDocument/2006/relationships/image" Target="../media/image87.png"/><Relationship Id="rId19" Type="http://schemas.openxmlformats.org/officeDocument/2006/relationships/image" Target="../media/image96.jpe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Relationship Id="rId22" Type="http://schemas.microsoft.com/office/2007/relationships/hdphoto" Target="../media/hdphoto9.wdp"/><Relationship Id="rId27" Type="http://schemas.openxmlformats.org/officeDocument/2006/relationships/image" Target="../media/image101.png"/><Relationship Id="rId30" Type="http://schemas.microsoft.com/office/2007/relationships/hdphoto" Target="../media/hdphoto1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jpg"/><Relationship Id="rId9" Type="http://schemas.openxmlformats.org/officeDocument/2006/relationships/image" Target="../media/image1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15.tiff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tiff"/><Relationship Id="rId9" Type="http://schemas.openxmlformats.org/officeDocument/2006/relationships/image" Target="../media/image1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jpg"/><Relationship Id="rId7" Type="http://schemas.openxmlformats.org/officeDocument/2006/relationships/image" Target="../media/image15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9.jpg"/><Relationship Id="rId5" Type="http://schemas.openxmlformats.org/officeDocument/2006/relationships/image" Target="../media/image148.jpg"/><Relationship Id="rId10" Type="http://schemas.openxmlformats.org/officeDocument/2006/relationships/image" Target="../media/image153.jpeg"/><Relationship Id="rId4" Type="http://schemas.openxmlformats.org/officeDocument/2006/relationships/image" Target="../media/image147.jpg"/><Relationship Id="rId9" Type="http://schemas.openxmlformats.org/officeDocument/2006/relationships/image" Target="../media/image1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jpe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64.png"/><Relationship Id="rId11" Type="http://schemas.openxmlformats.org/officeDocument/2006/relationships/image" Target="../media/image169.jpeg"/><Relationship Id="rId5" Type="http://schemas.openxmlformats.org/officeDocument/2006/relationships/image" Target="../media/image163.png"/><Relationship Id="rId10" Type="http://schemas.openxmlformats.org/officeDocument/2006/relationships/image" Target="../media/image168.jpe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BC5A4805-DA92-4C9B-9120-D6A55AE50A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3" y="320364"/>
            <a:ext cx="9468618" cy="6317122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83AD1211-42ED-411E-B12D-2107D086AE5B}"/>
              </a:ext>
            </a:extLst>
          </p:cNvPr>
          <p:cNvSpPr/>
          <p:nvPr/>
        </p:nvSpPr>
        <p:spPr>
          <a:xfrm>
            <a:off x="-1" y="5994688"/>
            <a:ext cx="7924801" cy="12753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FD0FD234-8E34-47B3-AC92-F80535335D39}"/>
              </a:ext>
            </a:extLst>
          </p:cNvPr>
          <p:cNvSpPr/>
          <p:nvPr/>
        </p:nvSpPr>
        <p:spPr>
          <a:xfrm>
            <a:off x="15476" y="5667719"/>
            <a:ext cx="7758654" cy="1375834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ECC3F2-21C1-4510-A469-D7AAC4665F79}"/>
              </a:ext>
            </a:extLst>
          </p:cNvPr>
          <p:cNvSpPr txBox="1"/>
          <p:nvPr/>
        </p:nvSpPr>
        <p:spPr>
          <a:xfrm>
            <a:off x="-1002969" y="6055690"/>
            <a:ext cx="724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Innovative Ingredient Expert</a:t>
            </a:r>
          </a:p>
        </p:txBody>
      </p:sp>
      <p:sp>
        <p:nvSpPr>
          <p:cNvPr id="56" name="직각 삼각형 55">
            <a:extLst>
              <a:ext uri="{FF2B5EF4-FFF2-40B4-BE49-F238E27FC236}">
                <a16:creationId xmlns:a16="http://schemas.microsoft.com/office/drawing/2014/main" id="{8B134902-4A66-4495-8A31-D16C8B8006EC}"/>
              </a:ext>
            </a:extLst>
          </p:cNvPr>
          <p:cNvSpPr/>
          <p:nvPr/>
        </p:nvSpPr>
        <p:spPr>
          <a:xfrm>
            <a:off x="-108" y="3478925"/>
            <a:ext cx="3722364" cy="2188794"/>
          </a:xfrm>
          <a:prstGeom prst="rtTriangl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나눔고딕" panose="020D0604000000000000" pitchFamily="50" charset="-127"/>
              <a:cs typeface="+mn-cs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02327EF-4177-49F4-A5B6-7E48B5812B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3" y="4718190"/>
            <a:ext cx="1425734" cy="689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A063C43-89DC-4AA5-8F38-11C563F33DB8}"/>
              </a:ext>
            </a:extLst>
          </p:cNvPr>
          <p:cNvSpPr txBox="1"/>
          <p:nvPr/>
        </p:nvSpPr>
        <p:spPr>
          <a:xfrm>
            <a:off x="0" y="7268679"/>
            <a:ext cx="1493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ln>
                  <a:solidFill>
                    <a:srgbClr val="595959">
                      <a:alpha val="10000"/>
                    </a:srgbClr>
                  </a:solidFill>
                </a:ln>
                <a:solidFill>
                  <a:srgbClr val="59595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Ver. June 2025</a:t>
            </a:r>
            <a:endParaRPr kumimoji="0" lang="ko-KR" altLang="en-US" sz="1200" b="0" i="0" u="none" strike="noStrike" kern="1200" cap="none" spc="0" normalizeH="0" baseline="0" noProof="0" dirty="0">
              <a:ln>
                <a:solidFill>
                  <a:srgbClr val="595959">
                    <a:alpha val="10000"/>
                  </a:srgbClr>
                </a:solidFill>
              </a:ln>
              <a:solidFill>
                <a:srgbClr val="595959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6100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>
            <a:extLst>
              <a:ext uri="{FF2B5EF4-FFF2-40B4-BE49-F238E27FC236}">
                <a16:creationId xmlns:a16="http://schemas.microsoft.com/office/drawing/2014/main" id="{E9F55FEA-46C9-40A2-9428-ED22DB87EE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60" y="6423873"/>
            <a:ext cx="1375653" cy="665567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751F142D-1439-4205-B097-F5AC6BD36D53}"/>
              </a:ext>
            </a:extLst>
          </p:cNvPr>
          <p:cNvGrpSpPr/>
          <p:nvPr/>
        </p:nvGrpSpPr>
        <p:grpSpPr>
          <a:xfrm>
            <a:off x="5121554" y="4033687"/>
            <a:ext cx="4725813" cy="2965812"/>
            <a:chOff x="4788024" y="2305447"/>
            <a:chExt cx="4725813" cy="29658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C51CFC-B5E4-494D-A730-523FED49FD65}"/>
                </a:ext>
              </a:extLst>
            </p:cNvPr>
            <p:cNvSpPr txBox="1"/>
            <p:nvPr/>
          </p:nvSpPr>
          <p:spPr>
            <a:xfrm>
              <a:off x="5769099" y="2625919"/>
              <a:ext cx="3744738" cy="264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en-US" altLang="ko-KR" sz="2400" b="1" spc="50" dirty="0">
                  <a:ln>
                    <a:solidFill>
                      <a:sysClr val="windowText" lastClr="000000">
                        <a:alpha val="10000"/>
                      </a:sys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Tahoma" pitchFamily="34" charset="0"/>
                </a:rPr>
                <a:t>About BK bio</a:t>
              </a:r>
            </a:p>
            <a:p>
              <a:endParaRPr lang="en-US" altLang="ko-KR" sz="1800" spc="50" dirty="0">
                <a:ln>
                  <a:solidFill>
                    <a:schemeClr val="accent6">
                      <a:lumMod val="75000"/>
                      <a:alpha val="50000"/>
                    </a:schemeClr>
                  </a:solidFill>
                </a:ln>
                <a:solidFill>
                  <a:srgbClr val="800D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ahoma" pitchFamily="34" charset="0"/>
              </a:endParaRPr>
            </a:p>
            <a:p>
              <a:pPr marL="228600" indent="-228600">
                <a:lnSpc>
                  <a:spcPct val="150000"/>
                </a:lnSpc>
                <a:buAutoNum type="arabicPeriod"/>
              </a:pPr>
              <a:r>
                <a:rPr lang="en-US" altLang="ko-KR" sz="1200" dirty="0">
                  <a:ln>
                    <a:solidFill>
                      <a:schemeClr val="tx1">
                        <a:alpha val="1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Tahoma" pitchFamily="34" charset="0"/>
                </a:rPr>
                <a:t>History</a:t>
              </a:r>
            </a:p>
            <a:p>
              <a:pPr marL="228600" indent="-228600">
                <a:lnSpc>
                  <a:spcPct val="150000"/>
                </a:lnSpc>
                <a:buAutoNum type="arabicPeriod"/>
              </a:pPr>
              <a:r>
                <a:rPr lang="en-US" altLang="ko-KR" sz="1200" dirty="0">
                  <a:ln>
                    <a:solidFill>
                      <a:schemeClr val="tx1">
                        <a:alpha val="1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Tahoma" pitchFamily="34" charset="0"/>
                </a:rPr>
                <a:t>Introduction</a:t>
              </a:r>
            </a:p>
            <a:p>
              <a:pPr marL="228600" indent="-228600">
                <a:lnSpc>
                  <a:spcPct val="150000"/>
                </a:lnSpc>
                <a:buAutoNum type="arabicPeriod"/>
              </a:pPr>
              <a:r>
                <a:rPr lang="en-US" altLang="ko-KR" sz="1200" dirty="0">
                  <a:ln>
                    <a:solidFill>
                      <a:schemeClr val="tx1">
                        <a:alpha val="1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Tahoma" pitchFamily="34" charset="0"/>
                </a:rPr>
                <a:t>Core Technology</a:t>
              </a:r>
            </a:p>
            <a:p>
              <a:pPr marL="228600" indent="-228600">
                <a:lnSpc>
                  <a:spcPct val="150000"/>
                </a:lnSpc>
                <a:buAutoNum type="arabicPeriod"/>
              </a:pPr>
              <a:r>
                <a:rPr lang="en-US" altLang="ko-KR" sz="1200" dirty="0">
                  <a:ln>
                    <a:solidFill>
                      <a:schemeClr val="tx1">
                        <a:alpha val="1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Tahoma" pitchFamily="34" charset="0"/>
                </a:rPr>
                <a:t>Product _R&amp;D Ingredient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ln>
                    <a:solidFill>
                      <a:schemeClr val="tx1">
                        <a:alpha val="1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Tahoma" pitchFamily="34" charset="0"/>
                </a:rPr>
                <a:t>                   _Outsourcing Ingredient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ln>
                    <a:solidFill>
                      <a:schemeClr val="tx1">
                        <a:alpha val="1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Tahoma" pitchFamily="34" charset="0"/>
                </a:rPr>
                <a:t>5. Product _ Consumer </a:t>
              </a:r>
              <a:r>
                <a:rPr lang="en-US" altLang="ko-KR" sz="1200" dirty="0" err="1">
                  <a:ln>
                    <a:solidFill>
                      <a:schemeClr val="tx1">
                        <a:alpha val="1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Tahoma" pitchFamily="34" charset="0"/>
                </a:rPr>
                <a:t>Product_ODM</a:t>
              </a:r>
              <a:endParaRPr lang="en-US" altLang="ko-KR" sz="1200" dirty="0">
                <a:ln>
                  <a:solidFill>
                    <a:schemeClr val="tx1">
                      <a:alpha val="10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Tahoma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ln>
                    <a:solidFill>
                      <a:schemeClr val="tx1">
                        <a:alpha val="1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Tahoma" pitchFamily="34" charset="0"/>
                </a:rPr>
                <a:t>6. Vision</a:t>
              </a: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DB2069BF-DF8A-4530-B6FE-454F3BEE08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214"/>
            <a:stretch/>
          </p:blipFill>
          <p:spPr bwMode="auto">
            <a:xfrm>
              <a:off x="4788024" y="2305447"/>
              <a:ext cx="981075" cy="331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2" descr="ê´ë ¨ ì´ë¯¸ì§">
            <a:extLst>
              <a:ext uri="{FF2B5EF4-FFF2-40B4-BE49-F238E27FC236}">
                <a16:creationId xmlns:a16="http://schemas.microsoft.com/office/drawing/2014/main" id="{CAB11DC3-118F-4BBA-9871-69DAAB8B2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377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51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0A9560E-D17C-4E53-ABDB-8E2BBD9266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History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7DB9A21B-9536-F0B1-9B23-61E9E83477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1</a:t>
            </a:r>
            <a:endParaRPr lang="ko-KR" altLang="en-US" sz="4000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B09CBF5-7B2B-9D34-BFA7-88B8E2584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282738"/>
              </p:ext>
            </p:extLst>
          </p:nvPr>
        </p:nvGraphicFramePr>
        <p:xfrm>
          <a:off x="986842" y="2265149"/>
          <a:ext cx="4087385" cy="4211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819">
                  <a:extLst>
                    <a:ext uri="{9D8B030D-6E8A-4147-A177-3AD203B41FA5}">
                      <a16:colId xmlns:a16="http://schemas.microsoft.com/office/drawing/2014/main" val="2980268242"/>
                    </a:ext>
                  </a:extLst>
                </a:gridCol>
                <a:gridCol w="3122566">
                  <a:extLst>
                    <a:ext uri="{9D8B030D-6E8A-4147-A177-3AD203B41FA5}">
                      <a16:colId xmlns:a16="http://schemas.microsoft.com/office/drawing/2014/main" val="3843242243"/>
                    </a:ext>
                  </a:extLst>
                </a:gridCol>
              </a:tblGrid>
              <a:tr h="4889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Company Name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+mn-cs"/>
                        </a:rPr>
                        <a:t>BK bio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939016"/>
                  </a:ext>
                </a:extLst>
              </a:tr>
              <a:tr h="48895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CEO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Hyuk-</a:t>
                      </a:r>
                      <a:r>
                        <a:rPr lang="en-US" altLang="ko-KR" sz="800" b="0" kern="1200" dirty="0" err="1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joon</a:t>
                      </a:r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Choi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523090"/>
                  </a:ext>
                </a:extLst>
              </a:tr>
              <a:tr h="48895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Date of Establishment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Mar. 2000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4723349"/>
                  </a:ext>
                </a:extLst>
              </a:tr>
              <a:tr h="48895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Capital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USD 100,280</a:t>
                      </a:r>
                      <a:endParaRPr lang="ko-KR" altLang="en-US" sz="800" b="1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291751"/>
                  </a:ext>
                </a:extLst>
              </a:tr>
              <a:tr h="48895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Business Area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Health functional biomaterials and finished product research and development with production facilities</a:t>
                      </a:r>
                      <a:endParaRPr lang="ko-KR" altLang="en-US" sz="800" b="1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2605090"/>
                  </a:ext>
                </a:extLst>
              </a:tr>
              <a:tr h="48895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Number of employees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50</a:t>
                      </a: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089060"/>
                  </a:ext>
                </a:extLst>
              </a:tr>
              <a:tr h="48895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Location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[Head office/factory] 2706-38 </a:t>
                      </a:r>
                      <a:r>
                        <a:rPr lang="en-US" altLang="ko-KR" sz="800" b="0" kern="1200" dirty="0" err="1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Iljudong-ro</a:t>
                      </a:r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en-US" altLang="ko-KR" sz="800" b="0" kern="1200" dirty="0" err="1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Gujwa-eup</a:t>
                      </a:r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Jeju-</a:t>
                      </a:r>
                      <a:r>
                        <a:rPr lang="en-US" altLang="ko-KR" sz="800" b="0" kern="1200" dirty="0" err="1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si</a:t>
                      </a:r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(</a:t>
                      </a:r>
                      <a:r>
                        <a:rPr lang="en-US" altLang="ko-KR" sz="800" b="0" kern="1200" dirty="0" err="1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Yongam</a:t>
                      </a:r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Marine Industry Complex)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[Seoul Office] 4F, IB Tower, 19-7 </a:t>
                      </a:r>
                      <a:r>
                        <a:rPr lang="en-US" altLang="ko-KR" sz="800" b="0" kern="1200" dirty="0" err="1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Nambusunhwan-ro</a:t>
                      </a:r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350-gil, </a:t>
                      </a:r>
                      <a:r>
                        <a:rPr lang="en-US" altLang="ko-KR" sz="800" b="0" kern="1200" dirty="0" err="1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Seocho-gu</a:t>
                      </a:r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Seoul</a:t>
                      </a: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044813"/>
                  </a:ext>
                </a:extLst>
              </a:tr>
              <a:tr h="48895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Website</a:t>
                      </a:r>
                      <a:endParaRPr lang="ko-KR" altLang="en-US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kern="120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  <a:hlinkClick r:id="rId2"/>
                        </a:rPr>
                        <a:t>www.bkbio.com</a:t>
                      </a:r>
                      <a:endParaRPr lang="en-US" altLang="ko-KR" sz="800" b="0" kern="120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8199" marR="78199" marT="39099" marB="39099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9397311"/>
                  </a:ext>
                </a:extLst>
              </a:tr>
            </a:tbl>
          </a:graphicData>
        </a:graphic>
      </p:graphicFrame>
      <p:grpSp>
        <p:nvGrpSpPr>
          <p:cNvPr id="10" name="그룹 9">
            <a:extLst>
              <a:ext uri="{FF2B5EF4-FFF2-40B4-BE49-F238E27FC236}">
                <a16:creationId xmlns:a16="http://schemas.microsoft.com/office/drawing/2014/main" id="{4C6E7ADD-DEE2-CEF0-FD5B-82A9EAB22D53}"/>
              </a:ext>
            </a:extLst>
          </p:cNvPr>
          <p:cNvGrpSpPr/>
          <p:nvPr/>
        </p:nvGrpSpPr>
        <p:grpSpPr>
          <a:xfrm>
            <a:off x="900707" y="1502979"/>
            <a:ext cx="2414762" cy="338554"/>
            <a:chOff x="1198501" y="1688801"/>
            <a:chExt cx="2561550" cy="35913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198EF8-173A-B3A6-C190-854EEE5D8EA1}"/>
                </a:ext>
              </a:extLst>
            </p:cNvPr>
            <p:cNvSpPr txBox="1"/>
            <p:nvPr/>
          </p:nvSpPr>
          <p:spPr>
            <a:xfrm>
              <a:off x="1289872" y="1688801"/>
              <a:ext cx="2470179" cy="359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293254" defTabSz="782011">
                <a:spcBef>
                  <a:spcPct val="20000"/>
                </a:spcBef>
              </a:pPr>
              <a:r>
                <a:rPr lang="en-US" altLang="ko-KR" sz="1600" dirty="0">
                  <a:ln>
                    <a:solidFill>
                      <a:schemeClr val="tx1">
                        <a:alpha val="2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</a:rPr>
                <a:t>Company Profile </a:t>
              </a:r>
              <a:endParaRPr lang="ko-KR" altLang="en-US" sz="1600" dirty="0">
                <a:ln>
                  <a:solidFill>
                    <a:schemeClr val="tx1">
                      <a:alpha val="20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E3E5BF47-E83B-963F-EECF-4B58C9A69AFC}"/>
                </a:ext>
              </a:extLst>
            </p:cNvPr>
            <p:cNvSpPr/>
            <p:nvPr/>
          </p:nvSpPr>
          <p:spPr>
            <a:xfrm>
              <a:off x="1198501" y="1786768"/>
              <a:ext cx="114301" cy="114301"/>
            </a:xfrm>
            <a:prstGeom prst="ellipse">
              <a:avLst/>
            </a:prstGeom>
            <a:solidFill>
              <a:srgbClr val="50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39" dirty="0">
                <a:ea typeface="나눔고딕" panose="020D0604000000000000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B375815-759A-ED6A-B7A8-839802BBD54E}"/>
              </a:ext>
            </a:extLst>
          </p:cNvPr>
          <p:cNvGrpSpPr/>
          <p:nvPr/>
        </p:nvGrpSpPr>
        <p:grpSpPr>
          <a:xfrm>
            <a:off x="5748886" y="1502979"/>
            <a:ext cx="2648125" cy="338554"/>
            <a:chOff x="5651500" y="1462728"/>
            <a:chExt cx="2809098" cy="35913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F1454E-B08D-A494-F5F7-C62BE32D0E50}"/>
                </a:ext>
              </a:extLst>
            </p:cNvPr>
            <p:cNvSpPr txBox="1"/>
            <p:nvPr/>
          </p:nvSpPr>
          <p:spPr>
            <a:xfrm>
              <a:off x="5742871" y="1462728"/>
              <a:ext cx="2717727" cy="359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293254" defTabSz="782011">
                <a:spcBef>
                  <a:spcPct val="20000"/>
                </a:spcBef>
              </a:pPr>
              <a:r>
                <a:rPr lang="en-US" altLang="ko-KR" sz="1600" dirty="0">
                  <a:ln>
                    <a:solidFill>
                      <a:schemeClr val="tx1">
                        <a:alpha val="2000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</a:rPr>
                <a:t>History</a:t>
              </a:r>
              <a:endParaRPr lang="ko-KR" altLang="en-US" sz="1600" dirty="0">
                <a:ln>
                  <a:solidFill>
                    <a:schemeClr val="tx1">
                      <a:alpha val="20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ADDB973E-4273-2473-83C1-68FC15CFF99A}"/>
                </a:ext>
              </a:extLst>
            </p:cNvPr>
            <p:cNvSpPr/>
            <p:nvPr/>
          </p:nvSpPr>
          <p:spPr>
            <a:xfrm>
              <a:off x="5651500" y="1560695"/>
              <a:ext cx="114301" cy="114301"/>
            </a:xfrm>
            <a:prstGeom prst="ellipse">
              <a:avLst/>
            </a:prstGeom>
            <a:solidFill>
              <a:srgbClr val="50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39" dirty="0">
                <a:ea typeface="나눔고딕" panose="020D0604000000000000" pitchFamily="50" charset="-127"/>
              </a:endParaRPr>
            </a:p>
          </p:txBody>
        </p:sp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B845972-E7E7-2C88-FEE0-77A4CE98107F}"/>
              </a:ext>
            </a:extLst>
          </p:cNvPr>
          <p:cNvSpPr/>
          <p:nvPr/>
        </p:nvSpPr>
        <p:spPr>
          <a:xfrm>
            <a:off x="5753130" y="1881686"/>
            <a:ext cx="432749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Company establishment</a:t>
            </a:r>
            <a:endParaRPr lang="ko-KR" altLang="en-US" sz="800" b="1" dirty="0">
              <a:ln>
                <a:solidFill>
                  <a:schemeClr val="bg1">
                    <a:lumMod val="75000"/>
                    <a:alpha val="10000"/>
                  </a:schemeClr>
                </a:solidFill>
              </a:ln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Establishment of </a:t>
            </a:r>
            <a:r>
              <a:rPr lang="en-US" altLang="ko-KR" sz="800" dirty="0" err="1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Seongnam</a:t>
            </a: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Research Institute (Certified by Korea Industrial Technology Promotion Association)</a:t>
            </a:r>
            <a:endParaRPr lang="ko-KR" altLang="en-US" sz="800" dirty="0">
              <a:ln>
                <a:solidFill>
                  <a:schemeClr val="bg1">
                    <a:lumMod val="75000"/>
                    <a:alpha val="1000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Designated as INNO-BIZ venture company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Establishment of Jeju Research Institute</a:t>
            </a:r>
            <a:endParaRPr lang="ko-KR" altLang="en-US" sz="800" dirty="0">
              <a:ln>
                <a:solidFill>
                  <a:schemeClr val="bg1">
                    <a:lumMod val="75000"/>
                    <a:alpha val="1000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Selection of target companies for fostering mid-sized companies (Federation of Korean Industries)</a:t>
            </a:r>
            <a:endParaRPr lang="ko-KR" altLang="en-US" sz="800" dirty="0">
              <a:ln>
                <a:solidFill>
                  <a:schemeClr val="bg1">
                    <a:lumMod val="75000"/>
                    <a:alpha val="1000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dirty="0">
                <a:ln>
                  <a:solidFill>
                    <a:srgbClr val="024B88">
                      <a:alpha val="1000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Establishment of Hangzhou Branch in China</a:t>
            </a:r>
            <a:endParaRPr lang="ko-KR" altLang="en-US" sz="800" dirty="0">
              <a:ln>
                <a:solidFill>
                  <a:srgbClr val="024B88">
                    <a:alpha val="10000"/>
                  </a:srgb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LOHAS certified company, Green certified company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Jeju factory completed / Headquarters moved to Jeju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Designated as Jeju local small strong enterprise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KMF Halal Certification</a:t>
            </a:r>
            <a:endParaRPr lang="ko-KR" altLang="en-US" sz="800" b="1" dirty="0">
              <a:ln>
                <a:solidFill>
                  <a:schemeClr val="bg1">
                    <a:lumMod val="75000"/>
                    <a:alpha val="10000"/>
                  </a:schemeClr>
                </a:solidFill>
              </a:ln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Organic Processed Food Certification / Food Safety Management Certification Standard (HACCP)</a:t>
            </a:r>
            <a:r>
              <a:rPr lang="ko-KR" altLang="en-US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800" b="1" dirty="0">
              <a:ln>
                <a:solidFill>
                  <a:schemeClr val="bg1">
                    <a:lumMod val="75000"/>
                    <a:alpha val="10000"/>
                  </a:schemeClr>
                </a:solidFill>
              </a:ln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 Vegetable Beverage, Vegetable Juice, Coffee, Liquid Tea Certification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Venture company/ISO 22000 certification 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Food Safety Management Certification Standard (HACCP) 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Other Infant/Toddler Food, Patient Food Certification</a:t>
            </a:r>
            <a:r>
              <a:rPr lang="ko-KR" altLang="en-US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en-US" altLang="ko-KR" sz="800" dirty="0">
              <a:ln>
                <a:solidFill>
                  <a:schemeClr val="bg1">
                    <a:lumMod val="75000"/>
                    <a:alpha val="1000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Rural Convergence Industry (6th Industry) Business Operator Certification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Selection of excellent (star) companies in Jeju region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Green technology certification, organic processing certification, GMP certification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Exclusive supply of raw materials for hangover cure “</a:t>
            </a:r>
            <a:r>
              <a:rPr lang="en-US" altLang="ko-KR" sz="800" b="1" dirty="0" err="1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Kkaesukang</a:t>
            </a: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Designation of promising small and medium-sized export companies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Brain Nutritional Supplement ‘Brain </a:t>
            </a:r>
            <a:r>
              <a:rPr lang="en-US" altLang="ko-KR" sz="800" b="1" dirty="0" err="1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Mansaseong</a:t>
            </a: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 – TV Home Shopping Sale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Amway Japan </a:t>
            </a:r>
            <a:r>
              <a:rPr lang="en-US" altLang="ko-KR" sz="800" b="1" dirty="0" err="1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Phytojuice</a:t>
            </a: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Exports / Selected as Jeju Export 'Grand Prize  '</a:t>
            </a:r>
          </a:p>
          <a:p>
            <a:pPr marL="92364" indent="-92364" defTabSz="391006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800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2022 Global IP (Intellectual Property) Star Company Selection (Jeju)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Selection as leading companies</a:t>
            </a:r>
          </a:p>
          <a:p>
            <a:pPr marL="92364" indent="-92364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800" b="1" dirty="0">
                <a:ln>
                  <a:solidFill>
                    <a:schemeClr val="bg1">
                      <a:lumMod val="75000"/>
                      <a:alpha val="10000"/>
                    </a:schemeClr>
                  </a:solidFill>
                </a:ln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Completed clinical trial for fat reduction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503AE60-D1B0-98EE-1EB4-C533AC7AFB8A}"/>
              </a:ext>
            </a:extLst>
          </p:cNvPr>
          <p:cNvCxnSpPr>
            <a:cxnSpLocks/>
          </p:cNvCxnSpPr>
          <p:nvPr/>
        </p:nvCxnSpPr>
        <p:spPr>
          <a:xfrm>
            <a:off x="5592348" y="2098376"/>
            <a:ext cx="19580" cy="4862261"/>
          </a:xfrm>
          <a:prstGeom prst="line">
            <a:avLst/>
          </a:prstGeom>
          <a:ln w="19050">
            <a:solidFill>
              <a:srgbClr val="6BA2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>
            <a:extLst>
              <a:ext uri="{FF2B5EF4-FFF2-40B4-BE49-F238E27FC236}">
                <a16:creationId xmlns:a16="http://schemas.microsoft.com/office/drawing/2014/main" id="{1A647ED4-F54B-6A66-D26E-78D6CDDE3EC2}"/>
              </a:ext>
            </a:extLst>
          </p:cNvPr>
          <p:cNvSpPr/>
          <p:nvPr/>
        </p:nvSpPr>
        <p:spPr>
          <a:xfrm>
            <a:off x="5546167" y="2014160"/>
            <a:ext cx="92362" cy="92362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ED8461B0-9292-F65B-8FE6-7F2BE40BA893}"/>
              </a:ext>
            </a:extLst>
          </p:cNvPr>
          <p:cNvSpPr/>
          <p:nvPr/>
        </p:nvSpPr>
        <p:spPr>
          <a:xfrm>
            <a:off x="5546167" y="2001868"/>
            <a:ext cx="92362" cy="92362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7AE384B7-47F1-3CFB-992B-1C6862A6DAC4}"/>
              </a:ext>
            </a:extLst>
          </p:cNvPr>
          <p:cNvSpPr/>
          <p:nvPr/>
        </p:nvSpPr>
        <p:spPr>
          <a:xfrm>
            <a:off x="5546167" y="2526022"/>
            <a:ext cx="92362" cy="92362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A25800C5-1C97-AB3D-8FA9-51A1FBA1FC36}"/>
              </a:ext>
            </a:extLst>
          </p:cNvPr>
          <p:cNvSpPr/>
          <p:nvPr/>
        </p:nvSpPr>
        <p:spPr>
          <a:xfrm>
            <a:off x="5546167" y="2725025"/>
            <a:ext cx="92362" cy="92362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76016F8E-FAE1-2265-BD66-E8A1F69DDE6E}"/>
              </a:ext>
            </a:extLst>
          </p:cNvPr>
          <p:cNvSpPr/>
          <p:nvPr/>
        </p:nvSpPr>
        <p:spPr>
          <a:xfrm>
            <a:off x="5546167" y="2915884"/>
            <a:ext cx="92362" cy="92362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5A95E2D-A32F-26FB-D45A-AC8AD2766241}"/>
              </a:ext>
            </a:extLst>
          </p:cNvPr>
          <p:cNvSpPr/>
          <p:nvPr/>
        </p:nvSpPr>
        <p:spPr>
          <a:xfrm>
            <a:off x="5537102" y="3563573"/>
            <a:ext cx="92362" cy="92362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52D20625-13A2-57F8-959C-8F561FD3E1B7}"/>
              </a:ext>
            </a:extLst>
          </p:cNvPr>
          <p:cNvSpPr/>
          <p:nvPr/>
        </p:nvSpPr>
        <p:spPr>
          <a:xfrm rot="10800000">
            <a:off x="5546167" y="3940579"/>
            <a:ext cx="92362" cy="92362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C0818F26-56B8-3C28-DED2-25741CB3FC3E}"/>
              </a:ext>
            </a:extLst>
          </p:cNvPr>
          <p:cNvSpPr/>
          <p:nvPr/>
        </p:nvSpPr>
        <p:spPr>
          <a:xfrm>
            <a:off x="5553762" y="5137277"/>
            <a:ext cx="92362" cy="92362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E7FBB38A-862A-97DE-7F09-862483601231}"/>
              </a:ext>
            </a:extLst>
          </p:cNvPr>
          <p:cNvSpPr/>
          <p:nvPr/>
        </p:nvSpPr>
        <p:spPr>
          <a:xfrm>
            <a:off x="5564364" y="6050050"/>
            <a:ext cx="92362" cy="78767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E7FBB38A-862A-97DE-7F09-862483601231}"/>
              </a:ext>
            </a:extLst>
          </p:cNvPr>
          <p:cNvSpPr/>
          <p:nvPr/>
        </p:nvSpPr>
        <p:spPr>
          <a:xfrm>
            <a:off x="5564364" y="6591225"/>
            <a:ext cx="92362" cy="78767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DE84A5A-2E70-470A-A362-4D530DF9DAA3}"/>
              </a:ext>
            </a:extLst>
          </p:cNvPr>
          <p:cNvSpPr/>
          <p:nvPr/>
        </p:nvSpPr>
        <p:spPr>
          <a:xfrm>
            <a:off x="5131822" y="1883456"/>
            <a:ext cx="52139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en-US" altLang="ko-KR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</a:t>
            </a:r>
            <a:endParaRPr lang="ko-KR" altLang="en-US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2007</a:t>
            </a: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008</a:t>
            </a:r>
          </a:p>
          <a:p>
            <a:pPr>
              <a:lnSpc>
                <a:spcPct val="150000"/>
              </a:lnSpc>
            </a:pP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2011</a:t>
            </a:r>
          </a:p>
          <a:p>
            <a:pPr>
              <a:lnSpc>
                <a:spcPct val="150000"/>
              </a:lnSpc>
            </a:pP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2012</a:t>
            </a: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2014</a:t>
            </a: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2016</a:t>
            </a: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2017</a:t>
            </a: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</a:t>
            </a: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2020</a:t>
            </a: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2021</a:t>
            </a:r>
          </a:p>
          <a:p>
            <a:pPr>
              <a:lnSpc>
                <a:spcPct val="150000"/>
              </a:lnSpc>
            </a:pPr>
            <a:r>
              <a:rPr lang="en-US" altLang="ko-KR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</a:p>
          <a:p>
            <a:pPr>
              <a:lnSpc>
                <a:spcPct val="150000"/>
              </a:lnSpc>
            </a:pPr>
            <a:endParaRPr lang="en-US" altLang="ko-KR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>
                <a:ln>
                  <a:solidFill>
                    <a:srgbClr val="004786">
                      <a:alpha val="10000"/>
                    </a:srgbClr>
                  </a:solidFill>
                </a:ln>
                <a:solidFill>
                  <a:srgbClr val="00478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endParaRPr lang="ko-KR" altLang="en-US" sz="800" b="1" dirty="0">
              <a:ln>
                <a:solidFill>
                  <a:srgbClr val="004786">
                    <a:alpha val="10000"/>
                  </a:srgbClr>
                </a:solidFill>
              </a:ln>
              <a:solidFill>
                <a:srgbClr val="00478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E7FBB38A-862A-97DE-7F09-862483601231}"/>
              </a:ext>
            </a:extLst>
          </p:cNvPr>
          <p:cNvSpPr/>
          <p:nvPr/>
        </p:nvSpPr>
        <p:spPr>
          <a:xfrm>
            <a:off x="5558137" y="6930245"/>
            <a:ext cx="92362" cy="78767"/>
          </a:xfrm>
          <a:prstGeom prst="ellipse">
            <a:avLst/>
          </a:prstGeom>
          <a:solidFill>
            <a:schemeClr val="bg1"/>
          </a:solidFill>
          <a:ln w="19050"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39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3423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383C6-8D14-2B65-FDC7-170265C0B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6680A601-D7AF-DF4E-8783-FC3B6CB39F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History_Location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in Jeju island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439FA32B-B1DA-5AF9-AC8C-5786F10EFC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1</a:t>
            </a:r>
            <a:endParaRPr lang="ko-KR" altLang="en-US" sz="4000" dirty="0"/>
          </a:p>
        </p:txBody>
      </p:sp>
      <p:grpSp>
        <p:nvGrpSpPr>
          <p:cNvPr id="2" name="object 3">
            <a:extLst>
              <a:ext uri="{FF2B5EF4-FFF2-40B4-BE49-F238E27FC236}">
                <a16:creationId xmlns:a16="http://schemas.microsoft.com/office/drawing/2014/main" id="{0F7C030C-35F2-6DBA-1719-46608C6545A5}"/>
              </a:ext>
            </a:extLst>
          </p:cNvPr>
          <p:cNvGrpSpPr/>
          <p:nvPr/>
        </p:nvGrpSpPr>
        <p:grpSpPr>
          <a:xfrm>
            <a:off x="1628683" y="4623144"/>
            <a:ext cx="3555142" cy="2016548"/>
            <a:chOff x="1628838" y="4625086"/>
            <a:chExt cx="3556635" cy="2017395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E3174083-5989-93D3-A043-61DF6E65E6D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8300" y="4885944"/>
              <a:ext cx="3186985" cy="1746504"/>
            </a:xfrm>
            <a:prstGeom prst="rect">
              <a:avLst/>
            </a:prstGeom>
          </p:spPr>
        </p:pic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01A0A6BC-7FA1-4069-8B31-44D2379AB8E0}"/>
                </a:ext>
              </a:extLst>
            </p:cNvPr>
            <p:cNvSpPr/>
            <p:nvPr/>
          </p:nvSpPr>
          <p:spPr>
            <a:xfrm>
              <a:off x="1633601" y="4881181"/>
              <a:ext cx="3547110" cy="1756410"/>
            </a:xfrm>
            <a:custGeom>
              <a:avLst/>
              <a:gdLst/>
              <a:ahLst/>
              <a:cxnLst/>
              <a:rect l="l" t="t" r="r" b="b"/>
              <a:pathLst>
                <a:path w="3547110" h="1756409">
                  <a:moveTo>
                    <a:pt x="0" y="1756029"/>
                  </a:moveTo>
                  <a:lnTo>
                    <a:pt x="3546729" y="1756029"/>
                  </a:lnTo>
                  <a:lnTo>
                    <a:pt x="3546729" y="0"/>
                  </a:lnTo>
                  <a:lnTo>
                    <a:pt x="0" y="0"/>
                  </a:lnTo>
                  <a:lnTo>
                    <a:pt x="0" y="1756029"/>
                  </a:lnTo>
                  <a:close/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 sz="1799"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F8B2F5C9-3E06-E549-0286-4D584000464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5130" y="5086858"/>
              <a:ext cx="192532" cy="192531"/>
            </a:xfrm>
            <a:prstGeom prst="rect">
              <a:avLst/>
            </a:prstGeom>
          </p:spPr>
        </p:pic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CFF8DC16-C092-1399-BCC5-F63CCD57B2AB}"/>
                </a:ext>
              </a:extLst>
            </p:cNvPr>
            <p:cNvSpPr/>
            <p:nvPr/>
          </p:nvSpPr>
          <p:spPr>
            <a:xfrm>
              <a:off x="4191000" y="4631436"/>
              <a:ext cx="242570" cy="381000"/>
            </a:xfrm>
            <a:custGeom>
              <a:avLst/>
              <a:gdLst/>
              <a:ahLst/>
              <a:cxnLst/>
              <a:rect l="l" t="t" r="r" b="b"/>
              <a:pathLst>
                <a:path w="242570" h="381000">
                  <a:moveTo>
                    <a:pt x="181737" y="0"/>
                  </a:moveTo>
                  <a:lnTo>
                    <a:pt x="60578" y="0"/>
                  </a:lnTo>
                  <a:lnTo>
                    <a:pt x="60578" y="259841"/>
                  </a:lnTo>
                  <a:lnTo>
                    <a:pt x="0" y="259841"/>
                  </a:lnTo>
                  <a:lnTo>
                    <a:pt x="121158" y="380999"/>
                  </a:lnTo>
                  <a:lnTo>
                    <a:pt x="242315" y="259841"/>
                  </a:lnTo>
                  <a:lnTo>
                    <a:pt x="181737" y="259841"/>
                  </a:lnTo>
                  <a:lnTo>
                    <a:pt x="1817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799"/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E2F02A5B-68FB-DF7F-D348-E885CE98CFA4}"/>
                </a:ext>
              </a:extLst>
            </p:cNvPr>
            <p:cNvSpPr/>
            <p:nvPr/>
          </p:nvSpPr>
          <p:spPr>
            <a:xfrm>
              <a:off x="4191000" y="4631436"/>
              <a:ext cx="242570" cy="381000"/>
            </a:xfrm>
            <a:custGeom>
              <a:avLst/>
              <a:gdLst/>
              <a:ahLst/>
              <a:cxnLst/>
              <a:rect l="l" t="t" r="r" b="b"/>
              <a:pathLst>
                <a:path w="242570" h="381000">
                  <a:moveTo>
                    <a:pt x="0" y="259841"/>
                  </a:moveTo>
                  <a:lnTo>
                    <a:pt x="60578" y="259841"/>
                  </a:lnTo>
                  <a:lnTo>
                    <a:pt x="60578" y="0"/>
                  </a:lnTo>
                  <a:lnTo>
                    <a:pt x="181737" y="0"/>
                  </a:lnTo>
                  <a:lnTo>
                    <a:pt x="181737" y="259841"/>
                  </a:lnTo>
                  <a:lnTo>
                    <a:pt x="242315" y="259841"/>
                  </a:lnTo>
                  <a:lnTo>
                    <a:pt x="121158" y="380999"/>
                  </a:lnTo>
                  <a:lnTo>
                    <a:pt x="0" y="259841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799"/>
            </a:p>
          </p:txBody>
        </p:sp>
      </p:grpSp>
      <p:sp>
        <p:nvSpPr>
          <p:cNvPr id="24" name="object 9">
            <a:extLst>
              <a:ext uri="{FF2B5EF4-FFF2-40B4-BE49-F238E27FC236}">
                <a16:creationId xmlns:a16="http://schemas.microsoft.com/office/drawing/2014/main" id="{FD9E80C1-5313-A113-3C01-CF1B3411533F}"/>
              </a:ext>
            </a:extLst>
          </p:cNvPr>
          <p:cNvSpPr txBox="1"/>
          <p:nvPr/>
        </p:nvSpPr>
        <p:spPr>
          <a:xfrm>
            <a:off x="5493004" y="4718608"/>
            <a:ext cx="3624963" cy="2219663"/>
          </a:xfrm>
          <a:prstGeom prst="rect">
            <a:avLst/>
          </a:prstGeom>
        </p:spPr>
        <p:txBody>
          <a:bodyPr vert="horz" wrap="square" lIns="0" tIns="12695" rIns="0" bIns="0" rtlCol="0">
            <a:spAutoFit/>
          </a:bodyPr>
          <a:lstStyle/>
          <a:p>
            <a:pPr marL="298965" marR="5078" indent="-286905" algn="just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299600" algn="l"/>
              </a:tabLst>
            </a:pPr>
            <a:r>
              <a:rPr sz="1200" b="1" dirty="0">
                <a:latin typeface="나눔고딕"/>
                <a:cs typeface="나눔고딕"/>
              </a:rPr>
              <a:t>Address:</a:t>
            </a:r>
            <a:r>
              <a:rPr sz="1200" b="1" spc="190" dirty="0">
                <a:latin typeface="나눔고딕"/>
                <a:cs typeface="나눔고딕"/>
              </a:rPr>
              <a:t>  </a:t>
            </a:r>
            <a:r>
              <a:rPr sz="1200" b="1" spc="-10" dirty="0">
                <a:latin typeface="나눔고딕"/>
                <a:cs typeface="나눔고딕"/>
              </a:rPr>
              <a:t>2706-</a:t>
            </a:r>
            <a:r>
              <a:rPr sz="1200" b="1" dirty="0">
                <a:latin typeface="나눔고딕"/>
                <a:cs typeface="나눔고딕"/>
              </a:rPr>
              <a:t>38,</a:t>
            </a:r>
            <a:r>
              <a:rPr sz="1200" b="1" spc="190" dirty="0">
                <a:latin typeface="나눔고딕"/>
                <a:cs typeface="나눔고딕"/>
              </a:rPr>
              <a:t>  </a:t>
            </a:r>
            <a:r>
              <a:rPr sz="1200" b="1" spc="-10" dirty="0">
                <a:latin typeface="나눔고딕"/>
                <a:cs typeface="나눔고딕"/>
              </a:rPr>
              <a:t>Iljudong-</a:t>
            </a:r>
            <a:r>
              <a:rPr sz="1200" b="1" dirty="0">
                <a:latin typeface="나눔고딕"/>
                <a:cs typeface="나눔고딕"/>
              </a:rPr>
              <a:t>ro,</a:t>
            </a:r>
            <a:r>
              <a:rPr sz="1200" b="1" spc="190" dirty="0">
                <a:latin typeface="나눔고딕"/>
                <a:cs typeface="나눔고딕"/>
              </a:rPr>
              <a:t>  </a:t>
            </a:r>
            <a:r>
              <a:rPr sz="1200" b="1" spc="-10" dirty="0">
                <a:latin typeface="나눔고딕"/>
                <a:cs typeface="나눔고딕"/>
              </a:rPr>
              <a:t>Gujwa-</a:t>
            </a:r>
            <a:r>
              <a:rPr sz="1200" b="1" spc="-20" dirty="0">
                <a:latin typeface="나눔고딕"/>
                <a:cs typeface="나눔고딕"/>
              </a:rPr>
              <a:t>eup, </a:t>
            </a:r>
            <a:r>
              <a:rPr sz="1200" b="1" spc="-10" dirty="0">
                <a:latin typeface="나눔고딕"/>
                <a:cs typeface="나눔고딕"/>
              </a:rPr>
              <a:t>Jeju-</a:t>
            </a:r>
            <a:r>
              <a:rPr sz="1200" b="1" dirty="0">
                <a:latin typeface="나눔고딕"/>
                <a:cs typeface="나눔고딕"/>
              </a:rPr>
              <a:t>si,</a:t>
            </a:r>
            <a:r>
              <a:rPr sz="1200" b="1" spc="170" dirty="0">
                <a:latin typeface="나눔고딕"/>
                <a:cs typeface="나눔고딕"/>
              </a:rPr>
              <a:t>  </a:t>
            </a:r>
            <a:r>
              <a:rPr sz="1200" b="1" spc="-10" dirty="0">
                <a:latin typeface="나눔고딕"/>
                <a:cs typeface="나눔고딕"/>
              </a:rPr>
              <a:t>Jeju-</a:t>
            </a:r>
            <a:r>
              <a:rPr sz="1200" b="1" dirty="0">
                <a:latin typeface="나눔고딕"/>
                <a:cs typeface="나눔고딕"/>
              </a:rPr>
              <a:t>do</a:t>
            </a:r>
            <a:r>
              <a:rPr sz="1200" b="1" spc="190" dirty="0">
                <a:latin typeface="나눔고딕"/>
                <a:cs typeface="나눔고딕"/>
              </a:rPr>
              <a:t>  </a:t>
            </a:r>
            <a:r>
              <a:rPr sz="1200" b="1" dirty="0">
                <a:latin typeface="나눔고딕"/>
                <a:cs typeface="나눔고딕"/>
              </a:rPr>
              <a:t>(</a:t>
            </a:r>
            <a:r>
              <a:rPr sz="1200" b="1" spc="180" dirty="0">
                <a:latin typeface="나눔고딕"/>
                <a:cs typeface="나눔고딕"/>
              </a:rPr>
              <a:t>  </a:t>
            </a:r>
            <a:r>
              <a:rPr sz="1200" b="1" dirty="0">
                <a:latin typeface="나눔고딕"/>
                <a:cs typeface="나눔고딕"/>
              </a:rPr>
              <a:t>Lava</a:t>
            </a:r>
            <a:r>
              <a:rPr sz="1200" b="1" spc="185" dirty="0">
                <a:latin typeface="나눔고딕"/>
                <a:cs typeface="나눔고딕"/>
              </a:rPr>
              <a:t>  </a:t>
            </a:r>
            <a:r>
              <a:rPr sz="1200" b="1" dirty="0">
                <a:latin typeface="나눔고딕"/>
                <a:cs typeface="나눔고딕"/>
              </a:rPr>
              <a:t>Seawater</a:t>
            </a:r>
            <a:r>
              <a:rPr sz="1200" b="1" spc="185" dirty="0">
                <a:latin typeface="나눔고딕"/>
                <a:cs typeface="나눔고딕"/>
              </a:rPr>
              <a:t>  </a:t>
            </a:r>
            <a:r>
              <a:rPr sz="1200" b="1" spc="-10" dirty="0">
                <a:latin typeface="나눔고딕"/>
                <a:cs typeface="나눔고딕"/>
              </a:rPr>
              <a:t>Industrial </a:t>
            </a:r>
            <a:r>
              <a:rPr sz="1200" b="1" dirty="0">
                <a:latin typeface="나눔고딕"/>
                <a:cs typeface="나눔고딕"/>
              </a:rPr>
              <a:t>Complex</a:t>
            </a:r>
            <a:r>
              <a:rPr sz="1200" b="1" spc="-20" dirty="0">
                <a:latin typeface="나눔고딕"/>
                <a:cs typeface="나눔고딕"/>
              </a:rPr>
              <a:t> </a:t>
            </a:r>
            <a:r>
              <a:rPr sz="1200" b="1" spc="-50" dirty="0">
                <a:latin typeface="나눔고딕"/>
                <a:cs typeface="나눔고딕"/>
              </a:rPr>
              <a:t>)</a:t>
            </a:r>
            <a:endParaRPr sz="1200">
              <a:latin typeface="나눔고딕"/>
              <a:cs typeface="나눔고딕"/>
            </a:endParaRPr>
          </a:p>
          <a:p>
            <a:pPr marL="298965" indent="-286905" algn="just">
              <a:spcBef>
                <a:spcPts val="720"/>
              </a:spcBef>
              <a:buFont typeface="Arial"/>
              <a:buChar char="•"/>
              <a:tabLst>
                <a:tab pos="299600" algn="l"/>
              </a:tabLst>
            </a:pPr>
            <a:r>
              <a:rPr sz="1200" b="1" dirty="0">
                <a:latin typeface="나눔고딕"/>
                <a:cs typeface="나눔고딕"/>
              </a:rPr>
              <a:t>Site</a:t>
            </a:r>
            <a:r>
              <a:rPr sz="1200" b="1" spc="-10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area</a:t>
            </a:r>
            <a:r>
              <a:rPr sz="1200" b="1" spc="-5" dirty="0">
                <a:latin typeface="나눔고딕"/>
                <a:cs typeface="나눔고딕"/>
              </a:rPr>
              <a:t> </a:t>
            </a:r>
            <a:r>
              <a:rPr sz="1200" b="1" spc="-10" dirty="0">
                <a:latin typeface="나눔고딕"/>
                <a:cs typeface="나눔고딕"/>
              </a:rPr>
              <a:t>10,383</a:t>
            </a:r>
            <a:r>
              <a:rPr sz="1200" b="1" spc="-15" dirty="0">
                <a:latin typeface="나눔고딕"/>
                <a:cs typeface="나눔고딕"/>
              </a:rPr>
              <a:t>㎡ (</a:t>
            </a:r>
            <a:r>
              <a:rPr sz="1200" b="1" dirty="0">
                <a:latin typeface="나눔고딕"/>
                <a:cs typeface="나눔고딕"/>
              </a:rPr>
              <a:t>3,146 </a:t>
            </a:r>
            <a:r>
              <a:rPr sz="1200" b="1" spc="-10" dirty="0">
                <a:latin typeface="나눔고딕"/>
                <a:cs typeface="나눔고딕"/>
              </a:rPr>
              <a:t>pyeong)</a:t>
            </a:r>
            <a:endParaRPr sz="1200">
              <a:latin typeface="나눔고딕"/>
              <a:cs typeface="나눔고딕"/>
            </a:endParaRPr>
          </a:p>
          <a:p>
            <a:pPr marL="298965" indent="-286905" algn="just">
              <a:spcBef>
                <a:spcPts val="720"/>
              </a:spcBef>
              <a:buFont typeface="Arial"/>
              <a:buChar char="•"/>
              <a:tabLst>
                <a:tab pos="299600" algn="l"/>
              </a:tabLst>
            </a:pPr>
            <a:r>
              <a:rPr sz="1200" b="1" dirty="0">
                <a:latin typeface="나눔고딕"/>
                <a:cs typeface="나눔고딕"/>
              </a:rPr>
              <a:t>Building</a:t>
            </a:r>
            <a:r>
              <a:rPr sz="1200" b="1" spc="-40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area</a:t>
            </a:r>
            <a:r>
              <a:rPr sz="1200" b="1" spc="-25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5,979</a:t>
            </a:r>
            <a:r>
              <a:rPr sz="1200" b="1" spc="-25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m2</a:t>
            </a:r>
            <a:r>
              <a:rPr sz="1200" b="1" spc="-15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(1,811</a:t>
            </a:r>
            <a:r>
              <a:rPr sz="1200" b="1" spc="-15" dirty="0">
                <a:latin typeface="나눔고딕"/>
                <a:cs typeface="나눔고딕"/>
              </a:rPr>
              <a:t> </a:t>
            </a:r>
            <a:r>
              <a:rPr sz="1200" b="1" spc="-10" dirty="0">
                <a:latin typeface="나눔고딕"/>
                <a:cs typeface="나눔고딕"/>
              </a:rPr>
              <a:t>pyeong)</a:t>
            </a:r>
            <a:endParaRPr sz="1200">
              <a:latin typeface="나눔고딕"/>
              <a:cs typeface="나눔고딕"/>
            </a:endParaRPr>
          </a:p>
          <a:p>
            <a:pPr marL="298965" indent="-286905" algn="just">
              <a:spcBef>
                <a:spcPts val="720"/>
              </a:spcBef>
              <a:buFont typeface="Arial"/>
              <a:buChar char="•"/>
              <a:tabLst>
                <a:tab pos="299600" algn="l"/>
              </a:tabLst>
            </a:pPr>
            <a:r>
              <a:rPr sz="1200" b="1" dirty="0">
                <a:latin typeface="나눔고딕"/>
                <a:cs typeface="나눔고딕"/>
              </a:rPr>
              <a:t>Construction</a:t>
            </a:r>
            <a:r>
              <a:rPr sz="1200" b="1" spc="-5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start</a:t>
            </a:r>
            <a:r>
              <a:rPr sz="1200" b="1" spc="-5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date:</a:t>
            </a:r>
            <a:r>
              <a:rPr sz="1200" b="1" spc="-30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November</a:t>
            </a:r>
            <a:r>
              <a:rPr sz="1200" b="1" spc="-35" dirty="0">
                <a:latin typeface="나눔고딕"/>
                <a:cs typeface="나눔고딕"/>
              </a:rPr>
              <a:t> </a:t>
            </a:r>
            <a:r>
              <a:rPr sz="1200" b="1" spc="-20" dirty="0">
                <a:latin typeface="나눔고딕"/>
                <a:cs typeface="나눔고딕"/>
              </a:rPr>
              <a:t>2014</a:t>
            </a:r>
            <a:endParaRPr sz="1200">
              <a:latin typeface="나눔고딕"/>
              <a:cs typeface="나눔고딕"/>
            </a:endParaRPr>
          </a:p>
          <a:p>
            <a:pPr marL="298965" indent="-286905" algn="just">
              <a:spcBef>
                <a:spcPts val="720"/>
              </a:spcBef>
              <a:buFont typeface="Arial"/>
              <a:buChar char="•"/>
              <a:tabLst>
                <a:tab pos="299600" algn="l"/>
              </a:tabLst>
            </a:pPr>
            <a:r>
              <a:rPr sz="1200" b="1" dirty="0">
                <a:latin typeface="나눔고딕"/>
                <a:cs typeface="나눔고딕"/>
              </a:rPr>
              <a:t>Construction Completion</a:t>
            </a:r>
            <a:r>
              <a:rPr sz="1200" b="1" spc="-25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Date:</a:t>
            </a:r>
            <a:r>
              <a:rPr sz="1200" b="1" spc="-20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July</a:t>
            </a:r>
            <a:r>
              <a:rPr sz="1200" b="1" spc="-15" dirty="0">
                <a:latin typeface="나눔고딕"/>
                <a:cs typeface="나눔고딕"/>
              </a:rPr>
              <a:t> </a:t>
            </a:r>
            <a:r>
              <a:rPr sz="1200" b="1" spc="-20" dirty="0">
                <a:latin typeface="나눔고딕"/>
                <a:cs typeface="나눔고딕"/>
              </a:rPr>
              <a:t>2015</a:t>
            </a:r>
            <a:endParaRPr sz="1200">
              <a:latin typeface="나눔고딕"/>
              <a:cs typeface="나눔고딕"/>
            </a:endParaRPr>
          </a:p>
          <a:p>
            <a:pPr marL="298965" indent="-286905" algn="just">
              <a:spcBef>
                <a:spcPts val="720"/>
              </a:spcBef>
              <a:buFont typeface="Arial"/>
              <a:buChar char="•"/>
              <a:tabLst>
                <a:tab pos="299600" algn="l"/>
              </a:tabLst>
            </a:pPr>
            <a:r>
              <a:rPr sz="1200" b="1" dirty="0">
                <a:latin typeface="나눔고딕"/>
                <a:cs typeface="나눔고딕"/>
              </a:rPr>
              <a:t>Factory</a:t>
            </a:r>
            <a:r>
              <a:rPr sz="1200" b="1" spc="-15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Operation</a:t>
            </a:r>
            <a:r>
              <a:rPr sz="1200" b="1" spc="-35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Date:</a:t>
            </a:r>
            <a:r>
              <a:rPr sz="1200" b="1" spc="-40" dirty="0">
                <a:latin typeface="나눔고딕"/>
                <a:cs typeface="나눔고딕"/>
              </a:rPr>
              <a:t> </a:t>
            </a:r>
            <a:r>
              <a:rPr sz="1200" b="1" dirty="0">
                <a:latin typeface="나눔고딕"/>
                <a:cs typeface="나눔고딕"/>
              </a:rPr>
              <a:t>November</a:t>
            </a:r>
            <a:r>
              <a:rPr sz="1200" b="1" spc="-45" dirty="0">
                <a:latin typeface="나눔고딕"/>
                <a:cs typeface="나눔고딕"/>
              </a:rPr>
              <a:t> </a:t>
            </a:r>
            <a:r>
              <a:rPr sz="1200" b="1" spc="-20" dirty="0">
                <a:latin typeface="나눔고딕"/>
                <a:cs typeface="나눔고딕"/>
              </a:rPr>
              <a:t>2015</a:t>
            </a:r>
            <a:endParaRPr sz="1200">
              <a:latin typeface="나눔고딕"/>
              <a:cs typeface="나눔고딕"/>
            </a:endParaRPr>
          </a:p>
        </p:txBody>
      </p:sp>
      <p:pic>
        <p:nvPicPr>
          <p:cNvPr id="25" name="object 10">
            <a:extLst>
              <a:ext uri="{FF2B5EF4-FFF2-40B4-BE49-F238E27FC236}">
                <a16:creationId xmlns:a16="http://schemas.microsoft.com/office/drawing/2014/main" id="{7CE51E5A-48A6-CB89-E109-8E57D13B433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4132" y="1361883"/>
            <a:ext cx="3709381" cy="2621703"/>
          </a:xfrm>
          <a:prstGeom prst="rect">
            <a:avLst/>
          </a:prstGeom>
        </p:spPr>
      </p:pic>
      <p:grpSp>
        <p:nvGrpSpPr>
          <p:cNvPr id="28" name="object 11">
            <a:extLst>
              <a:ext uri="{FF2B5EF4-FFF2-40B4-BE49-F238E27FC236}">
                <a16:creationId xmlns:a16="http://schemas.microsoft.com/office/drawing/2014/main" id="{B7FBA969-ABE5-19A5-B719-96AE3A05BE01}"/>
              </a:ext>
            </a:extLst>
          </p:cNvPr>
          <p:cNvGrpSpPr/>
          <p:nvPr/>
        </p:nvGrpSpPr>
        <p:grpSpPr>
          <a:xfrm>
            <a:off x="5481579" y="1361884"/>
            <a:ext cx="3709382" cy="2622084"/>
            <a:chOff x="5483352" y="1362456"/>
            <a:chExt cx="3710940" cy="2623185"/>
          </a:xfrm>
        </p:grpSpPr>
        <p:pic>
          <p:nvPicPr>
            <p:cNvPr id="31" name="object 12">
              <a:extLst>
                <a:ext uri="{FF2B5EF4-FFF2-40B4-BE49-F238E27FC236}">
                  <a16:creationId xmlns:a16="http://schemas.microsoft.com/office/drawing/2014/main" id="{9B549FEF-C434-2F01-4EBD-06E204FEFA7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3352" y="1362456"/>
              <a:ext cx="3710940" cy="2622804"/>
            </a:xfrm>
            <a:prstGeom prst="rect">
              <a:avLst/>
            </a:prstGeom>
          </p:spPr>
        </p:pic>
        <p:sp>
          <p:nvSpPr>
            <p:cNvPr id="33" name="object 13">
              <a:extLst>
                <a:ext uri="{FF2B5EF4-FFF2-40B4-BE49-F238E27FC236}">
                  <a16:creationId xmlns:a16="http://schemas.microsoft.com/office/drawing/2014/main" id="{88484777-49AF-C71C-C3E9-BAE16BB34809}"/>
                </a:ext>
              </a:extLst>
            </p:cNvPr>
            <p:cNvSpPr/>
            <p:nvPr/>
          </p:nvSpPr>
          <p:spPr>
            <a:xfrm>
              <a:off x="6323838" y="2329434"/>
              <a:ext cx="1819275" cy="1136650"/>
            </a:xfrm>
            <a:custGeom>
              <a:avLst/>
              <a:gdLst/>
              <a:ahLst/>
              <a:cxnLst/>
              <a:rect l="l" t="t" r="r" b="b"/>
              <a:pathLst>
                <a:path w="1819275" h="1136650">
                  <a:moveTo>
                    <a:pt x="1096264" y="0"/>
                  </a:moveTo>
                  <a:lnTo>
                    <a:pt x="10667" y="0"/>
                  </a:lnTo>
                </a:path>
                <a:path w="1819275" h="1136650">
                  <a:moveTo>
                    <a:pt x="0" y="1136650"/>
                  </a:moveTo>
                  <a:lnTo>
                    <a:pt x="0" y="0"/>
                  </a:lnTo>
                </a:path>
                <a:path w="1819275" h="1136650">
                  <a:moveTo>
                    <a:pt x="1440053" y="1136522"/>
                  </a:moveTo>
                  <a:lnTo>
                    <a:pt x="16763" y="1130807"/>
                  </a:lnTo>
                </a:path>
                <a:path w="1819275" h="1136650">
                  <a:moveTo>
                    <a:pt x="1819275" y="518540"/>
                  </a:moveTo>
                  <a:lnTo>
                    <a:pt x="1095756" y="0"/>
                  </a:lnTo>
                </a:path>
                <a:path w="1819275" h="1136650">
                  <a:moveTo>
                    <a:pt x="1438656" y="1136268"/>
                  </a:moveTo>
                  <a:lnTo>
                    <a:pt x="1818386" y="518159"/>
                  </a:lnTo>
                </a:path>
              </a:pathLst>
            </a:custGeom>
            <a:ln w="1905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 sz="1799"/>
            </a:p>
          </p:txBody>
        </p:sp>
      </p:grpSp>
    </p:spTree>
    <p:extLst>
      <p:ext uri="{BB962C8B-B14F-4D97-AF65-F5344CB8AC3E}">
        <p14:creationId xmlns:p14="http://schemas.microsoft.com/office/powerpoint/2010/main" val="1241258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6A1AB-6BFD-77FA-1B1F-5AD17C09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림 45">
            <a:extLst>
              <a:ext uri="{FF2B5EF4-FFF2-40B4-BE49-F238E27FC236}">
                <a16:creationId xmlns:a16="http://schemas.microsoft.com/office/drawing/2014/main" id="{B6951E15-BFED-3F42-528E-A6F9C8FF99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1449" r="1651"/>
          <a:stretch/>
        </p:blipFill>
        <p:spPr>
          <a:xfrm>
            <a:off x="6925059" y="4108687"/>
            <a:ext cx="2556000" cy="2149411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51A438BF-FF45-862B-BCB2-97730BBFAF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70" y="4108687"/>
            <a:ext cx="2556000" cy="2149411"/>
          </a:xfrm>
          <a:prstGeom prst="rect">
            <a:avLst/>
          </a:prstGeo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CCD0EE1-E198-DC1F-1AEF-7618399F27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sz="2400" dirty="0">
                <a:ln>
                  <a:solidFill>
                    <a:schemeClr val="tx1">
                      <a:alpha val="1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rPr>
              <a:t>Introduction</a:t>
            </a:r>
          </a:p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D8A0C81-773F-E203-0A84-8CCF5DFDE721}"/>
              </a:ext>
            </a:extLst>
          </p:cNvPr>
          <p:cNvSpPr/>
          <p:nvPr/>
        </p:nvSpPr>
        <p:spPr>
          <a:xfrm>
            <a:off x="0" y="1598953"/>
            <a:ext cx="1008062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51986" algn="ctr">
              <a:lnSpc>
                <a:spcPct val="90000"/>
              </a:lnSpc>
              <a:spcBef>
                <a:spcPts val="1102"/>
              </a:spcBef>
            </a:pPr>
            <a:r>
              <a:rPr lang="en-US" altLang="ko-KR" sz="1600" b="1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DEA900"/>
                </a:solidFill>
                <a:ea typeface="나눔고딕" panose="020D0604000000000000" pitchFamily="50" charset="-127"/>
              </a:rPr>
              <a:t>Food Tech Solution</a:t>
            </a:r>
            <a:endParaRPr lang="ko-KR" altLang="en-US" sz="1600" b="1" dirty="0">
              <a:ln>
                <a:solidFill>
                  <a:srgbClr val="004A8C">
                    <a:alpha val="10000"/>
                  </a:srgbClr>
                </a:solidFill>
              </a:ln>
              <a:solidFill>
                <a:srgbClr val="DEA900"/>
              </a:solidFill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032437A-1735-B007-7FB0-21D90E7CA6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5639" r="35811"/>
          <a:stretch/>
        </p:blipFill>
        <p:spPr>
          <a:xfrm>
            <a:off x="3751467" y="4108687"/>
            <a:ext cx="2556000" cy="2149411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07C481B2-BFDF-EC55-1673-6A66BEE54AD6}"/>
              </a:ext>
            </a:extLst>
          </p:cNvPr>
          <p:cNvSpPr/>
          <p:nvPr/>
        </p:nvSpPr>
        <p:spPr>
          <a:xfrm>
            <a:off x="536543" y="6258098"/>
            <a:ext cx="2580227" cy="420415"/>
          </a:xfrm>
          <a:prstGeom prst="rect">
            <a:avLst/>
          </a:prstGeom>
          <a:solidFill>
            <a:srgbClr val="6BA2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Production of food  ingredient &amp; consumer product</a:t>
            </a:r>
            <a:endParaRPr lang="ko-KR" altLang="en-US" sz="12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20542FB7-ADC3-4AD1-9B9D-5AB33AE3A417}"/>
              </a:ext>
            </a:extLst>
          </p:cNvPr>
          <p:cNvSpPr/>
          <p:nvPr/>
        </p:nvSpPr>
        <p:spPr>
          <a:xfrm>
            <a:off x="3751467" y="6258098"/>
            <a:ext cx="2556000" cy="420415"/>
          </a:xfrm>
          <a:prstGeom prst="rect">
            <a:avLst/>
          </a:prstGeom>
          <a:solidFill>
            <a:srgbClr val="6BA2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Research on eco-friendly natural new materials</a:t>
            </a:r>
            <a:endParaRPr lang="ko-KR" altLang="en-US" sz="12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C1C38AD4-18F7-5700-23BE-DD8863156C35}"/>
              </a:ext>
            </a:extLst>
          </p:cNvPr>
          <p:cNvSpPr/>
          <p:nvPr/>
        </p:nvSpPr>
        <p:spPr>
          <a:xfrm>
            <a:off x="6925059" y="6258098"/>
            <a:ext cx="2556000" cy="420415"/>
          </a:xfrm>
          <a:prstGeom prst="rect">
            <a:avLst/>
          </a:prstGeom>
          <a:solidFill>
            <a:srgbClr val="6BA2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Global functional food ingredient network</a:t>
            </a:r>
            <a:endParaRPr lang="ko-KR" altLang="en-US" sz="12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2" name="Picture 13" descr="상하화살표6">
            <a:extLst>
              <a:ext uri="{FF2B5EF4-FFF2-40B4-BE49-F238E27FC236}">
                <a16:creationId xmlns:a16="http://schemas.microsoft.com/office/drawing/2014/main" id="{6A071CE7-9886-50B3-B6AC-4C3513BA4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1258780" y="2924927"/>
            <a:ext cx="7488832" cy="12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16AE38FD-733F-1654-F4FE-2CDEFA7F71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720" y="2001375"/>
            <a:ext cx="1597183" cy="772749"/>
          </a:xfrm>
          <a:prstGeom prst="rect">
            <a:avLst/>
          </a:prstGeom>
        </p:spPr>
      </p:pic>
      <p:sp>
        <p:nvSpPr>
          <p:cNvPr id="6" name="직각 삼각형 5">
            <a:extLst>
              <a:ext uri="{FF2B5EF4-FFF2-40B4-BE49-F238E27FC236}">
                <a16:creationId xmlns:a16="http://schemas.microsoft.com/office/drawing/2014/main" id="{346AC119-457C-07CE-60B4-69395DA6D86A}"/>
              </a:ext>
            </a:extLst>
          </p:cNvPr>
          <p:cNvSpPr/>
          <p:nvPr/>
        </p:nvSpPr>
        <p:spPr>
          <a:xfrm flipV="1">
            <a:off x="3751465" y="4114008"/>
            <a:ext cx="557776" cy="563094"/>
          </a:xfrm>
          <a:prstGeom prst="rtTriangle">
            <a:avLst/>
          </a:prstGeom>
          <a:solidFill>
            <a:srgbClr val="6BA2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38" name="직각 삼각형 37">
            <a:extLst>
              <a:ext uri="{FF2B5EF4-FFF2-40B4-BE49-F238E27FC236}">
                <a16:creationId xmlns:a16="http://schemas.microsoft.com/office/drawing/2014/main" id="{118C2C32-6A75-775E-6214-17F739CCEAFC}"/>
              </a:ext>
            </a:extLst>
          </p:cNvPr>
          <p:cNvSpPr/>
          <p:nvPr/>
        </p:nvSpPr>
        <p:spPr>
          <a:xfrm flipV="1">
            <a:off x="560769" y="4114008"/>
            <a:ext cx="557776" cy="563094"/>
          </a:xfrm>
          <a:prstGeom prst="rtTriangle">
            <a:avLst/>
          </a:prstGeom>
          <a:solidFill>
            <a:srgbClr val="6BA2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5" name="직각 삼각형 44">
            <a:extLst>
              <a:ext uri="{FF2B5EF4-FFF2-40B4-BE49-F238E27FC236}">
                <a16:creationId xmlns:a16="http://schemas.microsoft.com/office/drawing/2014/main" id="{C7F203B3-28BF-D221-E3A1-3A0823F94B9B}"/>
              </a:ext>
            </a:extLst>
          </p:cNvPr>
          <p:cNvSpPr/>
          <p:nvPr/>
        </p:nvSpPr>
        <p:spPr>
          <a:xfrm flipV="1">
            <a:off x="6925059" y="4114008"/>
            <a:ext cx="557776" cy="563094"/>
          </a:xfrm>
          <a:prstGeom prst="rtTriangle">
            <a:avLst/>
          </a:prstGeom>
          <a:solidFill>
            <a:srgbClr val="6BA2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BC047D7-4396-D5EB-B196-0A46DEB93937}"/>
              </a:ext>
            </a:extLst>
          </p:cNvPr>
          <p:cNvSpPr/>
          <p:nvPr/>
        </p:nvSpPr>
        <p:spPr>
          <a:xfrm>
            <a:off x="536544" y="4133636"/>
            <a:ext cx="340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endParaRPr lang="ko-KR" altLang="en-US" sz="20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BE1171C2-0230-078E-7289-25A0DAE48F68}"/>
              </a:ext>
            </a:extLst>
          </p:cNvPr>
          <p:cNvSpPr/>
          <p:nvPr/>
        </p:nvSpPr>
        <p:spPr>
          <a:xfrm>
            <a:off x="3748259" y="4133636"/>
            <a:ext cx="340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endParaRPr lang="ko-KR" altLang="en-US" sz="20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B4D3BD9-EFFC-7555-D570-BEA2CC1C3ADF}"/>
              </a:ext>
            </a:extLst>
          </p:cNvPr>
          <p:cNvSpPr/>
          <p:nvPr/>
        </p:nvSpPr>
        <p:spPr>
          <a:xfrm>
            <a:off x="6938958" y="4133636"/>
            <a:ext cx="340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endParaRPr lang="ko-KR" altLang="en-US" sz="20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8689B8-A774-BB03-812A-2F98FD725DA3}"/>
              </a:ext>
            </a:extLst>
          </p:cNvPr>
          <p:cNvSpPr txBox="1"/>
          <p:nvPr/>
        </p:nvSpPr>
        <p:spPr>
          <a:xfrm>
            <a:off x="4030353" y="3297373"/>
            <a:ext cx="2453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Patent registration: 42 </a:t>
            </a:r>
          </a:p>
          <a:p>
            <a:r>
              <a:rPr lang="en-US" altLang="ko-KR" sz="105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(International patent registration: 3)</a:t>
            </a:r>
          </a:p>
          <a:p>
            <a:r>
              <a:rPr lang="en-US" altLang="ko-KR" sz="105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Patent application: 9 </a:t>
            </a:r>
          </a:p>
          <a:p>
            <a:r>
              <a:rPr lang="en-US" altLang="ko-KR" sz="105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(International patent application: 4)</a:t>
            </a:r>
            <a:endParaRPr lang="ko-KR" altLang="en-US" sz="1050" b="1" dirty="0">
              <a:solidFill>
                <a:schemeClr val="accent3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91030C97-5D36-FF10-3826-0AAE7F9C0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2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77204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텍스트 개체 틀 6">
            <a:extLst>
              <a:ext uri="{FF2B5EF4-FFF2-40B4-BE49-F238E27FC236}">
                <a16:creationId xmlns:a16="http://schemas.microsoft.com/office/drawing/2014/main" id="{D0A9560E-D17C-4E53-ABDB-8E2BBD9266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9067" y="677046"/>
            <a:ext cx="7001649" cy="323165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Introduction_Awards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텍스트 개체 틀 2">
            <a:extLst>
              <a:ext uri="{FF2B5EF4-FFF2-40B4-BE49-F238E27FC236}">
                <a16:creationId xmlns:a16="http://schemas.microsoft.com/office/drawing/2014/main" id="{7DB9A21B-9536-F0B1-9B23-61E9E83477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2</a:t>
            </a:r>
            <a:endParaRPr lang="ko-KR" altLang="en-US" sz="4000" dirty="0"/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4843AD24-080A-0F4F-6263-63D033700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008061"/>
              </p:ext>
            </p:extLst>
          </p:nvPr>
        </p:nvGraphicFramePr>
        <p:xfrm>
          <a:off x="801494" y="1375186"/>
          <a:ext cx="8620917" cy="5143739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929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5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6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94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Year</a:t>
                      </a:r>
                      <a:endParaRPr lang="ko-KR" altLang="en-US" sz="900" b="1" kern="1200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Awards</a:t>
                      </a:r>
                      <a:endParaRPr lang="ko-KR" altLang="en-US" sz="900" b="1" kern="1200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Awards organization</a:t>
                      </a:r>
                      <a:endParaRPr lang="ko-KR" altLang="en-US" sz="900" b="1" kern="1200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Selection of leading companies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Ministry of SMEs and Startups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9014795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2022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Selected as a global IP (intellectual property) star company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Special Self-Governing Province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2045387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Island Export Grand Prize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Special Self-Governing Province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5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Minister of Small and Medium Size Enterprise Startups Award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Korea Industrial Technology Promotion Agency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5286556"/>
                  </a:ext>
                </a:extLst>
              </a:tr>
              <a:tr h="517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2020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National University Family Company 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AwardSelected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as a Promising Small and Medium Enterprise for Export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National University</a:t>
                      </a:r>
                    </a:p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Small and Medium Venture Business Department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7259139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Industrial Development Forum Best Practice Award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Regional Business Evaluation Team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5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Selected as an excellent (star) company in Jeju Island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Special Self-Governing Province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algn="ctr" latinLnBrk="1"/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Plaque of Appreciation (LINC+ Training Project Technology Cooperation Sector)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National University</a:t>
                      </a: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Minister's Award (Technical Innovation)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Ministry of Science and ICT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Sial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Innovation Award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SIAL shanghai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5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Healthcare Representative Product Brand Marketing Award for the Leisure MICARE Business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J-Detox Award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MICARE Business Jeju Healthcare Representative Product Brand Excellence Award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J-Detox Award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Minister's Award (Small and Medium Enterprise Promotion)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Ministry of SMEs and Startups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2015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Certificate of Appreciation for Current Student Work Experience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Semeyung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University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2014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Minister's Award (Trade Promotion)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Ministry of Trade, Industry and Energy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6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2013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Venture Business Association President's Award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Venture Business Association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6200" marR="86200" marT="43100" marB="43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956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404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0C06-2FC2-5988-CD14-79B301283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텍스트 개체 틀 6">
            <a:extLst>
              <a:ext uri="{FF2B5EF4-FFF2-40B4-BE49-F238E27FC236}">
                <a16:creationId xmlns:a16="http://schemas.microsoft.com/office/drawing/2014/main" id="{F14C6939-3403-C76E-0FC3-041174A0EB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9067" y="677046"/>
            <a:ext cx="7001649" cy="323165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Introduction_Certificates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텍스트 개체 틀 2">
            <a:extLst>
              <a:ext uri="{FF2B5EF4-FFF2-40B4-BE49-F238E27FC236}">
                <a16:creationId xmlns:a16="http://schemas.microsoft.com/office/drawing/2014/main" id="{959EE381-0D72-EA3E-DFE8-0EAB363FCF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2</a:t>
            </a:r>
            <a:endParaRPr lang="ko-KR" altLang="en-US" sz="4000" dirty="0"/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BC93315-C1F0-8FA5-B441-FBD98DB82499}"/>
              </a:ext>
            </a:extLst>
          </p:cNvPr>
          <p:cNvGraphicFramePr>
            <a:graphicFrameLocks noGrp="1"/>
          </p:cNvGraphicFramePr>
          <p:nvPr/>
        </p:nvGraphicFramePr>
        <p:xfrm>
          <a:off x="1162522" y="1457906"/>
          <a:ext cx="7873626" cy="56834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2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6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4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45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Year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Certification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Issuer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2023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Vegan Certificate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Korea Vegan Certification Institute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2021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Rural Convergence Industry Business Operator Certification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Ministry of Agriculture, Food and Rural Affairs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Venture Business Confirmation Certificate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Small and Medium Business Administration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6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2020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Certificate of designation as a promising small and medium-sized export company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Ministry of SMEs and Startups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6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Organic Processing Certification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Hansol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Agricultural, Forestry, Fisheries and Food Certification Center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Green Technology Certification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Ministry of Agriculture, Food and Rural Affairs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GMP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Gwangju Regional Food and Drug Safety Office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HACCP(Other infant/toddler food)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Korea Food Safety Management Certification Institute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6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Rural Convergence Industry (6th Industry) Business Operator Certification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Ministry of Agriculture, Food and Rural Affairs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HACCP (Food for patients)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Korea Food Safety Management Certification Institute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Certificate of Small and Medium Business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Ministry of Employment and Labor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HACCP(Coffee)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Korea Food Safety Management Certification Institute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Technology Innovation Small and Medium Enterprises (INNOBIZ)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Ministry of SMEs and Startups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HACCP(Fruit and vegetable Juice)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Korea Food Safety Management Certification Institute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HACCP(Liquid tea)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Korea Food Safety Management Certification Institute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5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HACCP(Fruit and Vegetable Beverage)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Korea Food Safety Management Certification Institute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45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2016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Jeju Local Small and Medium Business Certificate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Jeju Special Self-Governing Province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2016</a:t>
                      </a:r>
                      <a:endParaRPr lang="ko-KR" altLang="en-US" sz="8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7757" marR="87757" marT="47530" marB="4753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IP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Star Enterprise Certificate</a:t>
                      </a:r>
                    </a:p>
                  </a:txBody>
                  <a:tcPr marL="87757" marR="87757" marT="47530" marB="47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Jeju Chamber of Commerce and Industry</a:t>
                      </a:r>
                    </a:p>
                  </a:txBody>
                  <a:tcPr marL="87757" marR="87757" marT="47530" marB="47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758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58B32-6622-6BE3-1704-763C8DF8B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텍스트 개체 틀 6">
            <a:extLst>
              <a:ext uri="{FF2B5EF4-FFF2-40B4-BE49-F238E27FC236}">
                <a16:creationId xmlns:a16="http://schemas.microsoft.com/office/drawing/2014/main" id="{B4C28489-F772-3082-E641-1CF61CD2D3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9067" y="677046"/>
            <a:ext cx="7001649" cy="323165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Introduction_Product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Overview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텍스트 개체 틀 2">
            <a:extLst>
              <a:ext uri="{FF2B5EF4-FFF2-40B4-BE49-F238E27FC236}">
                <a16:creationId xmlns:a16="http://schemas.microsoft.com/office/drawing/2014/main" id="{6563291D-D4BF-BCB1-311E-5A739CD553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2</a:t>
            </a:r>
            <a:endParaRPr lang="ko-KR" altLang="en-US" sz="4000" dirty="0"/>
          </a:p>
        </p:txBody>
      </p:sp>
      <p:pic>
        <p:nvPicPr>
          <p:cNvPr id="3" name="Picture 2" descr="ê´ë ¨ ì´ë¯¸ì§">
            <a:extLst>
              <a:ext uri="{FF2B5EF4-FFF2-40B4-BE49-F238E27FC236}">
                <a16:creationId xmlns:a16="http://schemas.microsoft.com/office/drawing/2014/main" id="{2E3F43D2-A332-CED9-EA49-5E9157BAE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05" y="4967158"/>
            <a:ext cx="1000680" cy="32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LOTTE FOOD ë¡ê³ ">
            <a:extLst>
              <a:ext uri="{FF2B5EF4-FFF2-40B4-BE49-F238E27FC236}">
                <a16:creationId xmlns:a16="http://schemas.microsoft.com/office/drawing/2014/main" id="{36201D06-7213-206B-C1C4-7CC2461E6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14" y="5444840"/>
            <a:ext cx="853199" cy="27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Maeil">
            <a:extLst>
              <a:ext uri="{FF2B5EF4-FFF2-40B4-BE49-F238E27FC236}">
                <a16:creationId xmlns:a16="http://schemas.microsoft.com/office/drawing/2014/main" id="{BE5955A9-4570-8529-FA17-CF0011F96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420" y="4931627"/>
            <a:ext cx="604349" cy="27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ë¨ì">
            <a:extLst>
              <a:ext uri="{FF2B5EF4-FFF2-40B4-BE49-F238E27FC236}">
                <a16:creationId xmlns:a16="http://schemas.microsoft.com/office/drawing/2014/main" id="{D12DA65C-60C6-BA95-43F7-3E825DDE5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063" y="4915588"/>
            <a:ext cx="500217" cy="32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ì°ì¸ì°ì ì ëí ì´ë¯¸ì§ ê²ìê²°ê³¼">
            <a:extLst>
              <a:ext uri="{FF2B5EF4-FFF2-40B4-BE49-F238E27FC236}">
                <a16:creationId xmlns:a16="http://schemas.microsoft.com/office/drawing/2014/main" id="{3467E879-8017-31EE-366E-6A935AB92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242" y="4946207"/>
            <a:ext cx="1064571" cy="23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ì¼ìì¬ì ëí ì´ë¯¸ì§ ê²ìê²°ê³¼">
            <a:extLst>
              <a:ext uri="{FF2B5EF4-FFF2-40B4-BE49-F238E27FC236}">
                <a16:creationId xmlns:a16="http://schemas.microsoft.com/office/drawing/2014/main" id="{D5F4017E-369B-9A83-CA01-CA3B90FAA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2" b="46903"/>
          <a:stretch/>
        </p:blipFill>
        <p:spPr bwMode="auto">
          <a:xfrm>
            <a:off x="6291990" y="4934386"/>
            <a:ext cx="1153290" cy="22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 descr="(ì£¼)ë©ëì¸ì¤">
            <a:extLst>
              <a:ext uri="{FF2B5EF4-FFF2-40B4-BE49-F238E27FC236}">
                <a16:creationId xmlns:a16="http://schemas.microsoft.com/office/drawing/2014/main" id="{D399B92F-A4E4-9CE3-76CB-2105FCCF9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010" y="6321727"/>
            <a:ext cx="898829" cy="21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4" descr="ê´ë ¨ ì´ë¯¸ì§">
            <a:extLst>
              <a:ext uri="{FF2B5EF4-FFF2-40B4-BE49-F238E27FC236}">
                <a16:creationId xmlns:a16="http://schemas.microsoft.com/office/drawing/2014/main" id="{4D6393D7-4C8F-E255-0C19-3169B98997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68" b="34461"/>
          <a:stretch/>
        </p:blipFill>
        <p:spPr bwMode="auto">
          <a:xfrm>
            <a:off x="4170490" y="6343111"/>
            <a:ext cx="519082" cy="22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0" descr="NOVAREX">
            <a:extLst>
              <a:ext uri="{FF2B5EF4-FFF2-40B4-BE49-F238E27FC236}">
                <a16:creationId xmlns:a16="http://schemas.microsoft.com/office/drawing/2014/main" id="{24FAE135-43F3-6561-3BD9-B58E2BEE0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47" y="5517982"/>
            <a:ext cx="1113553" cy="13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2" descr="ê´ë ¨ ì´ë¯¸ì§">
            <a:extLst>
              <a:ext uri="{FF2B5EF4-FFF2-40B4-BE49-F238E27FC236}">
                <a16:creationId xmlns:a16="http://schemas.microsoft.com/office/drawing/2014/main" id="{77F3B3F5-E999-2C0E-B33C-D37A21044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6" b="24449"/>
          <a:stretch/>
        </p:blipFill>
        <p:spPr bwMode="auto">
          <a:xfrm>
            <a:off x="3886837" y="4948783"/>
            <a:ext cx="872883" cy="24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4" descr="ì¨ì ì´ì ì¼ì ë¹ì ëí ì´ë¯¸ì§ ê²ìê²°ê³¼">
            <a:extLst>
              <a:ext uri="{FF2B5EF4-FFF2-40B4-BE49-F238E27FC236}">
                <a16:creationId xmlns:a16="http://schemas.microsoft.com/office/drawing/2014/main" id="{C03C566C-5A82-E981-2CDF-912BB184A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800" y="5378482"/>
            <a:ext cx="1086654" cy="33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01D4F3D-D126-3626-15C9-7D6532EB940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70" b="-5852"/>
          <a:stretch/>
        </p:blipFill>
        <p:spPr>
          <a:xfrm>
            <a:off x="7639573" y="4951011"/>
            <a:ext cx="1434487" cy="143075"/>
          </a:xfrm>
          <a:prstGeom prst="rect">
            <a:avLst/>
          </a:prstGeom>
        </p:spPr>
      </p:pic>
      <p:pic>
        <p:nvPicPr>
          <p:cNvPr id="15" name="Picture 36" descr="ì¼ì¡ìíCI">
            <a:extLst>
              <a:ext uri="{FF2B5EF4-FFF2-40B4-BE49-F238E27FC236}">
                <a16:creationId xmlns:a16="http://schemas.microsoft.com/office/drawing/2014/main" id="{5C3A4CA3-6B5A-66AD-6F06-2E14448E6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148" y="5367086"/>
            <a:ext cx="1009875" cy="37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2FF6923-B84E-1917-1DAE-3B7E7B4B36A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551" y="5829830"/>
            <a:ext cx="640574" cy="385559"/>
          </a:xfrm>
          <a:prstGeom prst="rect">
            <a:avLst/>
          </a:prstGeom>
        </p:spPr>
      </p:pic>
      <p:pic>
        <p:nvPicPr>
          <p:cNvPr id="17" name="Picture 40" descr="ì¤ë¦¬ì¨ì ëí ì´ë¯¸ì§ ê²ìê²°ê³¼">
            <a:extLst>
              <a:ext uri="{FF2B5EF4-FFF2-40B4-BE49-F238E27FC236}">
                <a16:creationId xmlns:a16="http://schemas.microsoft.com/office/drawing/2014/main" id="{D124B9F7-E320-6976-D645-C0BBA5374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14" b="30714"/>
          <a:stretch/>
        </p:blipFill>
        <p:spPr bwMode="auto">
          <a:xfrm>
            <a:off x="8412708" y="5940473"/>
            <a:ext cx="878824" cy="19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4" descr="í´íìì´ì¹í°ë¹ì ëí ì´ë¯¸ì§ ê²ìê²°ê³¼">
            <a:extLst>
              <a:ext uri="{FF2B5EF4-FFF2-40B4-BE49-F238E27FC236}">
                <a16:creationId xmlns:a16="http://schemas.microsoft.com/office/drawing/2014/main" id="{7C48E755-8F4E-AC3B-CA29-61947FF0A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921" y="5873375"/>
            <a:ext cx="738795" cy="23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6" descr="ëì°ì ëí ì´ë¯¸ì§ ê²ìê²°ê³¼">
            <a:extLst>
              <a:ext uri="{FF2B5EF4-FFF2-40B4-BE49-F238E27FC236}">
                <a16:creationId xmlns:a16="http://schemas.microsoft.com/office/drawing/2014/main" id="{B3BE2E1A-25C2-9389-762B-A5A7EB5A6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755" y="5833910"/>
            <a:ext cx="659471" cy="30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8D1A1919-9D54-A959-67F3-86DE8D3DA0F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880" y="5413285"/>
            <a:ext cx="871200" cy="271524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F9082505-3BB9-1EE9-2E75-9949A0E3FEC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47" y="5933433"/>
            <a:ext cx="720000" cy="196788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5CA89DD6-693F-C1C4-7661-704F0EB4421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451" y="5401487"/>
            <a:ext cx="792000" cy="26983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96F1AB92-BD31-C55A-1AE9-7252389D902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356" y="5930139"/>
            <a:ext cx="1216404" cy="17801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A438DE8D-4568-6153-6D1E-AA095E7C2865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324" y="5873931"/>
            <a:ext cx="1263170" cy="315792"/>
          </a:xfrm>
          <a:prstGeom prst="rect">
            <a:avLst/>
          </a:prstGeom>
        </p:spPr>
      </p:pic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C758E19E-CC03-6EBA-5D99-52EF8D39CA3F}"/>
              </a:ext>
            </a:extLst>
          </p:cNvPr>
          <p:cNvSpPr/>
          <p:nvPr/>
        </p:nvSpPr>
        <p:spPr>
          <a:xfrm>
            <a:off x="479685" y="4835960"/>
            <a:ext cx="9235646" cy="2266434"/>
          </a:xfrm>
          <a:prstGeom prst="roundRect">
            <a:avLst>
              <a:gd name="adj" fmla="val 10410"/>
            </a:avLst>
          </a:prstGeom>
          <a:noFill/>
          <a:ln w="19050">
            <a:solidFill>
              <a:srgbClr val="024B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1C6A0B-CF75-4188-2868-7EC6072C8084}"/>
              </a:ext>
            </a:extLst>
          </p:cNvPr>
          <p:cNvSpPr txBox="1"/>
          <p:nvPr/>
        </p:nvSpPr>
        <p:spPr>
          <a:xfrm>
            <a:off x="983748" y="4589132"/>
            <a:ext cx="84234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004D88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Clients</a:t>
            </a:r>
            <a:endParaRPr kumimoji="0" lang="ko-KR" altLang="en-US" sz="1600" b="1" i="0" u="none" strike="noStrike" kern="1200" cap="none" spc="0" normalizeH="0" baseline="0" noProof="0" dirty="0">
              <a:ln>
                <a:solidFill>
                  <a:srgbClr val="004A8C">
                    <a:alpha val="10000"/>
                  </a:srgbClr>
                </a:solidFill>
              </a:ln>
              <a:solidFill>
                <a:srgbClr val="004D88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DAE5B459-FC1F-0606-F712-39FBAD405DA2}"/>
              </a:ext>
            </a:extLst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982022" y="6343111"/>
            <a:ext cx="808300" cy="21362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CBF8AC69-5140-96C6-84CD-3FFED161FC9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462" y="5349606"/>
            <a:ext cx="481743" cy="407073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96A64014-B708-81D5-C72B-351869E05618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24034" y1="71223" x2="24034" y2="71223"/>
                        <a14:foregroundMark x1="30043" y1="58273" x2="30043" y2="58273"/>
                        <a14:foregroundMark x1="35193" y1="69784" x2="35193" y2="69784"/>
                        <a14:foregroundMark x1="35408" y1="32374" x2="35408" y2="32374"/>
                        <a14:foregroundMark x1="42060" y1="18705" x2="42060" y2="18705"/>
                        <a14:foregroundMark x1="46137" y1="38129" x2="46137" y2="38129"/>
                        <a14:foregroundMark x1="46352" y1="67626" x2="46352" y2="67626"/>
                        <a14:foregroundMark x1="54292" y1="71223" x2="54292" y2="71223"/>
                        <a14:foregroundMark x1="64807" y1="56115" x2="64807" y2="56115"/>
                        <a14:foregroundMark x1="70386" y1="65468" x2="70386" y2="65468"/>
                        <a14:foregroundMark x1="79614" y1="70504" x2="79614" y2="70504"/>
                        <a14:foregroundMark x1="90558" y1="55396" x2="90558" y2="55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56" y="6272181"/>
            <a:ext cx="985665" cy="304384"/>
          </a:xfrm>
          <a:prstGeom prst="rect">
            <a:avLst/>
          </a:prstGeom>
        </p:spPr>
      </p:pic>
      <p:pic>
        <p:nvPicPr>
          <p:cNvPr id="30" name="Picture 2" descr="ì¤ëê¸°ì ëí ì´ë¯¸ì§ ê²ìê²°ê³¼">
            <a:extLst>
              <a:ext uri="{FF2B5EF4-FFF2-40B4-BE49-F238E27FC236}">
                <a16:creationId xmlns:a16="http://schemas.microsoft.com/office/drawing/2014/main" id="{7635B08A-419B-78F2-4944-9306FEEED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886" y="5319946"/>
            <a:ext cx="453373" cy="45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0A52888-EFB2-7D07-9330-7555FDF1F919}"/>
              </a:ext>
            </a:extLst>
          </p:cNvPr>
          <p:cNvSpPr txBox="1"/>
          <p:nvPr/>
        </p:nvSpPr>
        <p:spPr>
          <a:xfrm>
            <a:off x="607682" y="2085376"/>
            <a:ext cx="4223053" cy="262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Extract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en-US" altLang="ko-KR" sz="1200" b="1" dirty="0" err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Dandropanax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Green tea...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Concentrates : Mandarin, Carrot, Cabbage...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Functionals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Milk phospholipid, Seaweed </a:t>
            </a:r>
          </a:p>
          <a:p>
            <a:pPr marR="0" lvl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  </a:t>
            </a:r>
            <a:r>
              <a:rPr lang="en-US" altLang="ko-KR" sz="1200" b="1" dirty="0" err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ext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Fiber...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Blended ingredients</a:t>
            </a:r>
            <a:r>
              <a:rPr lang="ko-KR" altLang="en-US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Custom made, Dextrin, </a:t>
            </a:r>
          </a:p>
          <a:p>
            <a:pPr marR="0" lvl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  Vit C mixture...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2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Outsourcing : Phospholipid, Fiber, Antioxidant..</a:t>
            </a:r>
          </a:p>
        </p:txBody>
      </p:sp>
      <p:pic>
        <p:nvPicPr>
          <p:cNvPr id="64" name="Picture 2" descr="ìì ë¦¬ëì¤">
            <a:extLst>
              <a:ext uri="{FF2B5EF4-FFF2-40B4-BE49-F238E27FC236}">
                <a16:creationId xmlns:a16="http://schemas.microsoft.com/office/drawing/2014/main" id="{58A99506-24B9-3E31-405B-F7B14753AC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3" t="56926" r="35496"/>
          <a:stretch/>
        </p:blipFill>
        <p:spPr bwMode="auto">
          <a:xfrm>
            <a:off x="4935149" y="6370995"/>
            <a:ext cx="989104" cy="19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Savenciaì ëí ì´ë¯¸ì§ ê²ìê²°ê³¼">
            <a:extLst>
              <a:ext uri="{FF2B5EF4-FFF2-40B4-BE49-F238E27FC236}">
                <a16:creationId xmlns:a16="http://schemas.microsoft.com/office/drawing/2014/main" id="{8F2CC429-3330-CA8F-FC90-B820E9E1D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813" y="6242887"/>
            <a:ext cx="1009876" cy="38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8" descr="nsíì¼í ë¡ê³ ">
            <a:extLst>
              <a:ext uri="{FF2B5EF4-FFF2-40B4-BE49-F238E27FC236}">
                <a16:creationId xmlns:a16="http://schemas.microsoft.com/office/drawing/2014/main" id="{2C9AEB51-7EAD-BA40-753A-A34508CDB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82" y="6343409"/>
            <a:ext cx="891938" cy="24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0" descr="ì¿ í¡ë¡ê³ ">
            <a:extLst>
              <a:ext uri="{FF2B5EF4-FFF2-40B4-BE49-F238E27FC236}">
                <a16:creationId xmlns:a16="http://schemas.microsoft.com/office/drawing/2014/main" id="{273F8329-BA0B-CA4E-AC0D-DEAF69286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195" y="6391399"/>
            <a:ext cx="779462" cy="18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2" descr="ì¼í">
            <a:extLst>
              <a:ext uri="{FF2B5EF4-FFF2-40B4-BE49-F238E27FC236}">
                <a16:creationId xmlns:a16="http://schemas.microsoft.com/office/drawing/2014/main" id="{E3CAB4FA-0A5E-2289-748D-7116B3851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319" y="5495906"/>
            <a:ext cx="594119" cy="16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4" descr="ê´ëì ì½">
            <a:extLst>
              <a:ext uri="{FF2B5EF4-FFF2-40B4-BE49-F238E27FC236}">
                <a16:creationId xmlns:a16="http://schemas.microsoft.com/office/drawing/2014/main" id="{E50078F0-9BA0-2D36-3B30-14D19B6AE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320" y="5912785"/>
            <a:ext cx="988048" cy="23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4CC7C8EF-F58C-76C9-18D8-66397C983EB7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69" y="1478333"/>
            <a:ext cx="1167416" cy="440680"/>
          </a:xfrm>
          <a:prstGeom prst="rect">
            <a:avLst/>
          </a:prstGeom>
        </p:spPr>
      </p:pic>
      <p:pic>
        <p:nvPicPr>
          <p:cNvPr id="73" name="Picture 2" descr="ìë©í">
            <a:extLst>
              <a:ext uri="{FF2B5EF4-FFF2-40B4-BE49-F238E27FC236}">
                <a16:creationId xmlns:a16="http://schemas.microsoft.com/office/drawing/2014/main" id="{5DDE85FA-DBF7-0127-53B3-03A978541E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1" t="-22489"/>
          <a:stretch/>
        </p:blipFill>
        <p:spPr bwMode="auto">
          <a:xfrm>
            <a:off x="860236" y="6696837"/>
            <a:ext cx="490766" cy="19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ê´ë ¨ ì´ë¯¸ì§">
            <a:extLst>
              <a:ext uri="{FF2B5EF4-FFF2-40B4-BE49-F238E27FC236}">
                <a16:creationId xmlns:a16="http://schemas.microsoft.com/office/drawing/2014/main" id="{7F7095FC-00FF-B246-0F10-06C53C06D1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10"/>
          <a:stretch/>
        </p:blipFill>
        <p:spPr bwMode="auto">
          <a:xfrm>
            <a:off x="1481310" y="6725581"/>
            <a:ext cx="468883" cy="16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6" descr="ì¥ì CIì ëí ì´ë¯¸ì§ ê²ìê²°ê³¼">
            <a:extLst>
              <a:ext uri="{FF2B5EF4-FFF2-40B4-BE49-F238E27FC236}">
                <a16:creationId xmlns:a16="http://schemas.microsoft.com/office/drawing/2014/main" id="{EAA88690-13BC-964F-4E9C-B19D56C36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375" y="6646379"/>
            <a:ext cx="891490" cy="33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ì§ë§ì¼ logo pngì ëí ì´ë¯¸ì§ ê²ìê²°ê³¼">
            <a:extLst>
              <a:ext uri="{FF2B5EF4-FFF2-40B4-BE49-F238E27FC236}">
                <a16:creationId xmlns:a16="http://schemas.microsoft.com/office/drawing/2014/main" id="{EA4B73FF-982A-D284-A5CE-1B150C9C5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9" t="40617" r="12434" b="40154"/>
          <a:stretch/>
        </p:blipFill>
        <p:spPr bwMode="auto">
          <a:xfrm>
            <a:off x="3008674" y="6736779"/>
            <a:ext cx="727588" cy="18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그룹 76">
            <a:extLst>
              <a:ext uri="{FF2B5EF4-FFF2-40B4-BE49-F238E27FC236}">
                <a16:creationId xmlns:a16="http://schemas.microsoft.com/office/drawing/2014/main" id="{97FB64D1-EFF2-344A-12EF-B323320B6773}"/>
              </a:ext>
            </a:extLst>
          </p:cNvPr>
          <p:cNvGrpSpPr/>
          <p:nvPr/>
        </p:nvGrpSpPr>
        <p:grpSpPr>
          <a:xfrm>
            <a:off x="3981961" y="1694042"/>
            <a:ext cx="713914" cy="2940064"/>
            <a:chOff x="3981961" y="1694042"/>
            <a:chExt cx="713914" cy="2940064"/>
          </a:xfrm>
        </p:grpSpPr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8B56F37A-62BB-FBFA-F5BB-474C21304B71}"/>
                </a:ext>
              </a:extLst>
            </p:cNvPr>
            <p:cNvCxnSpPr/>
            <p:nvPr/>
          </p:nvCxnSpPr>
          <p:spPr>
            <a:xfrm>
              <a:off x="4347880" y="1694042"/>
              <a:ext cx="0" cy="29400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90A1CF24-4696-BB5A-5287-444AC6B55A74}"/>
                </a:ext>
              </a:extLst>
            </p:cNvPr>
            <p:cNvGrpSpPr/>
            <p:nvPr/>
          </p:nvGrpSpPr>
          <p:grpSpPr>
            <a:xfrm>
              <a:off x="3981961" y="1976211"/>
              <a:ext cx="713914" cy="2268000"/>
              <a:chOff x="3219152" y="1160545"/>
              <a:chExt cx="713914" cy="2268000"/>
            </a:xfrm>
          </p:grpSpPr>
          <p:sp>
            <p:nvSpPr>
              <p:cNvPr id="80" name="이등변 삼각형 79">
                <a:extLst>
                  <a:ext uri="{FF2B5EF4-FFF2-40B4-BE49-F238E27FC236}">
                    <a16:creationId xmlns:a16="http://schemas.microsoft.com/office/drawing/2014/main" id="{D723AF17-A2D0-FAF0-B584-C1952773E716}"/>
                  </a:ext>
                </a:extLst>
              </p:cNvPr>
              <p:cNvSpPr/>
              <p:nvPr/>
            </p:nvSpPr>
            <p:spPr>
              <a:xfrm rot="16200000" flipH="1">
                <a:off x="2268434" y="2132545"/>
                <a:ext cx="2268000" cy="324000"/>
              </a:xfrm>
              <a:prstGeom prst="triangle">
                <a:avLst/>
              </a:prstGeom>
              <a:solidFill>
                <a:srgbClr val="0147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5AE9117-A096-F219-5F00-15225ABCCF69}"/>
                  </a:ext>
                </a:extLst>
              </p:cNvPr>
              <p:cNvSpPr txBox="1"/>
              <p:nvPr/>
            </p:nvSpPr>
            <p:spPr>
              <a:xfrm>
                <a:off x="3219152" y="2078311"/>
                <a:ext cx="4294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0" normalizeH="0" baseline="0" noProof="0" dirty="0">
                    <a:ln>
                      <a:solidFill>
                        <a:prstClr val="white">
                          <a:alpha val="10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" panose="020D0604000000000000" pitchFamily="50" charset="-127"/>
                    <a:ea typeface="나눔고딕" panose="020D0604000000000000" pitchFamily="50" charset="-127"/>
                    <a:cs typeface="+mn-cs"/>
                  </a:rPr>
                  <a:t>소</a:t>
                </a:r>
                <a:endPara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0" normalizeH="0" baseline="0" noProof="0" dirty="0">
                    <a:ln>
                      <a:solidFill>
                        <a:prstClr val="white">
                          <a:alpha val="10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" panose="020D0604000000000000" pitchFamily="50" charset="-127"/>
                    <a:ea typeface="나눔고딕" panose="020D0604000000000000" pitchFamily="50" charset="-127"/>
                    <a:cs typeface="+mn-cs"/>
                  </a:rPr>
                  <a:t>재</a:t>
                </a:r>
                <a:endPara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endParaRPr>
              </a:p>
            </p:txBody>
          </p:sp>
          <p:sp>
            <p:nvSpPr>
              <p:cNvPr id="82" name="이등변 삼각형 81">
                <a:extLst>
                  <a:ext uri="{FF2B5EF4-FFF2-40B4-BE49-F238E27FC236}">
                    <a16:creationId xmlns:a16="http://schemas.microsoft.com/office/drawing/2014/main" id="{9AEA4510-54FB-FD9C-DC8F-88A5792F2431}"/>
                  </a:ext>
                </a:extLst>
              </p:cNvPr>
              <p:cNvSpPr/>
              <p:nvPr/>
            </p:nvSpPr>
            <p:spPr>
              <a:xfrm rot="5400000">
                <a:off x="2618910" y="2132545"/>
                <a:ext cx="2268000" cy="324000"/>
              </a:xfrm>
              <a:prstGeom prst="triangle">
                <a:avLst/>
              </a:prstGeom>
              <a:solidFill>
                <a:srgbClr val="689F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7063F37-9225-94F0-0AE5-29AD5AC0F19B}"/>
                  </a:ext>
                </a:extLst>
              </p:cNvPr>
              <p:cNvSpPr txBox="1"/>
              <p:nvPr/>
            </p:nvSpPr>
            <p:spPr>
              <a:xfrm>
                <a:off x="3503609" y="2080680"/>
                <a:ext cx="4294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0" normalizeH="0" baseline="0" noProof="0" dirty="0" err="1">
                    <a:ln>
                      <a:solidFill>
                        <a:prstClr val="white">
                          <a:alpha val="10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" panose="020D0604000000000000" pitchFamily="50" charset="-127"/>
                    <a:ea typeface="나눔고딕" panose="020D0604000000000000" pitchFamily="50" charset="-127"/>
                    <a:cs typeface="+mn-cs"/>
                  </a:rPr>
                  <a:t>완</a:t>
                </a:r>
                <a:endPara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0" normalizeH="0" baseline="0" noProof="0" dirty="0">
                    <a:ln>
                      <a:solidFill>
                        <a:prstClr val="white">
                          <a:alpha val="10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고딕" panose="020D0604000000000000" pitchFamily="50" charset="-127"/>
                    <a:ea typeface="나눔고딕" panose="020D0604000000000000" pitchFamily="50" charset="-127"/>
                    <a:cs typeface="+mn-cs"/>
                  </a:rPr>
                  <a:t>제</a:t>
                </a:r>
                <a:endPara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endParaRPr>
              </a:p>
            </p:txBody>
          </p:sp>
        </p:grpSp>
      </p:grpSp>
      <p:pic>
        <p:nvPicPr>
          <p:cNvPr id="84" name="Picture 2" descr="D:\Users\dnkim\바탕 화면\[김다나]\ㄱ제품별 컨텐츠 자료\제주다믐-최종로고.png">
            <a:extLst>
              <a:ext uri="{FF2B5EF4-FFF2-40B4-BE49-F238E27FC236}">
                <a16:creationId xmlns:a16="http://schemas.microsoft.com/office/drawing/2014/main" id="{017E2769-5938-C638-8EFE-58EC4812C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9" t="32107" r="59477" b="41304"/>
          <a:stretch/>
        </p:blipFill>
        <p:spPr bwMode="auto">
          <a:xfrm>
            <a:off x="7215464" y="1273359"/>
            <a:ext cx="1017539" cy="59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5" name="그룹 84">
            <a:extLst>
              <a:ext uri="{FF2B5EF4-FFF2-40B4-BE49-F238E27FC236}">
                <a16:creationId xmlns:a16="http://schemas.microsoft.com/office/drawing/2014/main" id="{992F3189-54F6-E0B5-C315-B5912808B752}"/>
              </a:ext>
            </a:extLst>
          </p:cNvPr>
          <p:cNvGrpSpPr/>
          <p:nvPr/>
        </p:nvGrpSpPr>
        <p:grpSpPr>
          <a:xfrm>
            <a:off x="4794122" y="2101850"/>
            <a:ext cx="5065280" cy="2764824"/>
            <a:chOff x="4794122" y="2101850"/>
            <a:chExt cx="5065280" cy="2764824"/>
          </a:xfrm>
        </p:grpSpPr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CFB5E808-9B6C-DAC0-BE93-10123FCDA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4122" y="2260577"/>
              <a:ext cx="272620" cy="849634"/>
            </a:xfrm>
            <a:prstGeom prst="rect">
              <a:avLst/>
            </a:prstGeom>
          </p:spPr>
        </p:pic>
        <p:pic>
          <p:nvPicPr>
            <p:cNvPr id="87" name="그림 86">
              <a:extLst>
                <a:ext uri="{FF2B5EF4-FFF2-40B4-BE49-F238E27FC236}">
                  <a16:creationId xmlns:a16="http://schemas.microsoft.com/office/drawing/2014/main" id="{813AC6BE-9E40-14E9-CC3A-A612CDEC1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8134" y="2190626"/>
              <a:ext cx="799228" cy="973449"/>
            </a:xfrm>
            <a:prstGeom prst="rect">
              <a:avLst/>
            </a:prstGeom>
          </p:spPr>
        </p:pic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12A5E806-A9D4-6F3C-4106-B9C2870B1D34}"/>
                </a:ext>
              </a:extLst>
            </p:cNvPr>
            <p:cNvGrpSpPr/>
            <p:nvPr/>
          </p:nvGrpSpPr>
          <p:grpSpPr>
            <a:xfrm>
              <a:off x="7291451" y="4004025"/>
              <a:ext cx="724256" cy="744756"/>
              <a:chOff x="7141147" y="3997930"/>
              <a:chExt cx="724256" cy="744756"/>
            </a:xfrm>
          </p:grpSpPr>
          <p:pic>
            <p:nvPicPr>
              <p:cNvPr id="112" name="그림 111">
                <a:extLst>
                  <a:ext uri="{FF2B5EF4-FFF2-40B4-BE49-F238E27FC236}">
                    <a16:creationId xmlns:a16="http://schemas.microsoft.com/office/drawing/2014/main" id="{D62D4E1A-AB5B-25F3-0832-B79AFEAEC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34845" y="3997930"/>
                <a:ext cx="330558" cy="732565"/>
              </a:xfrm>
              <a:prstGeom prst="rect">
                <a:avLst/>
              </a:prstGeom>
            </p:spPr>
          </p:pic>
          <p:pic>
            <p:nvPicPr>
              <p:cNvPr id="113" name="Picture 2" descr="C:\Users\함윤범\Desktop\BK바이오\비케이바이오\깨수깡\깨수깡_과립.jpg">
                <a:extLst>
                  <a:ext uri="{FF2B5EF4-FFF2-40B4-BE49-F238E27FC236}">
                    <a16:creationId xmlns:a16="http://schemas.microsoft.com/office/drawing/2014/main" id="{E5F3583B-D40B-50F2-C9F6-88B1803930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245" t="5524" r="32311" b="4044"/>
              <a:stretch/>
            </p:blipFill>
            <p:spPr bwMode="auto">
              <a:xfrm>
                <a:off x="7141147" y="4010121"/>
                <a:ext cx="334553" cy="7325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9" name="object 26">
              <a:extLst>
                <a:ext uri="{FF2B5EF4-FFF2-40B4-BE49-F238E27FC236}">
                  <a16:creationId xmlns:a16="http://schemas.microsoft.com/office/drawing/2014/main" id="{792569C0-93A9-2C03-3F83-AFBBC61A5C0E}"/>
                </a:ext>
              </a:extLst>
            </p:cNvPr>
            <p:cNvSpPr/>
            <p:nvPr/>
          </p:nvSpPr>
          <p:spPr>
            <a:xfrm>
              <a:off x="5232375" y="3132902"/>
              <a:ext cx="740712" cy="823799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0" name="Picture 2" descr="C:\Users\함윤범\Downloads\골드브루 커피_누끼.png">
              <a:extLst>
                <a:ext uri="{FF2B5EF4-FFF2-40B4-BE49-F238E27FC236}">
                  <a16:creationId xmlns:a16="http://schemas.microsoft.com/office/drawing/2014/main" id="{9979C841-4273-D09F-D961-2F072A8915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90" t="9433" r="34664" b="10029"/>
            <a:stretch/>
          </p:blipFill>
          <p:spPr bwMode="auto">
            <a:xfrm>
              <a:off x="4853129" y="3839290"/>
              <a:ext cx="427622" cy="9665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3" descr="C:\Users\함윤범\Downloads\한라봉담은감귤주스 정면_누끼.png">
              <a:extLst>
                <a:ext uri="{FF2B5EF4-FFF2-40B4-BE49-F238E27FC236}">
                  <a16:creationId xmlns:a16="http://schemas.microsoft.com/office/drawing/2014/main" id="{60721A4D-136B-31D2-CFF5-AF11F8C030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321" y="3183315"/>
              <a:ext cx="407842" cy="7229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7" descr="C:\Users\함윤범\Downloads\한라봉당근즙_누끼.png">
              <a:extLst>
                <a:ext uri="{FF2B5EF4-FFF2-40B4-BE49-F238E27FC236}">
                  <a16:creationId xmlns:a16="http://schemas.microsoft.com/office/drawing/2014/main" id="{CAC79BBB-DA57-DE2F-582D-975286BDBB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48" t="13585" r="26101" b="14130"/>
            <a:stretch/>
          </p:blipFill>
          <p:spPr bwMode="auto">
            <a:xfrm>
              <a:off x="6593757" y="3979346"/>
              <a:ext cx="521932" cy="781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8" descr="C:\Users\함윤범\Downloads\키위케일즙_누끼.png">
              <a:extLst>
                <a:ext uri="{FF2B5EF4-FFF2-40B4-BE49-F238E27FC236}">
                  <a16:creationId xmlns:a16="http://schemas.microsoft.com/office/drawing/2014/main" id="{7B589533-11BD-339E-F495-6F4EDD838E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66" t="13699" r="26854" b="15004"/>
            <a:stretch/>
          </p:blipFill>
          <p:spPr bwMode="auto">
            <a:xfrm>
              <a:off x="6004166" y="3956701"/>
              <a:ext cx="523286" cy="789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9" descr="C:\Users\함윤범\Downloads\양배추브로콜리즙_누끼.png">
              <a:extLst>
                <a:ext uri="{FF2B5EF4-FFF2-40B4-BE49-F238E27FC236}">
                  <a16:creationId xmlns:a16="http://schemas.microsoft.com/office/drawing/2014/main" id="{D4DBB293-E35F-EA05-7F33-7E5A50EFA8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80" t="14581" r="28104" b="15118"/>
            <a:stretch/>
          </p:blipFill>
          <p:spPr bwMode="auto">
            <a:xfrm>
              <a:off x="5429701" y="3961119"/>
              <a:ext cx="489347" cy="769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13" descr="C:\Users\함윤범\Downloads\브로콜리.png">
              <a:extLst>
                <a:ext uri="{FF2B5EF4-FFF2-40B4-BE49-F238E27FC236}">
                  <a16:creationId xmlns:a16="http://schemas.microsoft.com/office/drawing/2014/main" id="{51A96791-338D-62C0-6A70-ADF27C9E81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6448" y="2254635"/>
              <a:ext cx="263163" cy="848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14" descr="C:\Users\함윤범\Downloads\한라봉감귤.png">
              <a:extLst>
                <a:ext uri="{FF2B5EF4-FFF2-40B4-BE49-F238E27FC236}">
                  <a16:creationId xmlns:a16="http://schemas.microsoft.com/office/drawing/2014/main" id="{00A86C33-4F2F-251F-4A66-2FF352BA83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8539" y="2249644"/>
              <a:ext cx="263163" cy="848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그림 96">
              <a:extLst>
                <a:ext uri="{FF2B5EF4-FFF2-40B4-BE49-F238E27FC236}">
                  <a16:creationId xmlns:a16="http://schemas.microsoft.com/office/drawing/2014/main" id="{3E2EA32C-48FE-E984-8985-6E3A5F3E7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927748" y="3218697"/>
              <a:ext cx="1115790" cy="692646"/>
            </a:xfrm>
            <a:prstGeom prst="rect">
              <a:avLst/>
            </a:prstGeom>
          </p:spPr>
        </p:pic>
        <p:pic>
          <p:nvPicPr>
            <p:cNvPr id="98" name="그림 97">
              <a:extLst>
                <a:ext uri="{FF2B5EF4-FFF2-40B4-BE49-F238E27FC236}">
                  <a16:creationId xmlns:a16="http://schemas.microsoft.com/office/drawing/2014/main" id="{41232687-BCDE-D40F-1330-E27404244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9571260" y="3090971"/>
              <a:ext cx="288142" cy="862762"/>
            </a:xfrm>
            <a:prstGeom prst="rect">
              <a:avLst/>
            </a:prstGeom>
          </p:spPr>
        </p:pic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21146CB5-875D-793D-46D6-7A38E15C321C}"/>
                </a:ext>
              </a:extLst>
            </p:cNvPr>
            <p:cNvGrpSpPr/>
            <p:nvPr/>
          </p:nvGrpSpPr>
          <p:grpSpPr>
            <a:xfrm>
              <a:off x="7275029" y="2190625"/>
              <a:ext cx="2078319" cy="854859"/>
              <a:chOff x="7554177" y="2190626"/>
              <a:chExt cx="2078319" cy="854859"/>
            </a:xfrm>
          </p:grpSpPr>
          <p:pic>
            <p:nvPicPr>
              <p:cNvPr id="109" name="그림 108">
                <a:extLst>
                  <a:ext uri="{FF2B5EF4-FFF2-40B4-BE49-F238E27FC236}">
                    <a16:creationId xmlns:a16="http://schemas.microsoft.com/office/drawing/2014/main" id="{7469A68D-46B4-C6D3-CB8B-BB074FE896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554177" y="2190626"/>
                <a:ext cx="1048061" cy="854859"/>
              </a:xfrm>
              <a:prstGeom prst="rect">
                <a:avLst/>
              </a:prstGeom>
            </p:spPr>
          </p:pic>
          <p:pic>
            <p:nvPicPr>
              <p:cNvPr id="110" name="그림 109">
                <a:extLst>
                  <a:ext uri="{FF2B5EF4-FFF2-40B4-BE49-F238E27FC236}">
                    <a16:creationId xmlns:a16="http://schemas.microsoft.com/office/drawing/2014/main" id="{F3D58D8D-2B15-C039-9836-339DE5E0E3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620859" y="2192222"/>
                <a:ext cx="494761" cy="853263"/>
              </a:xfrm>
              <a:prstGeom prst="rect">
                <a:avLst/>
              </a:prstGeom>
            </p:spPr>
          </p:pic>
          <p:pic>
            <p:nvPicPr>
              <p:cNvPr id="111" name="그림 110">
                <a:extLst>
                  <a:ext uri="{FF2B5EF4-FFF2-40B4-BE49-F238E27FC236}">
                    <a16:creationId xmlns:a16="http://schemas.microsoft.com/office/drawing/2014/main" id="{965012C5-0143-9A65-8E9D-11CA3443C7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137736" y="2191094"/>
                <a:ext cx="494760" cy="854391"/>
              </a:xfrm>
              <a:prstGeom prst="rect">
                <a:avLst/>
              </a:prstGeom>
            </p:spPr>
          </p:pic>
        </p:grpSp>
        <p:pic>
          <p:nvPicPr>
            <p:cNvPr id="100" name="그림 99">
              <a:extLst>
                <a:ext uri="{FF2B5EF4-FFF2-40B4-BE49-F238E27FC236}">
                  <a16:creationId xmlns:a16="http://schemas.microsoft.com/office/drawing/2014/main" id="{7A9C6C43-99D3-3CFF-E0D5-2E920AA7A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7704488" y="3087075"/>
              <a:ext cx="521932" cy="847245"/>
            </a:xfrm>
            <a:prstGeom prst="rect">
              <a:avLst/>
            </a:prstGeom>
          </p:spPr>
        </p:pic>
        <p:pic>
          <p:nvPicPr>
            <p:cNvPr id="101" name="그림 100">
              <a:extLst>
                <a:ext uri="{FF2B5EF4-FFF2-40B4-BE49-F238E27FC236}">
                  <a16:creationId xmlns:a16="http://schemas.microsoft.com/office/drawing/2014/main" id="{FC94F359-EF17-D2CC-050B-F36C57E59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9381114" y="2190625"/>
              <a:ext cx="448686" cy="854859"/>
            </a:xfrm>
            <a:prstGeom prst="rect">
              <a:avLst/>
            </a:prstGeom>
          </p:spPr>
        </p:pic>
        <p:pic>
          <p:nvPicPr>
            <p:cNvPr id="102" name="그림 101" descr="화면 캡처">
              <a:extLst>
                <a:ext uri="{FF2B5EF4-FFF2-40B4-BE49-F238E27FC236}">
                  <a16:creationId xmlns:a16="http://schemas.microsoft.com/office/drawing/2014/main" id="{6319D28B-A554-C26F-7F44-1A0E882F2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 cstate="print">
              <a:extLst>
                <a:ext uri="{BEBA8EAE-BF5A-486C-A8C5-ECC9F3942E4B}">
                  <a14:imgProps xmlns:a14="http://schemas.microsoft.com/office/drawing/2010/main">
                    <a14:imgLayer r:embed="rId61">
                      <a14:imgEffect>
                        <a14:backgroundRemoval t="3416" b="94497" l="5000" r="9592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8885" y="2101850"/>
              <a:ext cx="1172806" cy="1144571"/>
            </a:xfrm>
            <a:prstGeom prst="rect">
              <a:avLst/>
            </a:prstGeom>
          </p:spPr>
        </p:pic>
        <p:pic>
          <p:nvPicPr>
            <p:cNvPr id="103" name="Picture 2" descr="https://honestin.com/web/product/big/202202/f3f66249e152a3fc234855276fb2fdd0.jpg">
              <a:extLst>
                <a:ext uri="{FF2B5EF4-FFF2-40B4-BE49-F238E27FC236}">
                  <a16:creationId xmlns:a16="http://schemas.microsoft.com/office/drawing/2014/main" id="{A985ECFD-F87C-05F3-D861-44D30E0768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2" cstate="print">
              <a:extLst>
                <a:ext uri="{BEBA8EAE-BF5A-486C-A8C5-ECC9F3942E4B}">
                  <a14:imgProps xmlns:a14="http://schemas.microsoft.com/office/drawing/2010/main">
                    <a14:imgLayer r:embed="rId63">
                      <a14:imgEffect>
                        <a14:backgroundRemoval t="0" b="100000" l="23667" r="87167">
                          <a14:foregroundMark x1="29500" y1="20201" x2="31000" y2="89711"/>
                          <a14:foregroundMark x1="66167" y1="25847" x2="57833" y2="84065"/>
                          <a14:foregroundMark x1="38833" y1="93099" x2="47500" y2="95232"/>
                          <a14:foregroundMark x1="54167" y1="95609" x2="73667" y2="92597"/>
                          <a14:foregroundMark x1="74667" y1="91593" x2="74667" y2="61230"/>
                          <a14:foregroundMark x1="53167" y1="89084" x2="72167" y2="87704"/>
                          <a14:foregroundMark x1="74833" y1="21706" x2="73667" y2="66750"/>
                          <a14:foregroundMark x1="79500" y1="19072" x2="76167" y2="85947"/>
                          <a14:foregroundMark x1="28000" y1="20075" x2="27667" y2="57591"/>
                          <a14:foregroundMark x1="30500" y1="19950" x2="32833" y2="18068"/>
                          <a14:foregroundMark x1="40833" y1="27854" x2="51667" y2="26474"/>
                          <a14:foregroundMark x1="38833" y1="26349" x2="55167" y2="26474"/>
                          <a14:foregroundMark x1="52500" y1="5270" x2="52667" y2="17691"/>
                          <a14:foregroundMark x1="56000" y1="4391" x2="56000" y2="10790"/>
                          <a14:foregroundMark x1="64667" y1="47051" x2="65833" y2="66248"/>
                          <a14:foregroundMark x1="53000" y1="57716" x2="74000" y2="58344"/>
                          <a14:foregroundMark x1="79500" y1="52321" x2="79333" y2="57591"/>
                          <a14:foregroundMark x1="46833" y1="15809" x2="58667" y2="15433"/>
                          <a14:foregroundMark x1="58500" y1="3890" x2="58500" y2="10414"/>
                          <a14:foregroundMark x1="58000" y1="10790" x2="58167" y2="11794"/>
                          <a14:foregroundMark x1="47667" y1="13802" x2="59667" y2="13676"/>
                          <a14:foregroundMark x1="48500" y1="96487" x2="64833" y2="96487"/>
                          <a14:backgroundMark x1="50833" y1="98369" x2="55833" y2="98745"/>
                          <a14:backgroundMark x1="62667" y1="98745" x2="65500" y2="986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9" r="14851"/>
            <a:stretch/>
          </p:blipFill>
          <p:spPr bwMode="auto">
            <a:xfrm>
              <a:off x="7215464" y="3069586"/>
              <a:ext cx="424109" cy="891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2">
              <a:extLst>
                <a:ext uri="{FF2B5EF4-FFF2-40B4-BE49-F238E27FC236}">
                  <a16:creationId xmlns:a16="http://schemas.microsoft.com/office/drawing/2014/main" id="{CA65D80E-A57E-AFF6-C1CC-40DACE0909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4" cstate="print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backgroundRemoval t="18919" b="81867" l="17183" r="8554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35" t="20319" r="12730" b="15465"/>
            <a:stretch/>
          </p:blipFill>
          <p:spPr bwMode="auto">
            <a:xfrm>
              <a:off x="8192541" y="3054322"/>
              <a:ext cx="750291" cy="970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2" descr="C:\Users\함윤범\Desktop\BK바이오\개발\BK 제품\★미출시 제품\⭐관절만사성\09. 디자인\관절만사성 디자인 시안\파우치 디자인\220607_관절만사성_해녀협회로고 추가_A안.jpg">
              <a:extLst>
                <a:ext uri="{FF2B5EF4-FFF2-40B4-BE49-F238E27FC236}">
                  <a16:creationId xmlns:a16="http://schemas.microsoft.com/office/drawing/2014/main" id="{AC903D3E-E59A-95F2-C3AC-12EE2F1587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6" cstate="print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ackgroundRemoval t="10000" b="90000" l="10000" r="90000">
                          <a14:foregroundMark x1="68118" y1="68273" x2="66344" y2="738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17" t="13703" r="16024" b="14563"/>
            <a:stretch/>
          </p:blipFill>
          <p:spPr bwMode="auto">
            <a:xfrm>
              <a:off x="8899156" y="3069586"/>
              <a:ext cx="580482" cy="887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448E8206-A401-0C44-E603-677BD954468C}"/>
                </a:ext>
              </a:extLst>
            </p:cNvPr>
            <p:cNvGrpSpPr/>
            <p:nvPr/>
          </p:nvGrpSpPr>
          <p:grpSpPr>
            <a:xfrm>
              <a:off x="8124125" y="3935283"/>
              <a:ext cx="1659467" cy="931391"/>
              <a:chOff x="4024407" y="7113671"/>
              <a:chExt cx="2128743" cy="1367721"/>
            </a:xfrm>
          </p:grpSpPr>
          <p:pic>
            <p:nvPicPr>
              <p:cNvPr id="107" name="그림 106" descr="알PDF">
                <a:extLst>
                  <a:ext uri="{FF2B5EF4-FFF2-40B4-BE49-F238E27FC236}">
                    <a16:creationId xmlns:a16="http://schemas.microsoft.com/office/drawing/2014/main" id="{E13FEAFB-4293-5235-C3FF-92A582C5E1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8" cstate="print">
                <a:extLst>
                  <a:ext uri="{BEBA8EAE-BF5A-486C-A8C5-ECC9F3942E4B}">
                    <a14:imgProps xmlns:a14="http://schemas.microsoft.com/office/drawing/2010/main">
                      <a14:imgLayer r:embed="rId69">
                        <a14:imgEffect>
                          <a14:backgroundRemoval t="31429" b="75429" l="52685" r="71673">
                            <a14:foregroundMark x1="58210" y1="36000" x2="57665" y2="71286"/>
                            <a14:foregroundMark x1="55720" y1="35000" x2="58833" y2="35429"/>
                            <a14:foregroundMark x1="65214" y1="35429" x2="67860" y2="35714"/>
                            <a14:foregroundMark x1="60856" y1="53143" x2="60700" y2="6142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19" t="29547" r="26683" b="23487"/>
              <a:stretch/>
            </p:blipFill>
            <p:spPr>
              <a:xfrm>
                <a:off x="4024407" y="7113671"/>
                <a:ext cx="1196658" cy="1367721"/>
              </a:xfrm>
              <a:prstGeom prst="rect">
                <a:avLst/>
              </a:prstGeom>
            </p:spPr>
          </p:pic>
          <p:pic>
            <p:nvPicPr>
              <p:cNvPr id="108" name="그림 107" descr="알PDF">
                <a:extLst>
                  <a:ext uri="{FF2B5EF4-FFF2-40B4-BE49-F238E27FC236}">
                    <a16:creationId xmlns:a16="http://schemas.microsoft.com/office/drawing/2014/main" id="{2889D460-7D67-CA6D-AA6B-17342CF510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0" cstate="print">
                <a:extLst>
                  <a:ext uri="{BEBA8EAE-BF5A-486C-A8C5-ECC9F3942E4B}">
                    <a14:imgProps xmlns:a14="http://schemas.microsoft.com/office/drawing/2010/main">
                      <a14:imgLayer r:embed="rId71">
                        <a14:imgEffect>
                          <a14:backgroundRemoval t="36040" b="78775" l="53152" r="70895">
                            <a14:foregroundMark x1="66770" y1="40883" x2="67393" y2="72650"/>
                            <a14:foregroundMark x1="65447" y1="58262" x2="66148" y2="64672"/>
                            <a14:foregroundMark x1="66615" y1="76496" x2="67471" y2="76211"/>
                            <a14:foregroundMark x1="57555" y1="40552" x2="58151" y2="7367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035" t="34082" r="28678" b="20257"/>
              <a:stretch/>
            </p:blipFill>
            <p:spPr>
              <a:xfrm>
                <a:off x="5121153" y="7123619"/>
                <a:ext cx="1031997" cy="1313498"/>
              </a:xfrm>
              <a:prstGeom prst="rect">
                <a:avLst/>
              </a:prstGeom>
            </p:spPr>
          </p:pic>
        </p:grpSp>
      </p:grpSp>
      <p:pic>
        <p:nvPicPr>
          <p:cNvPr id="114" name="Picture 3" descr="D:\Users\dnkim\바탕 화면\[김다나]\ㄱ제품별 컨텐츠 자료\어니스틴 한글로고-01.png">
            <a:extLst>
              <a:ext uri="{FF2B5EF4-FFF2-40B4-BE49-F238E27FC236}">
                <a16:creationId xmlns:a16="http://schemas.microsoft.com/office/drawing/2014/main" id="{AE348C4E-C4B5-7162-58B7-FCC163F00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351" y="1140087"/>
            <a:ext cx="1022338" cy="102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431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D9000-FCC6-6E81-75B0-258AC92EC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4055C9E-6F9C-19E3-D643-41450D21E83C}"/>
              </a:ext>
            </a:extLst>
          </p:cNvPr>
          <p:cNvSpPr/>
          <p:nvPr/>
        </p:nvSpPr>
        <p:spPr>
          <a:xfrm>
            <a:off x="-91881" y="1236183"/>
            <a:ext cx="10080624" cy="67658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indent="-251962" algn="ctr">
              <a:lnSpc>
                <a:spcPct val="90000"/>
              </a:lnSpc>
              <a:spcBef>
                <a:spcPts val="1102"/>
              </a:spcBef>
            </a:pPr>
            <a:r>
              <a:rPr lang="en-US" altLang="ko-KR" sz="1600" b="1" dirty="0">
                <a:ln>
                  <a:solidFill>
                    <a:schemeClr val="tx1">
                      <a:alpha val="10000"/>
                    </a:schemeClr>
                  </a:solidFill>
                </a:ln>
                <a:solidFill>
                  <a:srgbClr val="01478B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ahoma" pitchFamily="34" charset="0"/>
              </a:rPr>
              <a:t>Advanced production system from raw materials to products</a:t>
            </a:r>
          </a:p>
          <a:p>
            <a:pPr indent="-251962" algn="ctr">
              <a:lnSpc>
                <a:spcPct val="90000"/>
              </a:lnSpc>
              <a:spcBef>
                <a:spcPts val="1102"/>
              </a:spcBef>
            </a:pPr>
            <a:r>
              <a:rPr lang="en-US" altLang="ko-KR" sz="1600" b="1" dirty="0">
                <a:ln>
                  <a:solidFill>
                    <a:schemeClr val="tx1">
                      <a:alpha val="10000"/>
                    </a:schemeClr>
                  </a:solidFill>
                </a:ln>
                <a:solidFill>
                  <a:srgbClr val="01478B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ahoma" pitchFamily="34" charset="0"/>
              </a:rPr>
              <a:t>Analysis of ingredients, active component, and microbials at R&amp;D Lab (9 Researchers) </a:t>
            </a:r>
            <a:endParaRPr lang="ko-KR" altLang="en-US" sz="1600" b="1" dirty="0">
              <a:ln>
                <a:solidFill>
                  <a:schemeClr val="tx1">
                    <a:alpha val="10000"/>
                  </a:schemeClr>
                </a:solidFill>
              </a:ln>
              <a:solidFill>
                <a:srgbClr val="01478B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Tahoma" pitchFamily="34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A4A7F61-EBA4-A5B1-6D0C-7C72F96946D8}"/>
              </a:ext>
            </a:extLst>
          </p:cNvPr>
          <p:cNvGrpSpPr/>
          <p:nvPr/>
        </p:nvGrpSpPr>
        <p:grpSpPr>
          <a:xfrm>
            <a:off x="2647295" y="3464432"/>
            <a:ext cx="4819570" cy="2409783"/>
            <a:chOff x="1691680" y="3428405"/>
            <a:chExt cx="5760640" cy="2880321"/>
          </a:xfrm>
        </p:grpSpPr>
        <p:sp>
          <p:nvSpPr>
            <p:cNvPr id="9" name="타원 6">
              <a:extLst>
                <a:ext uri="{FF2B5EF4-FFF2-40B4-BE49-F238E27FC236}">
                  <a16:creationId xmlns:a16="http://schemas.microsoft.com/office/drawing/2014/main" id="{4D1FDE87-3A60-EA07-CE9B-3B730C51F937}"/>
                </a:ext>
              </a:extLst>
            </p:cNvPr>
            <p:cNvSpPr/>
            <p:nvPr/>
          </p:nvSpPr>
          <p:spPr>
            <a:xfrm>
              <a:off x="1691680" y="3428405"/>
              <a:ext cx="5760640" cy="2880320"/>
            </a:xfrm>
            <a:custGeom>
              <a:avLst/>
              <a:gdLst/>
              <a:ahLst/>
              <a:cxnLst/>
              <a:rect l="l" t="t" r="r" b="b"/>
              <a:pathLst>
                <a:path w="5760640" h="2880320">
                  <a:moveTo>
                    <a:pt x="2880320" y="0"/>
                  </a:moveTo>
                  <a:cubicBezTo>
                    <a:pt x="4471077" y="0"/>
                    <a:pt x="5760640" y="1289563"/>
                    <a:pt x="5760640" y="2880320"/>
                  </a:cubicBezTo>
                  <a:lnTo>
                    <a:pt x="0" y="2880320"/>
                  </a:lnTo>
                  <a:cubicBezTo>
                    <a:pt x="0" y="1289563"/>
                    <a:pt x="1289563" y="0"/>
                    <a:pt x="2880320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glow rad="139700">
                <a:schemeClr val="bg1">
                  <a:lumMod val="8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" name="타원 41">
              <a:extLst>
                <a:ext uri="{FF2B5EF4-FFF2-40B4-BE49-F238E27FC236}">
                  <a16:creationId xmlns:a16="http://schemas.microsoft.com/office/drawing/2014/main" id="{630995AF-EBAA-6CB2-D7C0-C7211EE5A5C3}"/>
                </a:ext>
              </a:extLst>
            </p:cNvPr>
            <p:cNvSpPr/>
            <p:nvPr/>
          </p:nvSpPr>
          <p:spPr>
            <a:xfrm>
              <a:off x="2308891" y="4045617"/>
              <a:ext cx="4526218" cy="2263109"/>
            </a:xfrm>
            <a:custGeom>
              <a:avLst/>
              <a:gdLst/>
              <a:ahLst/>
              <a:cxnLst/>
              <a:rect l="l" t="t" r="r" b="b"/>
              <a:pathLst>
                <a:path w="4526218" h="2263109">
                  <a:moveTo>
                    <a:pt x="2263109" y="0"/>
                  </a:moveTo>
                  <a:cubicBezTo>
                    <a:pt x="3512990" y="0"/>
                    <a:pt x="4526218" y="1013228"/>
                    <a:pt x="4526218" y="2263109"/>
                  </a:cubicBezTo>
                  <a:lnTo>
                    <a:pt x="0" y="2263109"/>
                  </a:lnTo>
                  <a:cubicBezTo>
                    <a:pt x="0" y="1013228"/>
                    <a:pt x="1013228" y="0"/>
                    <a:pt x="2263109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glow rad="1397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타원 42">
              <a:extLst>
                <a:ext uri="{FF2B5EF4-FFF2-40B4-BE49-F238E27FC236}">
                  <a16:creationId xmlns:a16="http://schemas.microsoft.com/office/drawing/2014/main" id="{F7D4E423-0E5C-8171-A820-08AD603EE239}"/>
                </a:ext>
              </a:extLst>
            </p:cNvPr>
            <p:cNvSpPr/>
            <p:nvPr/>
          </p:nvSpPr>
          <p:spPr>
            <a:xfrm>
              <a:off x="2926103" y="4662829"/>
              <a:ext cx="3291794" cy="1645897"/>
            </a:xfrm>
            <a:custGeom>
              <a:avLst/>
              <a:gdLst/>
              <a:ahLst/>
              <a:cxnLst/>
              <a:rect l="l" t="t" r="r" b="b"/>
              <a:pathLst>
                <a:path w="3291794" h="1645897">
                  <a:moveTo>
                    <a:pt x="1645897" y="0"/>
                  </a:moveTo>
                  <a:cubicBezTo>
                    <a:pt x="2554901" y="0"/>
                    <a:pt x="3291794" y="736893"/>
                    <a:pt x="3291794" y="1645897"/>
                  </a:cubicBezTo>
                  <a:lnTo>
                    <a:pt x="0" y="1645897"/>
                  </a:lnTo>
                  <a:cubicBezTo>
                    <a:pt x="0" y="736893"/>
                    <a:pt x="736893" y="0"/>
                    <a:pt x="1645897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bg1">
                  <a:lumMod val="8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타원 43">
              <a:extLst>
                <a:ext uri="{FF2B5EF4-FFF2-40B4-BE49-F238E27FC236}">
                  <a16:creationId xmlns:a16="http://schemas.microsoft.com/office/drawing/2014/main" id="{EFACD075-3D34-7555-3623-55A7D34C4271}"/>
                </a:ext>
              </a:extLst>
            </p:cNvPr>
            <p:cNvSpPr/>
            <p:nvPr/>
          </p:nvSpPr>
          <p:spPr>
            <a:xfrm>
              <a:off x="3543314" y="5280039"/>
              <a:ext cx="2057372" cy="1028686"/>
            </a:xfrm>
            <a:custGeom>
              <a:avLst/>
              <a:gdLst/>
              <a:ahLst/>
              <a:cxnLst/>
              <a:rect l="l" t="t" r="r" b="b"/>
              <a:pathLst>
                <a:path w="2057372" h="1028686">
                  <a:moveTo>
                    <a:pt x="1028686" y="0"/>
                  </a:moveTo>
                  <a:cubicBezTo>
                    <a:pt x="1596814" y="0"/>
                    <a:pt x="2057372" y="460558"/>
                    <a:pt x="2057372" y="1028686"/>
                  </a:cubicBezTo>
                  <a:lnTo>
                    <a:pt x="0" y="1028686"/>
                  </a:lnTo>
                  <a:cubicBezTo>
                    <a:pt x="0" y="460558"/>
                    <a:pt x="460558" y="0"/>
                    <a:pt x="10286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139700">
                <a:schemeClr val="bg1">
                  <a:lumMod val="9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FEB46938-A5C0-428F-85F7-C9CC1C1B29CB}"/>
              </a:ext>
            </a:extLst>
          </p:cNvPr>
          <p:cNvCxnSpPr/>
          <p:nvPr/>
        </p:nvCxnSpPr>
        <p:spPr>
          <a:xfrm>
            <a:off x="1894587" y="5883952"/>
            <a:ext cx="6324983" cy="0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1D5C3C3-C366-1402-8F92-01EC10089E62}"/>
              </a:ext>
            </a:extLst>
          </p:cNvPr>
          <p:cNvSpPr txBox="1"/>
          <p:nvPr/>
        </p:nvSpPr>
        <p:spPr>
          <a:xfrm>
            <a:off x="1571497" y="5909693"/>
            <a:ext cx="1831028" cy="26160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Area of ​​application</a:t>
            </a:r>
            <a:endParaRPr lang="ko-KR" altLang="en-US" sz="1100" dirty="0">
              <a:ln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C248C0C-12E9-F387-BFC7-4574D63FA5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490" y="3520323"/>
            <a:ext cx="703016" cy="576000"/>
          </a:xfrm>
          <a:prstGeom prst="roundRect">
            <a:avLst>
              <a:gd name="adj" fmla="val 10678"/>
            </a:avLst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1EA7ACE6-7BE0-E5AC-F130-2DB4190EF76E}"/>
              </a:ext>
            </a:extLst>
          </p:cNvPr>
          <p:cNvGrpSpPr/>
          <p:nvPr/>
        </p:nvGrpSpPr>
        <p:grpSpPr>
          <a:xfrm>
            <a:off x="2647301" y="2442083"/>
            <a:ext cx="1405101" cy="576000"/>
            <a:chOff x="3251708" y="2885822"/>
            <a:chExt cx="1869745" cy="720001"/>
          </a:xfrm>
        </p:grpSpPr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57D0A771-AFF6-C072-7958-7C27406D1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1708" y="2885822"/>
              <a:ext cx="622361" cy="720000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B09DAC5F-5F39-2E76-6750-195161E66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9969" y="2885823"/>
              <a:ext cx="851484" cy="720000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DA8D6EDF-4AA1-19C4-9F9A-9B9B47484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4209" y="2885822"/>
              <a:ext cx="402462" cy="720000"/>
            </a:xfrm>
            <a:prstGeom prst="rect">
              <a:avLst/>
            </a:prstGeom>
          </p:spPr>
        </p:pic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4D6DC454-0768-C9B9-7E51-3DCE7DCAA0AE}"/>
              </a:ext>
            </a:extLst>
          </p:cNvPr>
          <p:cNvGrpSpPr>
            <a:grpSpLocks noChangeAspect="1"/>
          </p:cNvGrpSpPr>
          <p:nvPr/>
        </p:nvGrpSpPr>
        <p:grpSpPr>
          <a:xfrm>
            <a:off x="8543980" y="5613801"/>
            <a:ext cx="1055121" cy="537762"/>
            <a:chOff x="8254006" y="3967109"/>
            <a:chExt cx="1187011" cy="606202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03E2AA02-8809-0534-9A45-4B466AA80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4006" y="3967109"/>
              <a:ext cx="547523" cy="606202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4D4764A8-ED8F-C3E0-FAE3-3DE4A15F3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8730" y="3993590"/>
              <a:ext cx="592287" cy="565613"/>
            </a:xfrm>
            <a:prstGeom prst="rect">
              <a:avLst/>
            </a:prstGeom>
          </p:spPr>
        </p:pic>
      </p:grp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EF085034-6ECB-0DD3-9EEE-1362BA838F93}"/>
              </a:ext>
            </a:extLst>
          </p:cNvPr>
          <p:cNvCxnSpPr>
            <a:cxnSpLocks/>
          </p:cNvCxnSpPr>
          <p:nvPr/>
        </p:nvCxnSpPr>
        <p:spPr>
          <a:xfrm flipV="1">
            <a:off x="5057079" y="4014656"/>
            <a:ext cx="1382543" cy="1821020"/>
          </a:xfrm>
          <a:prstGeom prst="straightConnector1">
            <a:avLst/>
          </a:prstGeom>
          <a:ln w="38100" cap="rnd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68976E4A-8CE9-F520-DEDF-639A9E4C1EF4}"/>
              </a:ext>
            </a:extLst>
          </p:cNvPr>
          <p:cNvCxnSpPr>
            <a:cxnSpLocks/>
          </p:cNvCxnSpPr>
          <p:nvPr/>
        </p:nvCxnSpPr>
        <p:spPr>
          <a:xfrm flipV="1">
            <a:off x="5055766" y="3454691"/>
            <a:ext cx="1313" cy="2371245"/>
          </a:xfrm>
          <a:prstGeom prst="straightConnector1">
            <a:avLst/>
          </a:prstGeom>
          <a:ln w="38100" cap="rnd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9AACA39D-C539-D139-2DE9-9FD033B14C71}"/>
              </a:ext>
            </a:extLst>
          </p:cNvPr>
          <p:cNvCxnSpPr/>
          <p:nvPr/>
        </p:nvCxnSpPr>
        <p:spPr>
          <a:xfrm flipV="1">
            <a:off x="5057079" y="5327382"/>
            <a:ext cx="2214921" cy="508293"/>
          </a:xfrm>
          <a:prstGeom prst="straightConnector1">
            <a:avLst/>
          </a:prstGeom>
          <a:ln w="38100" cap="rnd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A36D7309-3C25-43AB-08C3-3B2BB1A94FAF}"/>
              </a:ext>
            </a:extLst>
          </p:cNvPr>
          <p:cNvCxnSpPr>
            <a:cxnSpLocks/>
          </p:cNvCxnSpPr>
          <p:nvPr/>
        </p:nvCxnSpPr>
        <p:spPr>
          <a:xfrm flipH="1" flipV="1">
            <a:off x="3608777" y="4014657"/>
            <a:ext cx="1448304" cy="1821021"/>
          </a:xfrm>
          <a:prstGeom prst="straightConnector1">
            <a:avLst/>
          </a:prstGeom>
          <a:ln w="38100" cap="rnd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A0E5FD18-20BA-DC93-569D-65FA04FD879F}"/>
              </a:ext>
            </a:extLst>
          </p:cNvPr>
          <p:cNvCxnSpPr>
            <a:cxnSpLocks/>
          </p:cNvCxnSpPr>
          <p:nvPr/>
        </p:nvCxnSpPr>
        <p:spPr>
          <a:xfrm flipH="1" flipV="1">
            <a:off x="2816163" y="5395617"/>
            <a:ext cx="2240917" cy="440061"/>
          </a:xfrm>
          <a:prstGeom prst="straightConnector1">
            <a:avLst/>
          </a:prstGeom>
          <a:ln w="38100" cap="rnd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6F52757-5AB1-04D5-74D1-94E38692A3DD}"/>
              </a:ext>
            </a:extLst>
          </p:cNvPr>
          <p:cNvGrpSpPr/>
          <p:nvPr/>
        </p:nvGrpSpPr>
        <p:grpSpPr>
          <a:xfrm>
            <a:off x="3255098" y="4640315"/>
            <a:ext cx="859530" cy="818090"/>
            <a:chOff x="-695407" y="2877121"/>
            <a:chExt cx="859530" cy="818090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733D25DD-40FE-FD10-9C4E-8477E74FB0D9}"/>
                </a:ext>
              </a:extLst>
            </p:cNvPr>
            <p:cNvSpPr/>
            <p:nvPr/>
          </p:nvSpPr>
          <p:spPr>
            <a:xfrm>
              <a:off x="-674688" y="2877121"/>
              <a:ext cx="818090" cy="818090"/>
            </a:xfrm>
            <a:prstGeom prst="ellipse">
              <a:avLst/>
            </a:prstGeom>
            <a:solidFill>
              <a:srgbClr val="73A2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16926512-6BC9-E59D-B651-C0D706F39DEF}"/>
                </a:ext>
              </a:extLst>
            </p:cNvPr>
            <p:cNvSpPr/>
            <p:nvPr/>
          </p:nvSpPr>
          <p:spPr>
            <a:xfrm>
              <a:off x="-695407" y="3159051"/>
              <a:ext cx="85953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b="1" dirty="0">
                  <a:ln>
                    <a:solidFill>
                      <a:schemeClr val="bg1">
                        <a:alpha val="2000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Processing</a:t>
              </a:r>
              <a:endParaRPr lang="ko-KR" altLang="en-US" sz="11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2BFCE86E-8703-39E5-3047-2EFC22182910}"/>
              </a:ext>
            </a:extLst>
          </p:cNvPr>
          <p:cNvGrpSpPr/>
          <p:nvPr/>
        </p:nvGrpSpPr>
        <p:grpSpPr>
          <a:xfrm>
            <a:off x="3940892" y="3885310"/>
            <a:ext cx="870751" cy="818090"/>
            <a:chOff x="-701016" y="2877121"/>
            <a:chExt cx="870751" cy="818090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F6676008-50B1-FC26-A028-1CD9F0CD1B38}"/>
                </a:ext>
              </a:extLst>
            </p:cNvPr>
            <p:cNvSpPr/>
            <p:nvPr/>
          </p:nvSpPr>
          <p:spPr>
            <a:xfrm>
              <a:off x="-674688" y="2877121"/>
              <a:ext cx="818090" cy="818090"/>
            </a:xfrm>
            <a:prstGeom prst="ellipse">
              <a:avLst/>
            </a:prstGeom>
            <a:solidFill>
              <a:srgbClr val="73A2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B3CE1FD8-9104-BB02-DC65-E0E87105FE73}"/>
                </a:ext>
              </a:extLst>
            </p:cNvPr>
            <p:cNvSpPr/>
            <p:nvPr/>
          </p:nvSpPr>
          <p:spPr>
            <a:xfrm>
              <a:off x="-701016" y="3048381"/>
              <a:ext cx="87075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b="1" dirty="0">
                  <a:ln>
                    <a:solidFill>
                      <a:schemeClr val="bg1">
                        <a:alpha val="2000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Bio-</a:t>
              </a:r>
            </a:p>
            <a:p>
              <a:pPr algn="ctr"/>
              <a:r>
                <a:rPr lang="en-US" altLang="ko-KR" sz="1100" b="1" dirty="0">
                  <a:ln>
                    <a:solidFill>
                      <a:schemeClr val="bg1">
                        <a:alpha val="2000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conversion</a:t>
              </a:r>
              <a:endParaRPr lang="ko-KR" altLang="en-US" sz="11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BB61358-7907-F28B-93ED-617412E126A4}"/>
              </a:ext>
            </a:extLst>
          </p:cNvPr>
          <p:cNvGrpSpPr/>
          <p:nvPr/>
        </p:nvGrpSpPr>
        <p:grpSpPr>
          <a:xfrm>
            <a:off x="5143700" y="3842056"/>
            <a:ext cx="859530" cy="818090"/>
            <a:chOff x="-695404" y="2877121"/>
            <a:chExt cx="859530" cy="818090"/>
          </a:xfrm>
        </p:grpSpPr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0F90DF9F-8B0C-1FC9-DA05-5544894BD037}"/>
                </a:ext>
              </a:extLst>
            </p:cNvPr>
            <p:cNvSpPr/>
            <p:nvPr/>
          </p:nvSpPr>
          <p:spPr>
            <a:xfrm>
              <a:off x="-674688" y="2877121"/>
              <a:ext cx="818090" cy="818090"/>
            </a:xfrm>
            <a:prstGeom prst="ellipse">
              <a:avLst/>
            </a:prstGeom>
            <a:solidFill>
              <a:srgbClr val="73A2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502865F-B264-3084-420F-94D18D4CF2BD}"/>
                </a:ext>
              </a:extLst>
            </p:cNvPr>
            <p:cNvSpPr/>
            <p:nvPr/>
          </p:nvSpPr>
          <p:spPr>
            <a:xfrm>
              <a:off x="-695404" y="3159051"/>
              <a:ext cx="85953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b="1" dirty="0">
                  <a:ln>
                    <a:solidFill>
                      <a:schemeClr val="bg1">
                        <a:alpha val="2000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Extraction</a:t>
              </a:r>
              <a:endParaRPr lang="ko-KR" altLang="en-US" sz="11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F42392D1-C3C7-A674-2420-7A2826FA5016}"/>
              </a:ext>
            </a:extLst>
          </p:cNvPr>
          <p:cNvGrpSpPr/>
          <p:nvPr/>
        </p:nvGrpSpPr>
        <p:grpSpPr>
          <a:xfrm>
            <a:off x="5995207" y="4522679"/>
            <a:ext cx="984565" cy="818090"/>
            <a:chOff x="-748530" y="2877121"/>
            <a:chExt cx="984565" cy="818090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7F35915C-1110-783B-BF32-B663C825EC5C}"/>
                </a:ext>
              </a:extLst>
            </p:cNvPr>
            <p:cNvSpPr/>
            <p:nvPr/>
          </p:nvSpPr>
          <p:spPr>
            <a:xfrm>
              <a:off x="-674688" y="2877121"/>
              <a:ext cx="818090" cy="818090"/>
            </a:xfrm>
            <a:prstGeom prst="ellipse">
              <a:avLst/>
            </a:prstGeom>
            <a:solidFill>
              <a:srgbClr val="73A2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5BEEEDA5-1D99-D2AA-4B2B-FCA50EC4485E}"/>
                </a:ext>
              </a:extLst>
            </p:cNvPr>
            <p:cNvSpPr/>
            <p:nvPr/>
          </p:nvSpPr>
          <p:spPr>
            <a:xfrm>
              <a:off x="-748530" y="3084737"/>
              <a:ext cx="98456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b="1" dirty="0">
                  <a:ln>
                    <a:solidFill>
                      <a:schemeClr val="bg1">
                        <a:alpha val="2000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Isolation </a:t>
              </a:r>
            </a:p>
            <a:p>
              <a:pPr algn="ctr"/>
              <a:r>
                <a:rPr lang="en-US" altLang="ko-KR" sz="1100" b="1" dirty="0">
                  <a:ln>
                    <a:solidFill>
                      <a:schemeClr val="bg1">
                        <a:alpha val="2000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Purification</a:t>
              </a:r>
              <a:endParaRPr lang="ko-KR" altLang="en-US" sz="1100" b="1" dirty="0">
                <a:ln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31998D69-0E02-D420-7991-8D0CA055CE36}"/>
              </a:ext>
            </a:extLst>
          </p:cNvPr>
          <p:cNvGrpSpPr/>
          <p:nvPr/>
        </p:nvGrpSpPr>
        <p:grpSpPr>
          <a:xfrm>
            <a:off x="4428812" y="5181236"/>
            <a:ext cx="1256531" cy="595706"/>
            <a:chOff x="4469004" y="5679247"/>
            <a:chExt cx="1256531" cy="59570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C426255-F872-4FC8-64DA-2CB882106BD0}"/>
                </a:ext>
              </a:extLst>
            </p:cNvPr>
            <p:cNvSpPr txBox="1"/>
            <p:nvPr/>
          </p:nvSpPr>
          <p:spPr>
            <a:xfrm>
              <a:off x="4469004" y="5679247"/>
              <a:ext cx="125653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400" b="1" dirty="0">
                  <a:ln>
                    <a:solidFill>
                      <a:srgbClr val="024B88">
                        <a:alpha val="20000"/>
                      </a:srgbClr>
                    </a:solidFill>
                  </a:ln>
                  <a:solidFill>
                    <a:srgbClr val="024B88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BioLabtory</a:t>
              </a:r>
              <a:endParaRPr lang="ko-KR" altLang="en-US" sz="1200" b="1" dirty="0">
                <a:ln>
                  <a:solidFill>
                    <a:srgbClr val="024B88">
                      <a:alpha val="20000"/>
                    </a:srgbClr>
                  </a:solidFill>
                </a:ln>
                <a:solidFill>
                  <a:srgbClr val="024B88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D09D9B0B-23D3-77DD-6AF9-4BA1DB5BE4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960"/>
            <a:stretch/>
          </p:blipFill>
          <p:spPr>
            <a:xfrm>
              <a:off x="4775088" y="6064803"/>
              <a:ext cx="620159" cy="210150"/>
            </a:xfrm>
            <a:prstGeom prst="rect">
              <a:avLst/>
            </a:prstGeom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111143D-FF54-6593-4B79-1CC59E49B23B}"/>
              </a:ext>
            </a:extLst>
          </p:cNvPr>
          <p:cNvSpPr txBox="1"/>
          <p:nvPr/>
        </p:nvSpPr>
        <p:spPr>
          <a:xfrm>
            <a:off x="769447" y="5167979"/>
            <a:ext cx="1898929" cy="26160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[Health juice</a:t>
            </a:r>
            <a:r>
              <a:rPr lang="en-US" altLang="ko-KR" sz="110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Health </a:t>
            </a:r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drink]</a:t>
            </a:r>
            <a:endParaRPr lang="ko-KR" altLang="en-US" sz="1100" dirty="0">
              <a:ln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5323A05-E931-9479-449F-29CCD8335FA7}"/>
              </a:ext>
            </a:extLst>
          </p:cNvPr>
          <p:cNvSpPr txBox="1"/>
          <p:nvPr/>
        </p:nvSpPr>
        <p:spPr>
          <a:xfrm>
            <a:off x="1499067" y="4084114"/>
            <a:ext cx="1562756" cy="26160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[Nutrition Food, HMR]</a:t>
            </a:r>
            <a:endParaRPr lang="ko-KR" altLang="en-US" sz="1100" dirty="0">
              <a:ln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E9C3A86-4A8E-2D03-AD8E-545CFAA845F0}"/>
              </a:ext>
            </a:extLst>
          </p:cNvPr>
          <p:cNvSpPr txBox="1"/>
          <p:nvPr/>
        </p:nvSpPr>
        <p:spPr>
          <a:xfrm>
            <a:off x="2568389" y="3005351"/>
            <a:ext cx="1423702" cy="26160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[Health Food GMP]</a:t>
            </a:r>
            <a:endParaRPr lang="ko-KR" altLang="en-US" sz="1100" dirty="0">
              <a:ln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DDA0A4E-2824-9984-B8F9-55B6ABDC5B3D}"/>
              </a:ext>
            </a:extLst>
          </p:cNvPr>
          <p:cNvSpPr txBox="1"/>
          <p:nvPr/>
        </p:nvSpPr>
        <p:spPr>
          <a:xfrm>
            <a:off x="4101149" y="2925138"/>
            <a:ext cx="2336280" cy="26635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[Bioconversion &amp; Fermentation]</a:t>
            </a:r>
            <a:endParaRPr lang="ko-KR" altLang="en-US" sz="1100" dirty="0">
              <a:ln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59E60CA-EA2B-2B1E-605F-B6F5FC32C3AA}"/>
              </a:ext>
            </a:extLst>
          </p:cNvPr>
          <p:cNvSpPr txBox="1"/>
          <p:nvPr/>
        </p:nvSpPr>
        <p:spPr>
          <a:xfrm>
            <a:off x="6303468" y="3046479"/>
            <a:ext cx="2125256" cy="430879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[Functional ingredients]</a:t>
            </a:r>
          </a:p>
          <a:p>
            <a:pPr algn="ctr"/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[Immune polysaccharides]</a:t>
            </a:r>
            <a:endParaRPr lang="ko-KR" altLang="en-US" sz="1100" dirty="0">
              <a:ln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FC04EA0D-CF13-9616-CBF7-519E24C88EF3}"/>
              </a:ext>
            </a:extLst>
          </p:cNvPr>
          <p:cNvGrpSpPr/>
          <p:nvPr/>
        </p:nvGrpSpPr>
        <p:grpSpPr>
          <a:xfrm>
            <a:off x="6963778" y="3583724"/>
            <a:ext cx="2336280" cy="550797"/>
            <a:chOff x="8148295" y="5606495"/>
            <a:chExt cx="3221601" cy="759518"/>
          </a:xfrm>
        </p:grpSpPr>
        <p:pic>
          <p:nvPicPr>
            <p:cNvPr id="50" name="Picture 7" descr="citrus fruit">
              <a:extLst>
                <a:ext uri="{FF2B5EF4-FFF2-40B4-BE49-F238E27FC236}">
                  <a16:creationId xmlns:a16="http://schemas.microsoft.com/office/drawing/2014/main" id="{69445360-BBE0-8C2A-5E78-AF6612D365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4007" y="5606495"/>
              <a:ext cx="1035889" cy="759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E56160C1-2A32-FE6A-27D0-B642A8061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123" y="5697555"/>
              <a:ext cx="723411" cy="577398"/>
            </a:xfrm>
            <a:prstGeom prst="rect">
              <a:avLst/>
            </a:prstGeom>
          </p:spPr>
        </p:pic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5B77C538-F7BC-B4F3-206E-0D04B930C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8295" y="5684654"/>
              <a:ext cx="617241" cy="618414"/>
            </a:xfrm>
            <a:prstGeom prst="rect">
              <a:avLst/>
            </a:prstGeom>
          </p:spPr>
        </p:pic>
        <p:pic>
          <p:nvPicPr>
            <p:cNvPr id="53" name="그림 52">
              <a:extLst>
                <a:ext uri="{FF2B5EF4-FFF2-40B4-BE49-F238E27FC236}">
                  <a16:creationId xmlns:a16="http://schemas.microsoft.com/office/drawing/2014/main" id="{A610C306-56E8-EF17-F773-F1C36A48A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6992" y="5647627"/>
              <a:ext cx="657015" cy="655441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42CF4504-6613-0B1A-3C4F-29154B1DC334}"/>
              </a:ext>
            </a:extLst>
          </p:cNvPr>
          <p:cNvSpPr txBox="1"/>
          <p:nvPr/>
        </p:nvSpPr>
        <p:spPr>
          <a:xfrm>
            <a:off x="6916861" y="4131092"/>
            <a:ext cx="2786975" cy="430879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en-US" altLang="ko-KR" sz="1100" dirty="0" err="1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Supercoli</a:t>
            </a:r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®, high value-added vegetable processed products]</a:t>
            </a:r>
            <a:endParaRPr lang="ko-KR" altLang="en-US" sz="1100" dirty="0">
              <a:ln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5" name="Picture 2" descr="Fruit Juice Filled with Sugar Whereas Dried Fruits are Healthy, Claim Two Different Studies">
            <a:extLst>
              <a:ext uri="{FF2B5EF4-FFF2-40B4-BE49-F238E27FC236}">
                <a16:creationId xmlns:a16="http://schemas.microsoft.com/office/drawing/2014/main" id="{7CA26DC9-E29F-2506-8067-7A1BA2215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377" y="4497198"/>
            <a:ext cx="800610" cy="80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E365E11-8B8D-1B1D-ED71-E2BCF2A0E3AD}"/>
              </a:ext>
            </a:extLst>
          </p:cNvPr>
          <p:cNvSpPr txBox="1"/>
          <p:nvPr/>
        </p:nvSpPr>
        <p:spPr>
          <a:xfrm>
            <a:off x="7667588" y="5248380"/>
            <a:ext cx="1699736" cy="26635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ko-KR" sz="11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[Concentrate]</a:t>
            </a:r>
            <a:endParaRPr lang="ko-KR" altLang="en-US" sz="1100" dirty="0">
              <a:ln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06147E6B-4BFB-9E28-8765-F87706E2CF89}"/>
              </a:ext>
            </a:extLst>
          </p:cNvPr>
          <p:cNvGrpSpPr/>
          <p:nvPr/>
        </p:nvGrpSpPr>
        <p:grpSpPr>
          <a:xfrm>
            <a:off x="564926" y="4434235"/>
            <a:ext cx="1918915" cy="743555"/>
            <a:chOff x="555140" y="4335902"/>
            <a:chExt cx="1885674" cy="674540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1C26A4C8-751E-A238-CD88-533C929EB3B5}"/>
                </a:ext>
              </a:extLst>
            </p:cNvPr>
            <p:cNvGrpSpPr/>
            <p:nvPr/>
          </p:nvGrpSpPr>
          <p:grpSpPr>
            <a:xfrm>
              <a:off x="1058427" y="4387412"/>
              <a:ext cx="1382387" cy="607964"/>
              <a:chOff x="823615" y="4913012"/>
              <a:chExt cx="1811050" cy="862770"/>
            </a:xfrm>
          </p:grpSpPr>
          <p:pic>
            <p:nvPicPr>
              <p:cNvPr id="60" name="그림 59">
                <a:extLst>
                  <a:ext uri="{FF2B5EF4-FFF2-40B4-BE49-F238E27FC236}">
                    <a16:creationId xmlns:a16="http://schemas.microsoft.com/office/drawing/2014/main" id="{729EB7ED-386F-4D14-3041-FC81E6A09C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3615" y="4913012"/>
                <a:ext cx="909498" cy="852856"/>
              </a:xfrm>
              <a:prstGeom prst="rect">
                <a:avLst/>
              </a:prstGeom>
            </p:spPr>
          </p:pic>
          <p:pic>
            <p:nvPicPr>
              <p:cNvPr id="61" name="그림 60">
                <a:extLst>
                  <a:ext uri="{FF2B5EF4-FFF2-40B4-BE49-F238E27FC236}">
                    <a16:creationId xmlns:a16="http://schemas.microsoft.com/office/drawing/2014/main" id="{88BE48B5-4F4B-7676-DFB2-2FB7B74F3C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8067" y="4913012"/>
                <a:ext cx="426598" cy="862770"/>
              </a:xfrm>
              <a:prstGeom prst="rect">
                <a:avLst/>
              </a:prstGeom>
            </p:spPr>
          </p:pic>
          <p:pic>
            <p:nvPicPr>
              <p:cNvPr id="62" name="그림 61">
                <a:extLst>
                  <a:ext uri="{FF2B5EF4-FFF2-40B4-BE49-F238E27FC236}">
                    <a16:creationId xmlns:a16="http://schemas.microsoft.com/office/drawing/2014/main" id="{106A94B8-A563-8710-8B87-4ABEBCF8B1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4072" y="4926013"/>
                <a:ext cx="423996" cy="849769"/>
              </a:xfrm>
              <a:prstGeom prst="rect">
                <a:avLst/>
              </a:prstGeom>
            </p:spPr>
          </p:pic>
        </p:grpSp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B986EF53-DF05-1E51-9FC1-53904D49E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40" y="4335902"/>
              <a:ext cx="576465" cy="674540"/>
            </a:xfrm>
            <a:prstGeom prst="rect">
              <a:avLst/>
            </a:prstGeom>
          </p:spPr>
        </p:pic>
      </p:grpSp>
      <p:pic>
        <p:nvPicPr>
          <p:cNvPr id="63" name="_x510449488" descr="EMB00003e8c087e">
            <a:extLst>
              <a:ext uri="{FF2B5EF4-FFF2-40B4-BE49-F238E27FC236}">
                <a16:creationId xmlns:a16="http://schemas.microsoft.com/office/drawing/2014/main" id="{1A88CE30-669B-62D4-F592-E62D3E376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" t="2579" b="1147"/>
          <a:stretch>
            <a:fillRect/>
          </a:stretch>
        </p:blipFill>
        <p:spPr bwMode="auto">
          <a:xfrm>
            <a:off x="6622595" y="2192455"/>
            <a:ext cx="1389259" cy="90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2">
            <a:extLst>
              <a:ext uri="{FF2B5EF4-FFF2-40B4-BE49-F238E27FC236}">
                <a16:creationId xmlns:a16="http://schemas.microsoft.com/office/drawing/2014/main" id="{04FC4E8D-AF74-4C6F-3537-9D660763B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648778" y="2094123"/>
            <a:ext cx="1118406" cy="838167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D334A356-E34E-584A-B5F4-1D33719DEED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03" y="5514735"/>
            <a:ext cx="632929" cy="781761"/>
          </a:xfrm>
          <a:prstGeom prst="rect">
            <a:avLst/>
          </a:prstGeom>
        </p:spPr>
      </p:pic>
      <p:pic>
        <p:nvPicPr>
          <p:cNvPr id="1026" name="Picture 2" descr="C:\Users\함윤범\Desktop\BK바이오\자료\로고\HACCP인증로고\인증마크-식품안전관리인증-색모음-05.jpg">
            <a:extLst>
              <a:ext uri="{FF2B5EF4-FFF2-40B4-BE49-F238E27FC236}">
                <a16:creationId xmlns:a16="http://schemas.microsoft.com/office/drawing/2014/main" id="{A193DED8-B3FC-5EEF-3F09-8D51FDD3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614" y="6423535"/>
            <a:ext cx="657203" cy="65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함윤범\Desktop\BK바이오\자료\로고\GMP인증로고\GMP인증로고.jpg">
            <a:extLst>
              <a:ext uri="{FF2B5EF4-FFF2-40B4-BE49-F238E27FC236}">
                <a16:creationId xmlns:a16="http://schemas.microsoft.com/office/drawing/2014/main" id="{3A507EB3-99F6-B52C-071A-AC2DCFF76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26503" y1="33277" x2="69771" y2="30737"/>
                        <a14:foregroundMark x1="52498" y1="23539" x2="51905" y2="58679"/>
                        <a14:foregroundMark x1="17358" y1="64522" x2="73412" y2="65368"/>
                        <a14:foregroundMark x1="84589" y1="64268" x2="85690" y2="49196"/>
                        <a14:foregroundMark x1="89924" y1="46147" x2="75953" y2="32430"/>
                        <a14:foregroundMark x1="54191" y1="18798" x2="23455" y2="25487"/>
                        <a14:foregroundMark x1="13378" y1="40220" x2="13378" y2="55885"/>
                        <a14:foregroundMark x1="72904" y1="42168" x2="66469" y2="47502"/>
                        <a14:foregroundMark x1="32684" y1="76207" x2="77307" y2="72904"/>
                        <a14:foregroundMark x1="71211" y1="77900" x2="50296" y2="79340"/>
                        <a14:foregroundMark x1="34886" y1="71804" x2="42422" y2="78747"/>
                        <a14:foregroundMark x1="33531" y1="71804" x2="33531" y2="762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894" y="6400530"/>
            <a:ext cx="624969" cy="73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함윤범\Desktop\BK바이오\자료\로고\녹색기술인증로고\03_시그니처.jpg">
            <a:extLst>
              <a:ext uri="{FF2B5EF4-FFF2-40B4-BE49-F238E27FC236}">
                <a16:creationId xmlns:a16="http://schemas.microsoft.com/office/drawing/2014/main" id="{9A3C8999-34F9-AA5C-DF4C-C7F285598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33710" b="71048" l="20617" r="43894">
                        <a14:foregroundMark x1="23216" y1="67177" x2="23216" y2="67177"/>
                        <a14:foregroundMark x1="24486" y1="67339" x2="24486" y2="67339"/>
                        <a14:foregroundMark x1="25574" y1="67097" x2="25574" y2="67097"/>
                        <a14:foregroundMark x1="26481" y1="67097" x2="26481" y2="67097"/>
                        <a14:foregroundMark x1="27570" y1="67339" x2="27570" y2="67339"/>
                        <a14:foregroundMark x1="28718" y1="67177" x2="28718" y2="67177"/>
                        <a14:foregroundMark x1="29988" y1="67177" x2="29988" y2="67177"/>
                        <a14:foregroundMark x1="30713" y1="67097" x2="30713" y2="67097"/>
                        <a14:foregroundMark x1="32104" y1="67177" x2="32104" y2="67177"/>
                        <a14:foregroundMark x1="32104" y1="66371" x2="32104" y2="66371"/>
                        <a14:foregroundMark x1="32830" y1="66774" x2="32830" y2="66774"/>
                        <a14:foregroundMark x1="33313" y1="66371" x2="33313" y2="66371"/>
                        <a14:foregroundMark x1="34281" y1="66855" x2="34281" y2="66855"/>
                        <a14:foregroundMark x1="35187" y1="67339" x2="35187" y2="67339"/>
                        <a14:foregroundMark x1="35852" y1="67177" x2="35852" y2="67177"/>
                        <a14:foregroundMark x1="36518" y1="67339" x2="36518" y2="67339"/>
                        <a14:foregroundMark x1="36397" y1="66371" x2="36397" y2="66371"/>
                        <a14:foregroundMark x1="37485" y1="67258" x2="37485" y2="67258"/>
                        <a14:foregroundMark x1="38331" y1="67177" x2="38331" y2="67177"/>
                        <a14:foregroundMark x1="37122" y1="63145" x2="37122" y2="63145"/>
                        <a14:foregroundMark x1="36336" y1="62258" x2="36336" y2="62258"/>
                        <a14:foregroundMark x1="36941" y1="60484" x2="36941" y2="60484"/>
                        <a14:foregroundMark x1="34220" y1="61855" x2="34220" y2="61855"/>
                        <a14:foregroundMark x1="32769" y1="62097" x2="32769" y2="62097"/>
                        <a14:foregroundMark x1="32225" y1="64516" x2="32225" y2="64516"/>
                        <a14:foregroundMark x1="30411" y1="63710" x2="30411" y2="63710"/>
                        <a14:foregroundMark x1="30290" y1="61210" x2="30290" y2="61210"/>
                        <a14:foregroundMark x1="27993" y1="61774" x2="27993" y2="61774"/>
                        <a14:foregroundMark x1="24788" y1="61855" x2="24788" y2="61855"/>
                        <a14:foregroundMark x1="25998" y1="63710" x2="25998" y2="63710"/>
                        <a14:foregroundMark x1="31802" y1="49435" x2="31802" y2="49435"/>
                        <a14:foregroundMark x1="34946" y1="43065" x2="34946" y2="43065"/>
                        <a14:foregroundMark x1="36518" y1="44355" x2="36518" y2="44355"/>
                        <a14:foregroundMark x1="39178" y1="38065" x2="39178" y2="38065"/>
                        <a14:foregroundMark x1="40206" y1="38065" x2="39661" y2="39113"/>
                        <a14:foregroundMark x1="41596" y1="35887" x2="40810" y2="37097"/>
                        <a14:backgroundMark x1="37243" y1="67097" x2="37243" y2="670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90" t="33813" r="56056" b="28901"/>
          <a:stretch/>
        </p:blipFill>
        <p:spPr bwMode="auto">
          <a:xfrm>
            <a:off x="4553696" y="6370951"/>
            <a:ext cx="645530" cy="76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까망꼬미 농식품인증마크를 알아보다">
            <a:extLst>
              <a:ext uri="{FF2B5EF4-FFF2-40B4-BE49-F238E27FC236}">
                <a16:creationId xmlns:a16="http://schemas.microsoft.com/office/drawing/2014/main" id="{EC66DF87-E2F8-45E5-A01B-F67838F4A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633" b="66772" l="949" r="31707">
                        <a14:foregroundMark x1="7182" y1="18354" x2="24526" y2="18987"/>
                        <a14:foregroundMark x1="9079" y1="41772" x2="23442" y2="41772"/>
                        <a14:foregroundMark x1="8130" y1="38291" x2="23306" y2="2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223" b="32225"/>
          <a:stretch/>
        </p:blipFill>
        <p:spPr bwMode="auto">
          <a:xfrm>
            <a:off x="5344692" y="6423535"/>
            <a:ext cx="781387" cy="713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함윤범\Desktop\(주)한국할랄인증원-로고.jpg">
            <a:extLst>
              <a:ext uri="{FF2B5EF4-FFF2-40B4-BE49-F238E27FC236}">
                <a16:creationId xmlns:a16="http://schemas.microsoft.com/office/drawing/2014/main" id="{03B092B3-8624-6F3E-8227-4B774E9661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63193" l="14846" r="84086">
                        <a14:foregroundMark x1="40974" y1="20168" x2="48456" y2="10420"/>
                        <a14:foregroundMark x1="53088" y1="8067" x2="51188" y2="36807"/>
                        <a14:foregroundMark x1="25534" y1="54118" x2="25534" y2="54118"/>
                        <a14:foregroundMark x1="31354" y1="53109" x2="31354" y2="53109"/>
                        <a14:foregroundMark x1="23990" y1="51261" x2="23753" y2="53950"/>
                        <a14:foregroundMark x1="25772" y1="56639" x2="27078" y2="58151"/>
                        <a14:foregroundMark x1="35036" y1="54454" x2="35036" y2="57143"/>
                        <a14:foregroundMark x1="38480" y1="55462" x2="38361" y2="56975"/>
                        <a14:foregroundMark x1="46437" y1="55630" x2="46437" y2="57647"/>
                        <a14:foregroundMark x1="53800" y1="54286" x2="53919" y2="57143"/>
                        <a14:foregroundMark x1="61995" y1="55798" x2="62114" y2="56807"/>
                        <a14:foregroundMark x1="65439" y1="53613" x2="65321" y2="55630"/>
                        <a14:foregroundMark x1="71496" y1="55126" x2="71496" y2="55798"/>
                        <a14:foregroundMark x1="74347" y1="52437" x2="74466" y2="54286"/>
                        <a14:foregroundMark x1="45724" y1="22017" x2="45843" y2="23193"/>
                        <a14:foregroundMark x1="48337" y1="20672" x2="48337" y2="24706"/>
                        <a14:foregroundMark x1="43824" y1="32437" x2="45724" y2="31261"/>
                        <a14:foregroundMark x1="48337" y1="29076" x2="50594" y2="28067"/>
                        <a14:foregroundMark x1="55107" y1="22353" x2="56176" y2="24874"/>
                        <a14:foregroundMark x1="50000" y1="18992" x2="50000" y2="24706"/>
                        <a14:foregroundMark x1="42162" y1="9916" x2="42280" y2="36639"/>
                        <a14:foregroundMark x1="48694" y1="7563" x2="48694" y2="37647"/>
                        <a14:foregroundMark x1="55107" y1="8235" x2="55701" y2="36975"/>
                        <a14:foregroundMark x1="59739" y1="16303" x2="59501" y2="33277"/>
                        <a14:foregroundMark x1="32412" y1="57447" x2="32412" y2="57447"/>
                        <a14:foregroundMark x1="56533" y1="52837" x2="56533" y2="52837"/>
                        <a14:foregroundMark x1="57286" y1="58156" x2="57286" y2="58156"/>
                        <a14:foregroundMark x1="43970" y1="57801" x2="43970" y2="57801"/>
                        <a14:foregroundMark x1="38442" y1="18794" x2="41206" y2="31915"/>
                        <a14:foregroundMark x1="44975" y1="36170" x2="51508" y2="38298"/>
                        <a14:backgroundMark x1="40024" y1="54454" x2="40024" y2="54454"/>
                        <a14:backgroundMark x1="44893" y1="57479" x2="44893" y2="57479"/>
                        <a14:backgroundMark x1="61164" y1="56975" x2="61164" y2="56975"/>
                        <a14:backgroundMark x1="69834" y1="56807" x2="69834" y2="56807"/>
                        <a14:backgroundMark x1="50356" y1="504" x2="50356" y2="5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83" r="21690" b="37395"/>
          <a:stretch/>
        </p:blipFill>
        <p:spPr bwMode="auto">
          <a:xfrm>
            <a:off x="6125614" y="6414845"/>
            <a:ext cx="968718" cy="7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텍스트 개체 틀 6">
            <a:extLst>
              <a:ext uri="{FF2B5EF4-FFF2-40B4-BE49-F238E27FC236}">
                <a16:creationId xmlns:a16="http://schemas.microsoft.com/office/drawing/2014/main" id="{1195BAFF-174C-A315-9C46-4A7D9335E9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9067" y="677046"/>
            <a:ext cx="7001649" cy="323165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Core </a:t>
            </a:r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Technology_Production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and QC System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텍스트 개체 틀 2">
            <a:extLst>
              <a:ext uri="{FF2B5EF4-FFF2-40B4-BE49-F238E27FC236}">
                <a16:creationId xmlns:a16="http://schemas.microsoft.com/office/drawing/2014/main" id="{7477ECF0-4197-87CF-CE2B-653C5E5564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3</a:t>
            </a:r>
            <a:endParaRPr lang="ko-KR" altLang="en-US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51DBCD-81CD-9966-7AA6-AE9183B564E7}"/>
              </a:ext>
            </a:extLst>
          </p:cNvPr>
          <p:cNvSpPr txBox="1"/>
          <p:nvPr/>
        </p:nvSpPr>
        <p:spPr>
          <a:xfrm>
            <a:off x="5937321" y="5945421"/>
            <a:ext cx="2561474" cy="400101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ko-KR" sz="1000" dirty="0">
                <a:ln>
                  <a:solidFill>
                    <a:schemeClr val="tx1">
                      <a:lumMod val="65000"/>
                      <a:lumOff val="3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Technology and Health functional food ingredient Area</a:t>
            </a:r>
            <a:endParaRPr lang="ko-KR" altLang="en-US" sz="1000" dirty="0">
              <a:ln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7555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3">
            <a:extLst>
              <a:ext uri="{FF2B5EF4-FFF2-40B4-BE49-F238E27FC236}">
                <a16:creationId xmlns:a16="http://schemas.microsoft.com/office/drawing/2014/main" id="{13B37773-05F2-CE1C-9BFA-30660F9FE159}"/>
              </a:ext>
            </a:extLst>
          </p:cNvPr>
          <p:cNvGrpSpPr/>
          <p:nvPr/>
        </p:nvGrpSpPr>
        <p:grpSpPr>
          <a:xfrm>
            <a:off x="745391" y="3241924"/>
            <a:ext cx="8432646" cy="3474344"/>
            <a:chOff x="485901" y="3210814"/>
            <a:chExt cx="8945245" cy="3685540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930F0665-EAB5-7566-DAC4-B4DC9C0CABB6}"/>
                </a:ext>
              </a:extLst>
            </p:cNvPr>
            <p:cNvSpPr/>
            <p:nvPr/>
          </p:nvSpPr>
          <p:spPr>
            <a:xfrm>
              <a:off x="492251" y="3217164"/>
              <a:ext cx="8932545" cy="3672840"/>
            </a:xfrm>
            <a:custGeom>
              <a:avLst/>
              <a:gdLst/>
              <a:ahLst/>
              <a:cxnLst/>
              <a:rect l="l" t="t" r="r" b="b"/>
              <a:pathLst>
                <a:path w="8932545" h="3672840">
                  <a:moveTo>
                    <a:pt x="0" y="118872"/>
                  </a:moveTo>
                  <a:lnTo>
                    <a:pt x="9337" y="72598"/>
                  </a:lnTo>
                  <a:lnTo>
                    <a:pt x="34801" y="34813"/>
                  </a:lnTo>
                  <a:lnTo>
                    <a:pt x="72566" y="9340"/>
                  </a:lnTo>
                  <a:lnTo>
                    <a:pt x="118808" y="0"/>
                  </a:lnTo>
                  <a:lnTo>
                    <a:pt x="8813292" y="0"/>
                  </a:lnTo>
                  <a:lnTo>
                    <a:pt x="8859565" y="9340"/>
                  </a:lnTo>
                  <a:lnTo>
                    <a:pt x="8897350" y="34813"/>
                  </a:lnTo>
                  <a:lnTo>
                    <a:pt x="8922823" y="72598"/>
                  </a:lnTo>
                  <a:lnTo>
                    <a:pt x="8932164" y="118872"/>
                  </a:lnTo>
                  <a:lnTo>
                    <a:pt x="8932164" y="3554031"/>
                  </a:lnTo>
                  <a:lnTo>
                    <a:pt x="8922823" y="3600273"/>
                  </a:lnTo>
                  <a:lnTo>
                    <a:pt x="8897350" y="3638038"/>
                  </a:lnTo>
                  <a:lnTo>
                    <a:pt x="8859565" y="3663502"/>
                  </a:lnTo>
                  <a:lnTo>
                    <a:pt x="8813292" y="3672840"/>
                  </a:lnTo>
                  <a:lnTo>
                    <a:pt x="118808" y="3672840"/>
                  </a:lnTo>
                  <a:lnTo>
                    <a:pt x="72566" y="3663502"/>
                  </a:lnTo>
                  <a:lnTo>
                    <a:pt x="34801" y="3638038"/>
                  </a:lnTo>
                  <a:lnTo>
                    <a:pt x="9337" y="3600273"/>
                  </a:lnTo>
                  <a:lnTo>
                    <a:pt x="0" y="3554031"/>
                  </a:lnTo>
                  <a:lnTo>
                    <a:pt x="0" y="118872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sz="1697">
                <a:latin typeface="+mn-ea"/>
              </a:endParaRPr>
            </a:p>
          </p:txBody>
        </p:sp>
        <p:pic>
          <p:nvPicPr>
            <p:cNvPr id="6" name="object 5">
              <a:extLst>
                <a:ext uri="{FF2B5EF4-FFF2-40B4-BE49-F238E27FC236}">
                  <a16:creationId xmlns:a16="http://schemas.microsoft.com/office/drawing/2014/main" id="{26CDE180-45E7-91C7-0111-3968A2A364D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8260" y="3508248"/>
              <a:ext cx="1972056" cy="2837688"/>
            </a:xfrm>
            <a:prstGeom prst="rect">
              <a:avLst/>
            </a:prstGeom>
          </p:spPr>
        </p:pic>
        <p:pic>
          <p:nvPicPr>
            <p:cNvPr id="7" name="object 6">
              <a:extLst>
                <a:ext uri="{FF2B5EF4-FFF2-40B4-BE49-F238E27FC236}">
                  <a16:creationId xmlns:a16="http://schemas.microsoft.com/office/drawing/2014/main" id="{4A0E409D-DF7A-9251-3C10-DCADEDBF865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04756" y="4530817"/>
              <a:ext cx="815222" cy="1032128"/>
            </a:xfrm>
            <a:prstGeom prst="rect">
              <a:avLst/>
            </a:prstGeom>
          </p:spPr>
        </p:pic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FEAC497B-8681-3D74-F1DC-05B96EFE8D28}"/>
                </a:ext>
              </a:extLst>
            </p:cNvPr>
            <p:cNvSpPr/>
            <p:nvPr/>
          </p:nvSpPr>
          <p:spPr>
            <a:xfrm>
              <a:off x="7639558" y="4458970"/>
              <a:ext cx="1052195" cy="1189355"/>
            </a:xfrm>
            <a:custGeom>
              <a:avLst/>
              <a:gdLst/>
              <a:ahLst/>
              <a:cxnLst/>
              <a:rect l="l" t="t" r="r" b="b"/>
              <a:pathLst>
                <a:path w="1052195" h="1189354">
                  <a:moveTo>
                    <a:pt x="0" y="1189101"/>
                  </a:moveTo>
                  <a:lnTo>
                    <a:pt x="1051941" y="1189101"/>
                  </a:lnTo>
                  <a:lnTo>
                    <a:pt x="1051941" y="0"/>
                  </a:lnTo>
                  <a:lnTo>
                    <a:pt x="0" y="0"/>
                  </a:lnTo>
                  <a:lnTo>
                    <a:pt x="0" y="118910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97">
                <a:latin typeface="+mn-ea"/>
              </a:endParaRPr>
            </a:p>
          </p:txBody>
        </p:sp>
      </p:grpSp>
      <p:sp>
        <p:nvSpPr>
          <p:cNvPr id="9" name="object 8">
            <a:extLst>
              <a:ext uri="{FF2B5EF4-FFF2-40B4-BE49-F238E27FC236}">
                <a16:creationId xmlns:a16="http://schemas.microsoft.com/office/drawing/2014/main" id="{BBC787FC-FD48-6ED7-3064-6102A5B32DED}"/>
              </a:ext>
            </a:extLst>
          </p:cNvPr>
          <p:cNvSpPr txBox="1"/>
          <p:nvPr/>
        </p:nvSpPr>
        <p:spPr>
          <a:xfrm>
            <a:off x="5121724" y="6335428"/>
            <a:ext cx="3823933" cy="178929"/>
          </a:xfrm>
          <a:prstGeom prst="rect">
            <a:avLst/>
          </a:prstGeom>
        </p:spPr>
        <p:txBody>
          <a:bodyPr vert="horz" wrap="square" lIns="0" tIns="11972" rIns="0" bIns="0" rtlCol="0">
            <a:spAutoFit/>
          </a:bodyPr>
          <a:lstStyle/>
          <a:p>
            <a:pPr marL="11972">
              <a:spcBef>
                <a:spcPts val="94"/>
              </a:spcBef>
            </a:pPr>
            <a:r>
              <a:rPr lang="en-US" sz="1084" dirty="0">
                <a:latin typeface="+mn-ea"/>
                <a:cs typeface="나눔고딕"/>
              </a:rPr>
              <a:t>Food pasteurization technology using pulsed energy (PEF)</a:t>
            </a:r>
            <a:endParaRPr sz="1084" dirty="0">
              <a:latin typeface="+mn-ea"/>
              <a:cs typeface="나눔고딕"/>
            </a:endParaRPr>
          </a:p>
        </p:txBody>
      </p:sp>
      <p:grpSp>
        <p:nvGrpSpPr>
          <p:cNvPr id="11" name="object 9">
            <a:extLst>
              <a:ext uri="{FF2B5EF4-FFF2-40B4-BE49-F238E27FC236}">
                <a16:creationId xmlns:a16="http://schemas.microsoft.com/office/drawing/2014/main" id="{5D322D6B-305B-0D12-2EC9-9AF3D57F09D9}"/>
              </a:ext>
            </a:extLst>
          </p:cNvPr>
          <p:cNvGrpSpPr/>
          <p:nvPr/>
        </p:nvGrpSpPr>
        <p:grpSpPr>
          <a:xfrm>
            <a:off x="1162266" y="3585527"/>
            <a:ext cx="2574630" cy="2858971"/>
            <a:chOff x="928116" y="3575304"/>
            <a:chExt cx="2731135" cy="3032760"/>
          </a:xfrm>
        </p:grpSpPr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1B78258D-BC4B-CC6B-7C7E-217E807FFEC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0996" y="3575304"/>
              <a:ext cx="2548128" cy="3032760"/>
            </a:xfrm>
            <a:prstGeom prst="rect">
              <a:avLst/>
            </a:prstGeom>
          </p:spPr>
        </p:pic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C741F60A-6C74-89DE-74BE-5169CF492BB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116" y="3852672"/>
              <a:ext cx="972311" cy="224027"/>
            </a:xfrm>
            <a:prstGeom prst="rect">
              <a:avLst/>
            </a:prstGeom>
          </p:spPr>
        </p:pic>
      </p:grpSp>
      <p:sp>
        <p:nvSpPr>
          <p:cNvPr id="20" name="object 12">
            <a:extLst>
              <a:ext uri="{FF2B5EF4-FFF2-40B4-BE49-F238E27FC236}">
                <a16:creationId xmlns:a16="http://schemas.microsoft.com/office/drawing/2014/main" id="{042DB62B-3C3C-6B61-238C-5E4E518FA7DC}"/>
              </a:ext>
            </a:extLst>
          </p:cNvPr>
          <p:cNvSpPr txBox="1"/>
          <p:nvPr/>
        </p:nvSpPr>
        <p:spPr>
          <a:xfrm>
            <a:off x="1162266" y="3847003"/>
            <a:ext cx="917073" cy="164491"/>
          </a:xfrm>
          <a:prstGeom prst="rect">
            <a:avLst/>
          </a:prstGeom>
          <a:ln w="12700">
            <a:noFill/>
          </a:ln>
        </p:spPr>
        <p:txBody>
          <a:bodyPr vert="horz" wrap="square" lIns="0" tIns="25740" rIns="0" bIns="0" rtlCol="0">
            <a:spAutoFit/>
          </a:bodyPr>
          <a:lstStyle/>
          <a:p>
            <a:pPr algn="ctr">
              <a:spcBef>
                <a:spcPts val="203"/>
              </a:spcBef>
            </a:pPr>
            <a:r>
              <a:rPr lang="en-US" altLang="ko-KR" sz="900" b="1" dirty="0">
                <a:latin typeface="+mn-ea"/>
                <a:cs typeface="나눔고딕"/>
              </a:rPr>
              <a:t>Pasteurization</a:t>
            </a:r>
            <a:endParaRPr sz="900" b="1" dirty="0">
              <a:latin typeface="+mn-ea"/>
              <a:cs typeface="나눔고딕"/>
            </a:endParaRPr>
          </a:p>
        </p:txBody>
      </p:sp>
      <p:pic>
        <p:nvPicPr>
          <p:cNvPr id="21" name="object 13">
            <a:extLst>
              <a:ext uri="{FF2B5EF4-FFF2-40B4-BE49-F238E27FC236}">
                <a16:creationId xmlns:a16="http://schemas.microsoft.com/office/drawing/2014/main" id="{DD38FC93-4723-A560-CF7D-E80A1A43087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5703" y="3439237"/>
            <a:ext cx="1020034" cy="301451"/>
          </a:xfrm>
          <a:prstGeom prst="rect">
            <a:avLst/>
          </a:prstGeom>
        </p:spPr>
      </p:pic>
      <p:sp>
        <p:nvSpPr>
          <p:cNvPr id="22" name="object 14">
            <a:extLst>
              <a:ext uri="{FF2B5EF4-FFF2-40B4-BE49-F238E27FC236}">
                <a16:creationId xmlns:a16="http://schemas.microsoft.com/office/drawing/2014/main" id="{6C39CC3A-9704-7810-5E87-D7E66CACCCFA}"/>
              </a:ext>
            </a:extLst>
          </p:cNvPr>
          <p:cNvSpPr txBox="1"/>
          <p:nvPr/>
        </p:nvSpPr>
        <p:spPr>
          <a:xfrm>
            <a:off x="1908061" y="3414452"/>
            <a:ext cx="1170973" cy="290951"/>
          </a:xfrm>
          <a:prstGeom prst="rect">
            <a:avLst/>
          </a:prstGeom>
          <a:ln w="12700">
            <a:noFill/>
          </a:ln>
        </p:spPr>
        <p:txBody>
          <a:bodyPr vert="horz" wrap="square" lIns="0" tIns="44297" rIns="0" bIns="0" rtlCol="0">
            <a:spAutoFit/>
          </a:bodyPr>
          <a:lstStyle/>
          <a:p>
            <a:pPr marL="117927" algn="ctr">
              <a:spcBef>
                <a:spcPts val="349"/>
              </a:spcBef>
            </a:pPr>
            <a:r>
              <a:rPr lang="en-US" sz="800" b="1" dirty="0">
                <a:latin typeface="+mn-ea"/>
                <a:cs typeface="나눔고딕"/>
              </a:rPr>
              <a:t>Increas</a:t>
            </a:r>
            <a:r>
              <a:rPr lang="en-US" altLang="ko-KR" sz="800" b="1" dirty="0">
                <a:latin typeface="+mn-ea"/>
                <a:cs typeface="나눔고딕"/>
              </a:rPr>
              <a:t>e </a:t>
            </a:r>
            <a:r>
              <a:rPr lang="en-US" sz="800" b="1" dirty="0">
                <a:latin typeface="+mn-ea"/>
                <a:cs typeface="나눔고딕"/>
              </a:rPr>
              <a:t>extraction yield</a:t>
            </a:r>
            <a:endParaRPr sz="800" b="1" dirty="0">
              <a:latin typeface="+mn-ea"/>
              <a:cs typeface="나눔고딕"/>
            </a:endParaRPr>
          </a:p>
        </p:txBody>
      </p:sp>
      <p:pic>
        <p:nvPicPr>
          <p:cNvPr id="23" name="object 15">
            <a:extLst>
              <a:ext uri="{FF2B5EF4-FFF2-40B4-BE49-F238E27FC236}">
                <a16:creationId xmlns:a16="http://schemas.microsoft.com/office/drawing/2014/main" id="{A2057ACC-9C00-838F-AA56-D40264435B8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27802" y="3809679"/>
            <a:ext cx="1021470" cy="301451"/>
          </a:xfrm>
          <a:prstGeom prst="rect">
            <a:avLst/>
          </a:prstGeom>
        </p:spPr>
      </p:pic>
      <p:sp>
        <p:nvSpPr>
          <p:cNvPr id="24" name="object 16">
            <a:extLst>
              <a:ext uri="{FF2B5EF4-FFF2-40B4-BE49-F238E27FC236}">
                <a16:creationId xmlns:a16="http://schemas.microsoft.com/office/drawing/2014/main" id="{E4B06A7D-8829-8385-5FF7-EDF9188EE9B7}"/>
              </a:ext>
            </a:extLst>
          </p:cNvPr>
          <p:cNvSpPr txBox="1"/>
          <p:nvPr/>
        </p:nvSpPr>
        <p:spPr>
          <a:xfrm>
            <a:off x="2952354" y="3768112"/>
            <a:ext cx="1170972" cy="301451"/>
          </a:xfrm>
          <a:prstGeom prst="rect">
            <a:avLst/>
          </a:prstGeom>
          <a:ln w="12700">
            <a:noFill/>
          </a:ln>
        </p:spPr>
        <p:txBody>
          <a:bodyPr vert="horz" wrap="square" lIns="0" tIns="25740" rIns="0" bIns="0" rtlCol="0">
            <a:spAutoFit/>
          </a:bodyPr>
          <a:lstStyle/>
          <a:p>
            <a:pPr marL="219692">
              <a:spcBef>
                <a:spcPts val="203"/>
              </a:spcBef>
            </a:pPr>
            <a:r>
              <a:rPr lang="en-US" altLang="ko-KR" sz="990" dirty="0">
                <a:latin typeface="+mn-ea"/>
                <a:cs typeface="나눔고딕"/>
              </a:rPr>
              <a:t>   </a:t>
            </a:r>
            <a:r>
              <a:rPr lang="en-US" altLang="ko-KR" sz="800" b="1" dirty="0">
                <a:latin typeface="+mn-ea"/>
                <a:cs typeface="나눔고딕"/>
              </a:rPr>
              <a:t>Texture Improvement</a:t>
            </a:r>
            <a:endParaRPr sz="990" b="1" dirty="0">
              <a:latin typeface="+mn-ea"/>
              <a:cs typeface="나눔고딕"/>
            </a:endParaRPr>
          </a:p>
        </p:txBody>
      </p:sp>
      <p:pic>
        <p:nvPicPr>
          <p:cNvPr id="26" name="object 17">
            <a:extLst>
              <a:ext uri="{FF2B5EF4-FFF2-40B4-BE49-F238E27FC236}">
                <a16:creationId xmlns:a16="http://schemas.microsoft.com/office/drawing/2014/main" id="{CA319194-E1CC-4C84-9A75-11748EAB594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6008" y="5980453"/>
            <a:ext cx="900790" cy="211190"/>
          </a:xfrm>
          <a:prstGeom prst="rect">
            <a:avLst/>
          </a:prstGeom>
        </p:spPr>
      </p:pic>
      <p:sp>
        <p:nvSpPr>
          <p:cNvPr id="27" name="object 18">
            <a:extLst>
              <a:ext uri="{FF2B5EF4-FFF2-40B4-BE49-F238E27FC236}">
                <a16:creationId xmlns:a16="http://schemas.microsoft.com/office/drawing/2014/main" id="{0ABECFC4-4FA0-1633-6AB5-F7D3900BB6FA}"/>
              </a:ext>
            </a:extLst>
          </p:cNvPr>
          <p:cNvSpPr txBox="1"/>
          <p:nvPr/>
        </p:nvSpPr>
        <p:spPr>
          <a:xfrm>
            <a:off x="858236" y="5933109"/>
            <a:ext cx="1473869" cy="272817"/>
          </a:xfrm>
          <a:prstGeom prst="rect">
            <a:avLst/>
          </a:prstGeom>
          <a:ln w="12700">
            <a:noFill/>
          </a:ln>
        </p:spPr>
        <p:txBody>
          <a:bodyPr vert="horz" wrap="square" lIns="0" tIns="26339" rIns="0" bIns="0" rtlCol="0">
            <a:spAutoFit/>
          </a:bodyPr>
          <a:lstStyle/>
          <a:p>
            <a:pPr marL="263989">
              <a:spcBef>
                <a:spcPts val="206"/>
              </a:spcBef>
            </a:pPr>
            <a:r>
              <a:rPr lang="en-US" sz="800" b="1" dirty="0">
                <a:latin typeface="+mn-ea"/>
              </a:rPr>
              <a:t>Improve storage properties</a:t>
            </a:r>
            <a:endParaRPr sz="800" b="1" dirty="0">
              <a:latin typeface="+mn-ea"/>
            </a:endParaRPr>
          </a:p>
        </p:txBody>
      </p:sp>
      <p:pic>
        <p:nvPicPr>
          <p:cNvPr id="28" name="object 19">
            <a:extLst>
              <a:ext uri="{FF2B5EF4-FFF2-40B4-BE49-F238E27FC236}">
                <a16:creationId xmlns:a16="http://schemas.microsoft.com/office/drawing/2014/main" id="{099CBCDD-F8D7-61DC-F1EC-E6BDF4DDF3CC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05892" y="6246238"/>
            <a:ext cx="1101925" cy="211190"/>
          </a:xfrm>
          <a:prstGeom prst="rect">
            <a:avLst/>
          </a:prstGeom>
        </p:spPr>
      </p:pic>
      <p:sp>
        <p:nvSpPr>
          <p:cNvPr id="29" name="object 20">
            <a:extLst>
              <a:ext uri="{FF2B5EF4-FFF2-40B4-BE49-F238E27FC236}">
                <a16:creationId xmlns:a16="http://schemas.microsoft.com/office/drawing/2014/main" id="{815A6BFB-90C1-BA48-F264-02E87C0ABA57}"/>
              </a:ext>
            </a:extLst>
          </p:cNvPr>
          <p:cNvSpPr txBox="1"/>
          <p:nvPr/>
        </p:nvSpPr>
        <p:spPr>
          <a:xfrm>
            <a:off x="1784763" y="6194755"/>
            <a:ext cx="1102045" cy="308431"/>
          </a:xfrm>
          <a:prstGeom prst="rect">
            <a:avLst/>
          </a:prstGeom>
          <a:ln w="12700">
            <a:noFill/>
          </a:ln>
        </p:spPr>
        <p:txBody>
          <a:bodyPr vert="horz" wrap="square" lIns="0" tIns="31128" rIns="0" bIns="0" rtlCol="0">
            <a:spAutoFit/>
          </a:bodyPr>
          <a:lstStyle/>
          <a:p>
            <a:pPr marL="159830">
              <a:spcBef>
                <a:spcPts val="245"/>
              </a:spcBef>
            </a:pPr>
            <a:r>
              <a:rPr lang="en-US" sz="900" b="1" dirty="0">
                <a:latin typeface="+mn-ea"/>
                <a:cs typeface="나눔고딕"/>
              </a:rPr>
              <a:t>Increase drying yield</a:t>
            </a:r>
            <a:endParaRPr sz="900" b="1" dirty="0">
              <a:latin typeface="+mn-ea"/>
              <a:cs typeface="나눔고딕"/>
            </a:endParaRPr>
          </a:p>
        </p:txBody>
      </p:sp>
      <p:pic>
        <p:nvPicPr>
          <p:cNvPr id="30" name="object 21">
            <a:extLst>
              <a:ext uri="{FF2B5EF4-FFF2-40B4-BE49-F238E27FC236}">
                <a16:creationId xmlns:a16="http://schemas.microsoft.com/office/drawing/2014/main" id="{CE001292-2240-C98D-77B8-6C5225B66D7E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52354" y="6236181"/>
            <a:ext cx="1021470" cy="231304"/>
          </a:xfrm>
          <a:prstGeom prst="rect">
            <a:avLst/>
          </a:prstGeom>
        </p:spPr>
      </p:pic>
      <p:sp>
        <p:nvSpPr>
          <p:cNvPr id="31" name="object 22">
            <a:extLst>
              <a:ext uri="{FF2B5EF4-FFF2-40B4-BE49-F238E27FC236}">
                <a16:creationId xmlns:a16="http://schemas.microsoft.com/office/drawing/2014/main" id="{B8E6D685-F18E-89DD-1D59-F42C8FA8F47C}"/>
              </a:ext>
            </a:extLst>
          </p:cNvPr>
          <p:cNvSpPr txBox="1"/>
          <p:nvPr/>
        </p:nvSpPr>
        <p:spPr>
          <a:xfrm>
            <a:off x="2896503" y="6205926"/>
            <a:ext cx="1021831" cy="308431"/>
          </a:xfrm>
          <a:prstGeom prst="rect">
            <a:avLst/>
          </a:prstGeom>
          <a:ln w="12700">
            <a:noFill/>
          </a:ln>
        </p:spPr>
        <p:txBody>
          <a:bodyPr vert="horz" wrap="square" lIns="0" tIns="31128" rIns="0" bIns="0" rtlCol="0">
            <a:spAutoFit/>
          </a:bodyPr>
          <a:lstStyle/>
          <a:p>
            <a:pPr marL="213705">
              <a:spcBef>
                <a:spcPts val="245"/>
              </a:spcBef>
            </a:pPr>
            <a:r>
              <a:rPr lang="en-US" sz="900" b="1" dirty="0">
                <a:latin typeface="+mn-ea"/>
                <a:cs typeface="나눔고딕"/>
              </a:rPr>
              <a:t>Fermentation optimization</a:t>
            </a:r>
            <a:endParaRPr sz="900" b="1" dirty="0">
              <a:latin typeface="+mn-ea"/>
              <a:cs typeface="나눔고딕"/>
            </a:endParaRPr>
          </a:p>
        </p:txBody>
      </p:sp>
      <p:pic>
        <p:nvPicPr>
          <p:cNvPr id="32" name="object 23">
            <a:extLst>
              <a:ext uri="{FF2B5EF4-FFF2-40B4-BE49-F238E27FC236}">
                <a16:creationId xmlns:a16="http://schemas.microsoft.com/office/drawing/2014/main" id="{7F757CE1-7558-CE12-BE70-C81B733EA6E2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225320" y="5740531"/>
            <a:ext cx="1308805" cy="211190"/>
          </a:xfrm>
          <a:prstGeom prst="rect">
            <a:avLst/>
          </a:prstGeom>
        </p:spPr>
      </p:pic>
      <p:sp>
        <p:nvSpPr>
          <p:cNvPr id="33" name="object 24">
            <a:extLst>
              <a:ext uri="{FF2B5EF4-FFF2-40B4-BE49-F238E27FC236}">
                <a16:creationId xmlns:a16="http://schemas.microsoft.com/office/drawing/2014/main" id="{972DB824-90F3-0783-FA64-86E781CC01F7}"/>
              </a:ext>
            </a:extLst>
          </p:cNvPr>
          <p:cNvSpPr txBox="1"/>
          <p:nvPr/>
        </p:nvSpPr>
        <p:spPr>
          <a:xfrm>
            <a:off x="3079034" y="5740532"/>
            <a:ext cx="1534349" cy="165095"/>
          </a:xfrm>
          <a:prstGeom prst="rect">
            <a:avLst/>
          </a:prstGeom>
          <a:ln w="12700">
            <a:noFill/>
          </a:ln>
        </p:spPr>
        <p:txBody>
          <a:bodyPr vert="horz" wrap="square" lIns="0" tIns="26338" rIns="0" bIns="0" rtlCol="0">
            <a:spAutoFit/>
          </a:bodyPr>
          <a:lstStyle/>
          <a:p>
            <a:pPr marL="263989">
              <a:spcBef>
                <a:spcPts val="206"/>
              </a:spcBef>
            </a:pPr>
            <a:r>
              <a:rPr lang="en-US" sz="900" b="1" dirty="0">
                <a:latin typeface="+mn-ea"/>
                <a:cs typeface="나눔고딕"/>
              </a:rPr>
              <a:t>Improve juice yield</a:t>
            </a:r>
            <a:endParaRPr sz="900" b="1" dirty="0">
              <a:latin typeface="+mn-ea"/>
              <a:cs typeface="나눔고딕"/>
            </a:endParaRPr>
          </a:p>
        </p:txBody>
      </p:sp>
      <p:sp>
        <p:nvSpPr>
          <p:cNvPr id="37" name="object 47">
            <a:extLst>
              <a:ext uri="{FF2B5EF4-FFF2-40B4-BE49-F238E27FC236}">
                <a16:creationId xmlns:a16="http://schemas.microsoft.com/office/drawing/2014/main" id="{0D00ED8F-AF5D-68DD-BBD3-A06B9782EDF6}"/>
              </a:ext>
            </a:extLst>
          </p:cNvPr>
          <p:cNvSpPr txBox="1"/>
          <p:nvPr/>
        </p:nvSpPr>
        <p:spPr>
          <a:xfrm>
            <a:off x="834368" y="1248796"/>
            <a:ext cx="8574712" cy="1731428"/>
          </a:xfrm>
          <a:prstGeom prst="rect">
            <a:avLst/>
          </a:prstGeom>
        </p:spPr>
        <p:txBody>
          <a:bodyPr vert="horz" wrap="square" lIns="0" tIns="205923" rIns="0" bIns="0" rtlCol="0">
            <a:spAutoFit/>
          </a:bodyPr>
          <a:lstStyle/>
          <a:p>
            <a:pPr marL="281947" indent="-270574">
              <a:spcBef>
                <a:spcPts val="872"/>
              </a:spcBef>
              <a:buFont typeface="Arial"/>
              <a:buChar char="•"/>
              <a:tabLst>
                <a:tab pos="281947" algn="l"/>
                <a:tab pos="282546" algn="l"/>
              </a:tabLst>
            </a:pPr>
            <a:r>
              <a:rPr lang="en-US" altLang="ko-KR" sz="1400" b="1" dirty="0">
                <a:ln>
                  <a:solidFill>
                    <a:srgbClr val="004A8C">
                      <a:alpha val="10000"/>
                    </a:srgbClr>
                  </a:solidFill>
                </a:ln>
                <a:latin typeface="+mn-ea"/>
              </a:rPr>
              <a:t>Increasing extraction yield and induce intracellular biochemical reactions by destroying plant and animal cell membranes by pulse energy</a:t>
            </a:r>
          </a:p>
          <a:p>
            <a:pPr marL="281947" indent="-270574">
              <a:spcBef>
                <a:spcPts val="872"/>
              </a:spcBef>
              <a:buFont typeface="Arial"/>
              <a:buChar char="•"/>
              <a:tabLst>
                <a:tab pos="281947" algn="l"/>
                <a:tab pos="282546" algn="l"/>
              </a:tabLst>
            </a:pPr>
            <a:r>
              <a:rPr lang="en-US" sz="1400" b="1" dirty="0">
                <a:ln>
                  <a:solidFill>
                    <a:srgbClr val="004A8C">
                      <a:alpha val="10000"/>
                    </a:srgbClr>
                  </a:solidFill>
                </a:ln>
                <a:latin typeface="+mn-ea"/>
              </a:rPr>
              <a:t>Obtained green technology certification from the Ministry of Agriculture, Food and Rural Affairs for 20% reduction in energy and carbon emissions</a:t>
            </a:r>
          </a:p>
          <a:p>
            <a:pPr marL="281947" indent="-270574">
              <a:spcBef>
                <a:spcPts val="872"/>
              </a:spcBef>
              <a:buFont typeface="Arial"/>
              <a:buChar char="•"/>
              <a:tabLst>
                <a:tab pos="281947" algn="l"/>
                <a:tab pos="282546" algn="l"/>
              </a:tabLst>
            </a:pPr>
            <a:r>
              <a:rPr lang="en-US" sz="1400" b="1" dirty="0">
                <a:ln>
                  <a:solidFill>
                    <a:srgbClr val="004A8C">
                      <a:alpha val="10000"/>
                    </a:srgbClr>
                  </a:solidFill>
                </a:ln>
                <a:latin typeface="+mn-ea"/>
              </a:rPr>
              <a:t>Patented technology for optimal pulse energy generation conditions for cell membrane disruption, extraction, and biochemical reaction induction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1CDABF2-070A-E739-8BB1-EEBC382398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3</a:t>
            </a:r>
            <a:endParaRPr lang="ko-KR" altLang="en-US" sz="4000" dirty="0"/>
          </a:p>
        </p:txBody>
      </p:sp>
      <p:sp>
        <p:nvSpPr>
          <p:cNvPr id="12" name="텍스트 개체 틀 6">
            <a:extLst>
              <a:ext uri="{FF2B5EF4-FFF2-40B4-BE49-F238E27FC236}">
                <a16:creationId xmlns:a16="http://schemas.microsoft.com/office/drawing/2014/main" id="{E242F9B1-71F6-5A73-EB2B-0394E20BC5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9067" y="677046"/>
            <a:ext cx="7001649" cy="323165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Core </a:t>
            </a:r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Technology_Pulsed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Electric Field Technology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6207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94455-F48D-7A64-4EC2-B6AE31B6F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16E6C58-1BDE-2B82-32C3-44350F3E4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3</a:t>
            </a:r>
            <a:endParaRPr lang="ko-KR" altLang="en-US" sz="4000" dirty="0"/>
          </a:p>
        </p:txBody>
      </p:sp>
      <p:sp>
        <p:nvSpPr>
          <p:cNvPr id="12" name="텍스트 개체 틀 6">
            <a:extLst>
              <a:ext uri="{FF2B5EF4-FFF2-40B4-BE49-F238E27FC236}">
                <a16:creationId xmlns:a16="http://schemas.microsoft.com/office/drawing/2014/main" id="{D529950D-551F-BCDB-A2B4-FF6E2F28D0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9067" y="677046"/>
            <a:ext cx="7001649" cy="323165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Core </a:t>
            </a:r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Technology_R&amp;D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Flow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F75CD33-2C6D-D900-812F-C10AB63D4AB6}"/>
              </a:ext>
            </a:extLst>
          </p:cNvPr>
          <p:cNvGrpSpPr/>
          <p:nvPr/>
        </p:nvGrpSpPr>
        <p:grpSpPr>
          <a:xfrm>
            <a:off x="647271" y="1993188"/>
            <a:ext cx="9127561" cy="4085159"/>
            <a:chOff x="864644" y="1255685"/>
            <a:chExt cx="9139586" cy="3819331"/>
          </a:xfrm>
        </p:grpSpPr>
        <p:sp>
          <p:nvSpPr>
            <p:cNvPr id="15" name="AutoShape 5">
              <a:extLst>
                <a:ext uri="{FF2B5EF4-FFF2-40B4-BE49-F238E27FC236}">
                  <a16:creationId xmlns:a16="http://schemas.microsoft.com/office/drawing/2014/main" id="{6D58B5A2-9223-6C9E-5D04-C54E43685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6745" y="2985903"/>
              <a:ext cx="447675" cy="319088"/>
            </a:xfrm>
            <a:prstGeom prst="rightArrow">
              <a:avLst>
                <a:gd name="adj1" fmla="val 50000"/>
                <a:gd name="adj2" fmla="val 43044"/>
              </a:avLst>
            </a:prstGeom>
            <a:solidFill>
              <a:schemeClr val="bg1">
                <a:lumMod val="50000"/>
              </a:schemeClr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AutoShape 3">
              <a:extLst>
                <a:ext uri="{FF2B5EF4-FFF2-40B4-BE49-F238E27FC236}">
                  <a16:creationId xmlns:a16="http://schemas.microsoft.com/office/drawing/2014/main" id="{DC1267EF-1206-D8F5-12F5-EFD525F99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9482" y="2939003"/>
              <a:ext cx="611187" cy="319087"/>
            </a:xfrm>
            <a:prstGeom prst="rightArrow">
              <a:avLst>
                <a:gd name="adj1" fmla="val 50000"/>
                <a:gd name="adj2" fmla="val 43044"/>
              </a:avLst>
            </a:prstGeom>
            <a:solidFill>
              <a:schemeClr val="bg1">
                <a:lumMod val="50000"/>
              </a:schemeClr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AutoShape 5">
              <a:extLst>
                <a:ext uri="{FF2B5EF4-FFF2-40B4-BE49-F238E27FC236}">
                  <a16:creationId xmlns:a16="http://schemas.microsoft.com/office/drawing/2014/main" id="{46BACC79-5BEF-B706-C862-FB184C3A2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7669" y="2985903"/>
              <a:ext cx="447675" cy="319088"/>
            </a:xfrm>
            <a:prstGeom prst="rightArrow">
              <a:avLst>
                <a:gd name="adj1" fmla="val 50000"/>
                <a:gd name="adj2" fmla="val 43044"/>
              </a:avLst>
            </a:prstGeom>
            <a:solidFill>
              <a:schemeClr val="bg1">
                <a:lumMod val="50000"/>
              </a:schemeClr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AutoShape 3">
              <a:extLst>
                <a:ext uri="{FF2B5EF4-FFF2-40B4-BE49-F238E27FC236}">
                  <a16:creationId xmlns:a16="http://schemas.microsoft.com/office/drawing/2014/main" id="{10EE5F2C-D5CE-F1AC-ADE7-0A373A98A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8657" y="2939003"/>
              <a:ext cx="611187" cy="319087"/>
            </a:xfrm>
            <a:prstGeom prst="rightArrow">
              <a:avLst>
                <a:gd name="adj1" fmla="val 50000"/>
                <a:gd name="adj2" fmla="val 43044"/>
              </a:avLst>
            </a:prstGeom>
            <a:solidFill>
              <a:schemeClr val="bg1">
                <a:lumMod val="50000"/>
              </a:schemeClr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AutoShape 5">
              <a:extLst>
                <a:ext uri="{FF2B5EF4-FFF2-40B4-BE49-F238E27FC236}">
                  <a16:creationId xmlns:a16="http://schemas.microsoft.com/office/drawing/2014/main" id="{CA885351-BFD5-08C8-8128-10C48D57B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9526" y="2966942"/>
              <a:ext cx="555625" cy="319088"/>
            </a:xfrm>
            <a:prstGeom prst="rightArrow">
              <a:avLst>
                <a:gd name="adj1" fmla="val 50000"/>
                <a:gd name="adj2" fmla="val 43044"/>
              </a:avLst>
            </a:prstGeom>
            <a:solidFill>
              <a:schemeClr val="bg1">
                <a:lumMod val="50000"/>
              </a:schemeClr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Rectangle 7">
              <a:extLst>
                <a:ext uri="{FF2B5EF4-FFF2-40B4-BE49-F238E27FC236}">
                  <a16:creationId xmlns:a16="http://schemas.microsoft.com/office/drawing/2014/main" id="{E59FC9DA-BA98-2471-E418-2DEADD2F6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9944" y="1830928"/>
              <a:ext cx="1152000" cy="2628000"/>
            </a:xfrm>
            <a:prstGeom prst="rect">
              <a:avLst/>
            </a:prstGeom>
            <a:solidFill>
              <a:srgbClr val="DCDCDC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endParaRPr>
            </a:p>
          </p:txBody>
        </p:sp>
        <p:sp>
          <p:nvSpPr>
            <p:cNvPr id="34" name="AutoShape 10">
              <a:extLst>
                <a:ext uri="{FF2B5EF4-FFF2-40B4-BE49-F238E27FC236}">
                  <a16:creationId xmlns:a16="http://schemas.microsoft.com/office/drawing/2014/main" id="{62CF02BC-3C1C-C166-FC94-115BB141F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2369" y="3450005"/>
              <a:ext cx="425450" cy="125413"/>
            </a:xfrm>
            <a:prstGeom prst="triangle">
              <a:avLst>
                <a:gd name="adj" fmla="val 50000"/>
              </a:avLst>
            </a:prstGeom>
            <a:solidFill>
              <a:srgbClr val="B4B4B4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12">
              <a:extLst>
                <a:ext uri="{FF2B5EF4-FFF2-40B4-BE49-F238E27FC236}">
                  <a16:creationId xmlns:a16="http://schemas.microsoft.com/office/drawing/2014/main" id="{B514273F-DA8D-EA29-0530-4AE1E8DA8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867" y="3629005"/>
              <a:ext cx="972000" cy="7126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0" i="0" u="none" strike="noStrike" kern="1200" cap="none" spc="0" normalizeH="0" baseline="0" noProof="0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srgbClr val="31313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PEF</a:t>
              </a:r>
            </a:p>
          </p:txBody>
        </p:sp>
        <p:sp>
          <p:nvSpPr>
            <p:cNvPr id="36" name="Oval 13">
              <a:extLst>
                <a:ext uri="{FF2B5EF4-FFF2-40B4-BE49-F238E27FC236}">
                  <a16:creationId xmlns:a16="http://schemas.microsoft.com/office/drawing/2014/main" id="{86E5C615-A457-BEB0-23AE-048277FA1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867" y="2804065"/>
              <a:ext cx="971999" cy="612000"/>
            </a:xfrm>
            <a:prstGeom prst="roundRect">
              <a:avLst/>
            </a:prstGeom>
            <a:solidFill>
              <a:srgbClr val="575757"/>
            </a:solidFill>
            <a:ln w="12700" algn="ctr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8" name="Rectangle 16">
              <a:extLst>
                <a:ext uri="{FF2B5EF4-FFF2-40B4-BE49-F238E27FC236}">
                  <a16:creationId xmlns:a16="http://schemas.microsoft.com/office/drawing/2014/main" id="{908449A9-512D-E9AA-667C-AA39FA7A2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644" y="1830928"/>
              <a:ext cx="1152000" cy="2628000"/>
            </a:xfrm>
            <a:prstGeom prst="rect">
              <a:avLst/>
            </a:prstGeom>
            <a:solidFill>
              <a:srgbClr val="DCDCDC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endParaRPr>
            </a:p>
          </p:txBody>
        </p:sp>
        <p:sp>
          <p:nvSpPr>
            <p:cNvPr id="39" name="AutoShape 18">
              <a:extLst>
                <a:ext uri="{FF2B5EF4-FFF2-40B4-BE49-F238E27FC236}">
                  <a16:creationId xmlns:a16="http://schemas.microsoft.com/office/drawing/2014/main" id="{AE0383CF-8B51-3E4F-FFE8-A20B3423A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7069" y="3469271"/>
              <a:ext cx="425450" cy="123825"/>
            </a:xfrm>
            <a:prstGeom prst="triangle">
              <a:avLst>
                <a:gd name="adj" fmla="val 50000"/>
              </a:avLst>
            </a:prstGeom>
            <a:solidFill>
              <a:srgbClr val="B4B4B4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Rectangle 19">
              <a:extLst>
                <a:ext uri="{FF2B5EF4-FFF2-40B4-BE49-F238E27FC236}">
                  <a16:creationId xmlns:a16="http://schemas.microsoft.com/office/drawing/2014/main" id="{95983EA2-3402-FACC-63DB-130FB55DC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567" y="1933919"/>
              <a:ext cx="972000" cy="720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0" i="0" u="none" strike="noStrike" kern="1200" cap="none" spc="0" normalizeH="0" baseline="0" noProof="0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srgbClr val="31313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Citrus /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0" i="0" u="none" strike="noStrike" kern="1200" cap="none" spc="0" normalizeH="0" baseline="0" noProof="0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srgbClr val="31313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Broccoli</a:t>
              </a:r>
            </a:p>
          </p:txBody>
        </p:sp>
        <p:sp>
          <p:nvSpPr>
            <p:cNvPr id="41" name="Rectangle 20">
              <a:extLst>
                <a:ext uri="{FF2B5EF4-FFF2-40B4-BE49-F238E27FC236}">
                  <a16:creationId xmlns:a16="http://schemas.microsoft.com/office/drawing/2014/main" id="{AD17609B-FFC7-BCAB-A267-39AECDA05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567" y="3629005"/>
              <a:ext cx="972000" cy="7126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0" i="0" u="none" strike="noStrike" kern="1200" cap="none" spc="0" normalizeH="0" baseline="0" noProof="0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srgbClr val="31313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By products</a:t>
              </a:r>
            </a:p>
          </p:txBody>
        </p:sp>
        <p:sp>
          <p:nvSpPr>
            <p:cNvPr id="42" name="Oval 21">
              <a:extLst>
                <a:ext uri="{FF2B5EF4-FFF2-40B4-BE49-F238E27FC236}">
                  <a16:creationId xmlns:a16="http://schemas.microsoft.com/office/drawing/2014/main" id="{F487FF42-CE2D-1594-C248-EF1173F75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567" y="2831773"/>
              <a:ext cx="957486" cy="612000"/>
            </a:xfrm>
            <a:prstGeom prst="roundRect">
              <a:avLst/>
            </a:prstGeom>
            <a:solidFill>
              <a:srgbClr val="575757"/>
            </a:solidFill>
            <a:ln w="12700" algn="ctr">
              <a:solidFill>
                <a:schemeClr val="bg1">
                  <a:alpha val="10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Naturals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By products</a:t>
              </a:r>
            </a:p>
          </p:txBody>
        </p:sp>
        <p:sp>
          <p:nvSpPr>
            <p:cNvPr id="43" name="AutoShape 22">
              <a:extLst>
                <a:ext uri="{FF2B5EF4-FFF2-40B4-BE49-F238E27FC236}">
                  <a16:creationId xmlns:a16="http://schemas.microsoft.com/office/drawing/2014/main" id="{1E4431C6-F7D6-035F-F52D-61A85FFBB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105" y="1255685"/>
              <a:ext cx="1440000" cy="540000"/>
            </a:xfrm>
            <a:prstGeom prst="homePlate">
              <a:avLst>
                <a:gd name="adj" fmla="val 27997"/>
              </a:avLst>
            </a:prstGeom>
            <a:solidFill>
              <a:srgbClr val="6AA140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Raw material</a:t>
              </a:r>
              <a:endParaRPr kumimoji="0" lang="en-US" altLang="ja-JP" sz="11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44" name="Rectangle 23">
              <a:extLst>
                <a:ext uri="{FF2B5EF4-FFF2-40B4-BE49-F238E27FC236}">
                  <a16:creationId xmlns:a16="http://schemas.microsoft.com/office/drawing/2014/main" id="{0473DE1F-A420-9F4F-EC9F-20BF71C44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1819" y="1830928"/>
              <a:ext cx="1152000" cy="2628000"/>
            </a:xfrm>
            <a:prstGeom prst="rect">
              <a:avLst/>
            </a:prstGeom>
            <a:solidFill>
              <a:srgbClr val="DCDCDC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endParaRPr>
            </a:p>
          </p:txBody>
        </p:sp>
        <p:sp>
          <p:nvSpPr>
            <p:cNvPr id="45" name="Rectangle 26">
              <a:extLst>
                <a:ext uri="{FF2B5EF4-FFF2-40B4-BE49-F238E27FC236}">
                  <a16:creationId xmlns:a16="http://schemas.microsoft.com/office/drawing/2014/main" id="{7644DD23-6FF6-4626-C17D-C9411F5B7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781" y="2020703"/>
              <a:ext cx="974725" cy="34925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Glucoraphanin</a:t>
              </a:r>
            </a:p>
          </p:txBody>
        </p:sp>
        <p:sp>
          <p:nvSpPr>
            <p:cNvPr id="46" name="AutoShape 29">
              <a:extLst>
                <a:ext uri="{FF2B5EF4-FFF2-40B4-BE49-F238E27FC236}">
                  <a16:creationId xmlns:a16="http://schemas.microsoft.com/office/drawing/2014/main" id="{5B3E7E67-B068-302B-49B2-8BA22A456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216" y="1257271"/>
              <a:ext cx="1440000" cy="540000"/>
            </a:xfrm>
            <a:prstGeom prst="chevron">
              <a:avLst>
                <a:gd name="adj" fmla="val 28235"/>
              </a:avLst>
            </a:prstGeom>
            <a:solidFill>
              <a:srgbClr val="6AA140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100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Precursor</a:t>
              </a:r>
              <a:endParaRPr kumimoji="0" lang="en-US" altLang="ja-JP" sz="11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47" name="AutoShape 30">
              <a:extLst>
                <a:ext uri="{FF2B5EF4-FFF2-40B4-BE49-F238E27FC236}">
                  <a16:creationId xmlns:a16="http://schemas.microsoft.com/office/drawing/2014/main" id="{711A4540-5121-DD45-A594-0DA6F2D99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9281" y="1257271"/>
              <a:ext cx="1440000" cy="540000"/>
            </a:xfrm>
            <a:prstGeom prst="chevron">
              <a:avLst>
                <a:gd name="adj" fmla="val 28235"/>
              </a:avLst>
            </a:prstGeom>
            <a:solidFill>
              <a:srgbClr val="6AA140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100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Efficacy</a:t>
              </a:r>
              <a:endParaRPr kumimoji="0" lang="en-US" altLang="ja-JP" sz="11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8" name="Rectangle 31">
              <a:extLst>
                <a:ext uri="{FF2B5EF4-FFF2-40B4-BE49-F238E27FC236}">
                  <a16:creationId xmlns:a16="http://schemas.microsoft.com/office/drawing/2014/main" id="{486F32E2-EE14-11BD-8077-EA926D071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1432" y="1830928"/>
              <a:ext cx="1152000" cy="2628000"/>
            </a:xfrm>
            <a:prstGeom prst="rect">
              <a:avLst/>
            </a:prstGeom>
            <a:solidFill>
              <a:srgbClr val="DCDCDC"/>
            </a:solidFill>
            <a:ln w="12700" algn="ctr">
              <a:solidFill>
                <a:schemeClr val="bg1"/>
              </a:solidFill>
              <a:prstDash val="sysDot"/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endParaRPr>
            </a:p>
          </p:txBody>
        </p:sp>
        <p:sp>
          <p:nvSpPr>
            <p:cNvPr id="49" name="Rectangle 34">
              <a:extLst>
                <a:ext uri="{FF2B5EF4-FFF2-40B4-BE49-F238E27FC236}">
                  <a16:creationId xmlns:a16="http://schemas.microsoft.com/office/drawing/2014/main" id="{2FB86949-17C7-BF20-7F3F-A3C5F9A71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2355" y="1933919"/>
              <a:ext cx="972000" cy="720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srgbClr val="C00000">
                        <a:alpha val="10000"/>
                      </a:srgbClr>
                    </a:solidFill>
                  </a:ln>
                  <a:solidFill>
                    <a:srgbClr val="C00000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Cognition</a:t>
              </a:r>
              <a:endParaRPr kumimoji="0" lang="en-US" altLang="ja-JP" sz="1000" b="0" i="0" u="none" strike="noStrike" kern="1200" cap="none" spc="0" normalizeH="0" baseline="0" noProof="0" dirty="0">
                <a:ln>
                  <a:solidFill>
                    <a:srgbClr val="C00000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50" name="Rectangle 35">
              <a:extLst>
                <a:ext uri="{FF2B5EF4-FFF2-40B4-BE49-F238E27FC236}">
                  <a16:creationId xmlns:a16="http://schemas.microsoft.com/office/drawing/2014/main" id="{337BC845-81AD-4782-7A40-7B68A96F1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2355" y="3621627"/>
              <a:ext cx="972000" cy="720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srgbClr val="C00000">
                        <a:alpha val="10000"/>
                      </a:srgbClr>
                    </a:solidFill>
                  </a:ln>
                  <a:solidFill>
                    <a:srgbClr val="C00000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Anti wrinkle,</a:t>
              </a:r>
              <a:endParaRPr lang="en-US" altLang="ko-KR" sz="1000" dirty="0">
                <a:ln>
                  <a:solidFill>
                    <a:srgbClr val="C00000">
                      <a:alpha val="10000"/>
                    </a:srgbClr>
                  </a:solidFill>
                </a:ln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000" dirty="0">
                  <a:ln>
                    <a:solidFill>
                      <a:srgbClr val="C00000">
                        <a:alpha val="10000"/>
                      </a:srgbClr>
                    </a:solidFill>
                  </a:ln>
                  <a:solidFill>
                    <a:srgbClr val="C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Moisturizing</a:t>
              </a:r>
              <a:endParaRPr kumimoji="0" lang="en-US" altLang="ja-JP" sz="1000" b="0" i="0" u="none" strike="noStrike" kern="1200" cap="none" spc="0" normalizeH="0" baseline="0" noProof="0" dirty="0">
                <a:ln>
                  <a:solidFill>
                    <a:srgbClr val="C00000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51" name="Rectangle 26">
              <a:extLst>
                <a:ext uri="{FF2B5EF4-FFF2-40B4-BE49-F238E27FC236}">
                  <a16:creationId xmlns:a16="http://schemas.microsoft.com/office/drawing/2014/main" id="{0085E5E7-6BF1-2E2F-E53E-8C2E5FFCA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781" y="2500128"/>
              <a:ext cx="974725" cy="34925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Pectin</a:t>
              </a:r>
            </a:p>
          </p:txBody>
        </p:sp>
        <p:sp>
          <p:nvSpPr>
            <p:cNvPr id="52" name="Rectangle 26">
              <a:extLst>
                <a:ext uri="{FF2B5EF4-FFF2-40B4-BE49-F238E27FC236}">
                  <a16:creationId xmlns:a16="http://schemas.microsoft.com/office/drawing/2014/main" id="{53D15088-E1D6-A651-EBBD-3CFF2147D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781" y="2979553"/>
              <a:ext cx="974725" cy="34925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Glucose</a:t>
              </a:r>
            </a:p>
          </p:txBody>
        </p:sp>
        <p:sp>
          <p:nvSpPr>
            <p:cNvPr id="53" name="Rectangle 26">
              <a:extLst>
                <a:ext uri="{FF2B5EF4-FFF2-40B4-BE49-F238E27FC236}">
                  <a16:creationId xmlns:a16="http://schemas.microsoft.com/office/drawing/2014/main" id="{766CD21E-3E48-07EA-171B-A20029DC8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781" y="3458978"/>
              <a:ext cx="974725" cy="34925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1" i="0" u="none" strike="noStrike" kern="1200" cap="none" spc="0" normalizeH="0" baseline="0" noProof="0" dirty="0" err="1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Galatose</a:t>
              </a:r>
              <a:endParaRPr kumimoji="0" lang="en-US" altLang="ja-JP" sz="10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54" name="Rectangle 26">
              <a:extLst>
                <a:ext uri="{FF2B5EF4-FFF2-40B4-BE49-F238E27FC236}">
                  <a16:creationId xmlns:a16="http://schemas.microsoft.com/office/drawing/2014/main" id="{6EA17A96-2D3E-CF00-5819-FFE5C7619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781" y="3938403"/>
              <a:ext cx="974725" cy="34925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Rhamnose</a:t>
              </a:r>
            </a:p>
          </p:txBody>
        </p:sp>
        <p:sp>
          <p:nvSpPr>
            <p:cNvPr id="55" name="AutoShape 29">
              <a:extLst>
                <a:ext uri="{FF2B5EF4-FFF2-40B4-BE49-F238E27FC236}">
                  <a16:creationId xmlns:a16="http://schemas.microsoft.com/office/drawing/2014/main" id="{59226B65-B5BE-ABC0-8FCE-1269DED74A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652" y="1257271"/>
              <a:ext cx="1440000" cy="540000"/>
            </a:xfrm>
            <a:prstGeom prst="chevron">
              <a:avLst>
                <a:gd name="adj" fmla="val 28235"/>
              </a:avLst>
            </a:prstGeom>
            <a:solidFill>
              <a:srgbClr val="6AA140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Selective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Bioconversion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1EDF6EC-F773-A5CB-6217-5443FCC5EDFB}"/>
                </a:ext>
              </a:extLst>
            </p:cNvPr>
            <p:cNvSpPr txBox="1"/>
            <p:nvPr/>
          </p:nvSpPr>
          <p:spPr>
            <a:xfrm>
              <a:off x="3809982" y="2929556"/>
              <a:ext cx="1311072" cy="374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Enzyme</a:t>
              </a:r>
              <a:endParaRPr kumimoji="0" lang="en-US" altLang="ko-KR" sz="10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Fermentation</a:t>
              </a:r>
              <a:endParaRPr kumimoji="0" lang="ko-KR" altLang="en-US" sz="10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57" name="Rectangle 7">
              <a:extLst>
                <a:ext uri="{FF2B5EF4-FFF2-40B4-BE49-F238E27FC236}">
                  <a16:creationId xmlns:a16="http://schemas.microsoft.com/office/drawing/2014/main" id="{17DF4626-33F1-B455-D379-88ADB4A18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4420" y="1830928"/>
              <a:ext cx="1152000" cy="2628000"/>
            </a:xfrm>
            <a:prstGeom prst="rect">
              <a:avLst/>
            </a:prstGeom>
            <a:solidFill>
              <a:srgbClr val="DCDCDC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endParaRPr>
            </a:p>
          </p:txBody>
        </p:sp>
        <p:sp>
          <p:nvSpPr>
            <p:cNvPr id="58" name="AutoShape 10">
              <a:extLst>
                <a:ext uri="{FF2B5EF4-FFF2-40B4-BE49-F238E27FC236}">
                  <a16:creationId xmlns:a16="http://schemas.microsoft.com/office/drawing/2014/main" id="{62A83E97-91B9-574C-3311-7F46447B9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6845" y="3450005"/>
              <a:ext cx="425450" cy="125413"/>
            </a:xfrm>
            <a:prstGeom prst="triangle">
              <a:avLst>
                <a:gd name="adj" fmla="val 50000"/>
              </a:avLst>
            </a:prstGeom>
            <a:solidFill>
              <a:srgbClr val="B4B4B4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Rectangle 11">
              <a:extLst>
                <a:ext uri="{FF2B5EF4-FFF2-40B4-BE49-F238E27FC236}">
                  <a16:creationId xmlns:a16="http://schemas.microsoft.com/office/drawing/2014/main" id="{D1E81ADD-69C4-9068-4D3C-8E3D3782E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9528" y="1933919"/>
              <a:ext cx="972000" cy="720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0" i="0" u="none" strike="noStrike" kern="1200" cap="none" spc="0" normalizeH="0" baseline="0" noProof="0" dirty="0" err="1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srgbClr val="31313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Sulforaphane</a:t>
              </a:r>
              <a:endParaRPr kumimoji="0" lang="en-US" altLang="ja-JP" sz="1000" b="0" i="0" u="none" strike="noStrike" kern="1200" cap="none" spc="0" normalizeH="0" baseline="0" noProof="0" dirty="0">
                <a:ln>
                  <a:solidFill>
                    <a:prstClr val="black">
                      <a:alpha val="10000"/>
                    </a:prstClr>
                  </a:solidFill>
                </a:ln>
                <a:solidFill>
                  <a:srgbClr val="31313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0" name="Rectangle 12">
              <a:extLst>
                <a:ext uri="{FF2B5EF4-FFF2-40B4-BE49-F238E27FC236}">
                  <a16:creationId xmlns:a16="http://schemas.microsoft.com/office/drawing/2014/main" id="{CF87FCC0-7DF4-5802-B941-6D7D8EA0A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343" y="3629005"/>
              <a:ext cx="972000" cy="7126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B4B4B4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00" b="0" i="0" u="none" strike="noStrike" kern="1200" cap="none" spc="0" normalizeH="0" baseline="0" noProof="0" dirty="0">
                <a:ln>
                  <a:solidFill>
                    <a:prstClr val="black">
                      <a:alpha val="10000"/>
                    </a:prstClr>
                  </a:solidFill>
                </a:ln>
                <a:solidFill>
                  <a:srgbClr val="31313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00" b="0" i="0" u="none" strike="noStrike" kern="1200" cap="none" spc="0" normalizeH="0" baseline="0" noProof="0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srgbClr val="31313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Oligomer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000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srgbClr val="31313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Lactobacillus</a:t>
              </a:r>
              <a:endParaRPr kumimoji="0" lang="en-US" altLang="ja-JP" sz="1000" b="0" i="0" u="none" strike="noStrike" kern="1200" cap="none" spc="0" normalizeH="0" baseline="0" noProof="0" dirty="0">
                <a:ln>
                  <a:solidFill>
                    <a:prstClr val="black">
                      <a:alpha val="10000"/>
                    </a:prstClr>
                  </a:solidFill>
                </a:ln>
                <a:solidFill>
                  <a:srgbClr val="31313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0" i="0" u="none" strike="noStrike" kern="1200" cap="none" spc="0" normalizeH="0" baseline="0" noProof="0" dirty="0">
                <a:ln>
                  <a:solidFill>
                    <a:prstClr val="black">
                      <a:alpha val="10000"/>
                    </a:prstClr>
                  </a:solidFill>
                </a:ln>
                <a:solidFill>
                  <a:srgbClr val="31313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61" name="Oval 13">
              <a:extLst>
                <a:ext uri="{FF2B5EF4-FFF2-40B4-BE49-F238E27FC236}">
                  <a16:creationId xmlns:a16="http://schemas.microsoft.com/office/drawing/2014/main" id="{32FDCDF9-CAF5-011A-F1AA-68FAF3500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343" y="2831773"/>
              <a:ext cx="967573" cy="584054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rgbClr val="C00000"/>
              </a:solidFill>
              <a:round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1200" cap="none" spc="0" normalizeH="0" baseline="0" noProof="0" dirty="0">
                  <a:ln>
                    <a:solidFill>
                      <a:srgbClr val="C00000">
                        <a:alpha val="10000"/>
                      </a:srgbClr>
                    </a:solidFill>
                  </a:ln>
                  <a:solidFill>
                    <a:srgbClr val="C00000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Immune Polysaccharide</a:t>
              </a:r>
              <a:endParaRPr kumimoji="0" lang="en-US" altLang="ja-JP" sz="900" b="1" i="0" u="none" strike="noStrike" kern="1200" cap="none" spc="0" normalizeH="0" baseline="0" noProof="0" dirty="0">
                <a:ln>
                  <a:solidFill>
                    <a:srgbClr val="C00000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62" name="AutoShape 29">
              <a:extLst>
                <a:ext uri="{FF2B5EF4-FFF2-40B4-BE49-F238E27FC236}">
                  <a16:creationId xmlns:a16="http://schemas.microsoft.com/office/drawing/2014/main" id="{40771E4F-DE5A-8C7F-077C-3F6009399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9129" y="1257271"/>
              <a:ext cx="1440000" cy="540000"/>
            </a:xfrm>
            <a:prstGeom prst="chevron">
              <a:avLst>
                <a:gd name="adj" fmla="val 28235"/>
              </a:avLst>
            </a:prstGeom>
            <a:solidFill>
              <a:srgbClr val="6AA140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Output</a:t>
              </a:r>
              <a:endParaRPr kumimoji="0" lang="en-US" altLang="ja-JP" sz="11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3" name="Rectangle 34">
              <a:extLst>
                <a:ext uri="{FF2B5EF4-FFF2-40B4-BE49-F238E27FC236}">
                  <a16:creationId xmlns:a16="http://schemas.microsoft.com/office/drawing/2014/main" id="{BD50CB64-3895-323D-5356-B8DA1C617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2355" y="2777773"/>
              <a:ext cx="972000" cy="720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 err="1">
                  <a:ln>
                    <a:solidFill>
                      <a:srgbClr val="C00000">
                        <a:alpha val="10000"/>
                      </a:srgbClr>
                    </a:solidFill>
                  </a:ln>
                  <a:solidFill>
                    <a:srgbClr val="C00000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Immnue</a:t>
              </a:r>
              <a:endParaRPr kumimoji="0" lang="en-US" altLang="ko-KR" sz="1000" b="0" i="0" u="none" strike="noStrike" kern="1200" cap="none" spc="0" normalizeH="0" baseline="0" noProof="0" dirty="0">
                <a:ln>
                  <a:solidFill>
                    <a:srgbClr val="C00000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000" dirty="0">
                  <a:ln>
                    <a:solidFill>
                      <a:srgbClr val="C00000">
                        <a:alpha val="10000"/>
                      </a:srgbClr>
                    </a:solidFill>
                  </a:ln>
                  <a:solidFill>
                    <a:srgbClr val="C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Anti cancer</a:t>
              </a:r>
              <a:endParaRPr kumimoji="0" lang="en-US" altLang="ja-JP" sz="1000" b="0" i="0" u="none" strike="noStrike" kern="1200" cap="none" spc="0" normalizeH="0" baseline="0" noProof="0" dirty="0">
                <a:ln>
                  <a:solidFill>
                    <a:srgbClr val="C00000"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64" name="모서리가 둥근 직사각형 3">
              <a:extLst>
                <a:ext uri="{FF2B5EF4-FFF2-40B4-BE49-F238E27FC236}">
                  <a16:creationId xmlns:a16="http://schemas.microsoft.com/office/drawing/2014/main" id="{3B35818A-1572-42ED-2295-F65F0404FC45}"/>
                </a:ext>
              </a:extLst>
            </p:cNvPr>
            <p:cNvSpPr/>
            <p:nvPr/>
          </p:nvSpPr>
          <p:spPr>
            <a:xfrm>
              <a:off x="8430669" y="1830927"/>
              <a:ext cx="1152000" cy="2651558"/>
            </a:xfrm>
            <a:prstGeom prst="roundRect">
              <a:avLst>
                <a:gd name="adj" fmla="val 0"/>
              </a:avLst>
            </a:prstGeom>
            <a:solidFill>
              <a:srgbClr val="DCDC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65" name="굽은 화살표 102">
              <a:extLst>
                <a:ext uri="{FF2B5EF4-FFF2-40B4-BE49-F238E27FC236}">
                  <a16:creationId xmlns:a16="http://schemas.microsoft.com/office/drawing/2014/main" id="{6F145DC4-554D-AE12-3B63-C56E07694722}"/>
                </a:ext>
              </a:extLst>
            </p:cNvPr>
            <p:cNvSpPr/>
            <p:nvPr/>
          </p:nvSpPr>
          <p:spPr>
            <a:xfrm rot="10800000">
              <a:off x="8360715" y="4346240"/>
              <a:ext cx="1010381" cy="575997"/>
            </a:xfrm>
            <a:prstGeom prst="bentArrow">
              <a:avLst>
                <a:gd name="adj1" fmla="val 25040"/>
                <a:gd name="adj2" fmla="val 21372"/>
                <a:gd name="adj3" fmla="val 22938"/>
                <a:gd name="adj4" fmla="val 7259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E5102C8-CC78-7475-95D5-315593CA8D31}"/>
                </a:ext>
              </a:extLst>
            </p:cNvPr>
            <p:cNvSpPr txBox="1"/>
            <p:nvPr/>
          </p:nvSpPr>
          <p:spPr>
            <a:xfrm>
              <a:off x="8334093" y="4459115"/>
              <a:ext cx="1136650" cy="28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srgbClr val="31313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Purification</a:t>
              </a:r>
              <a:endParaRPr kumimoji="0" lang="ko-KR" altLang="en-US" sz="1000" b="0" i="0" u="none" strike="noStrike" kern="1200" cap="none" spc="0" normalizeH="0" baseline="0" noProof="0" dirty="0">
                <a:ln>
                  <a:solidFill>
                    <a:prstClr val="black">
                      <a:alpha val="10000"/>
                    </a:prstClr>
                  </a:solidFill>
                </a:ln>
                <a:solidFill>
                  <a:srgbClr val="31313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C61B860-ACF3-E664-ED91-4253C9FCE5FA}"/>
                </a:ext>
              </a:extLst>
            </p:cNvPr>
            <p:cNvSpPr txBox="1"/>
            <p:nvPr/>
          </p:nvSpPr>
          <p:spPr>
            <a:xfrm>
              <a:off x="9360377" y="4564259"/>
              <a:ext cx="643853" cy="28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srgbClr val="31313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Safe</a:t>
              </a:r>
              <a:endPara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68" name="AutoShape 22">
              <a:extLst>
                <a:ext uri="{FF2B5EF4-FFF2-40B4-BE49-F238E27FC236}">
                  <a16:creationId xmlns:a16="http://schemas.microsoft.com/office/drawing/2014/main" id="{5EA2404B-6432-BCF8-8283-1CD79FB2EC0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139321" y="4535015"/>
              <a:ext cx="3065768" cy="540001"/>
            </a:xfrm>
            <a:prstGeom prst="homePlate">
              <a:avLst>
                <a:gd name="adj" fmla="val 27997"/>
              </a:avLst>
            </a:prstGeom>
            <a:solidFill>
              <a:srgbClr val="024B88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990FC69-5EB1-F9C0-AA7A-97A6FA27AD5B}"/>
                </a:ext>
              </a:extLst>
            </p:cNvPr>
            <p:cNvSpPr txBox="1"/>
            <p:nvPr/>
          </p:nvSpPr>
          <p:spPr>
            <a:xfrm>
              <a:off x="5227292" y="4572605"/>
              <a:ext cx="3024601" cy="493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100" b="1" dirty="0" err="1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Preventival</a:t>
              </a:r>
              <a:r>
                <a:rPr lang="en-US" altLang="ko-KR" sz="1100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medicinal food based on daily  consumption</a:t>
              </a:r>
              <a:endParaRPr kumimoji="0" lang="ko-KR" altLang="en-US" sz="1050" b="0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039E44F9-26F1-1890-6339-7A12514111AC}"/>
                </a:ext>
              </a:extLst>
            </p:cNvPr>
            <p:cNvSpPr/>
            <p:nvPr/>
          </p:nvSpPr>
          <p:spPr>
            <a:xfrm>
              <a:off x="864644" y="4523902"/>
              <a:ext cx="4367475" cy="540001"/>
            </a:xfrm>
            <a:custGeom>
              <a:avLst/>
              <a:gdLst>
                <a:gd name="connsiteX0" fmla="*/ 0 w 4197350"/>
                <a:gd name="connsiteY0" fmla="*/ 0 h 546101"/>
                <a:gd name="connsiteX1" fmla="*/ 4197350 w 4197350"/>
                <a:gd name="connsiteY1" fmla="*/ 0 h 546101"/>
                <a:gd name="connsiteX2" fmla="*/ 4197350 w 4197350"/>
                <a:gd name="connsiteY2" fmla="*/ 11113 h 546101"/>
                <a:gd name="connsiteX3" fmla="*/ 4148889 w 4197350"/>
                <a:gd name="connsiteY3" fmla="*/ 11113 h 546101"/>
                <a:gd name="connsiteX4" fmla="*/ 3995997 w 4197350"/>
                <a:gd name="connsiteY4" fmla="*/ 284164 h 546101"/>
                <a:gd name="connsiteX5" fmla="*/ 4142667 w 4197350"/>
                <a:gd name="connsiteY5" fmla="*/ 546101 h 546101"/>
                <a:gd name="connsiteX6" fmla="*/ 0 w 4197350"/>
                <a:gd name="connsiteY6" fmla="*/ 546101 h 546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97350" h="546101">
                  <a:moveTo>
                    <a:pt x="0" y="0"/>
                  </a:moveTo>
                  <a:lnTo>
                    <a:pt x="4197350" y="0"/>
                  </a:lnTo>
                  <a:lnTo>
                    <a:pt x="4197350" y="11113"/>
                  </a:lnTo>
                  <a:lnTo>
                    <a:pt x="4148889" y="11113"/>
                  </a:lnTo>
                  <a:lnTo>
                    <a:pt x="3995997" y="284164"/>
                  </a:lnTo>
                  <a:lnTo>
                    <a:pt x="4142667" y="546101"/>
                  </a:lnTo>
                  <a:lnTo>
                    <a:pt x="0" y="546101"/>
                  </a:lnTo>
                  <a:close/>
                </a:path>
              </a:pathLst>
            </a:custGeom>
            <a:solidFill>
              <a:srgbClr val="024B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Preventative medicinal food leader</a:t>
              </a:r>
              <a:endParaRPr kumimoji="0" lang="ko-KR" altLang="en-US" sz="12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1" name="AutoShape 18">
              <a:extLst>
                <a:ext uri="{FF2B5EF4-FFF2-40B4-BE49-F238E27FC236}">
                  <a16:creationId xmlns:a16="http://schemas.microsoft.com/office/drawing/2014/main" id="{994D0110-FBA3-4D0F-E467-AA2E03F8E4D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217069" y="2677295"/>
              <a:ext cx="425450" cy="123825"/>
            </a:xfrm>
            <a:prstGeom prst="triangle">
              <a:avLst>
                <a:gd name="adj" fmla="val 50000"/>
              </a:avLst>
            </a:prstGeom>
            <a:solidFill>
              <a:srgbClr val="B4B4B4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AutoShape 18">
              <a:extLst>
                <a:ext uri="{FF2B5EF4-FFF2-40B4-BE49-F238E27FC236}">
                  <a16:creationId xmlns:a16="http://schemas.microsoft.com/office/drawing/2014/main" id="{A2CA64A6-42B4-70E3-A534-D11988B4C61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752803" y="2677295"/>
              <a:ext cx="425450" cy="123825"/>
            </a:xfrm>
            <a:prstGeom prst="triangle">
              <a:avLst>
                <a:gd name="adj" fmla="val 50000"/>
              </a:avLst>
            </a:prstGeom>
            <a:solidFill>
              <a:srgbClr val="B4B4B4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Rectangle 34">
              <a:extLst>
                <a:ext uri="{FF2B5EF4-FFF2-40B4-BE49-F238E27FC236}">
                  <a16:creationId xmlns:a16="http://schemas.microsoft.com/office/drawing/2014/main" id="{B2C40017-7CF0-5798-F7E2-E3CBF2CAD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815" y="1933919"/>
              <a:ext cx="972000" cy="720000"/>
            </a:xfrm>
            <a:prstGeom prst="roundRect">
              <a:avLst/>
            </a:prstGeom>
            <a:solidFill>
              <a:srgbClr val="024B88"/>
            </a:solidFill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Healthfood</a:t>
              </a:r>
            </a:p>
          </p:txBody>
        </p:sp>
        <p:sp>
          <p:nvSpPr>
            <p:cNvPr id="74" name="Rectangle 35">
              <a:extLst>
                <a:ext uri="{FF2B5EF4-FFF2-40B4-BE49-F238E27FC236}">
                  <a16:creationId xmlns:a16="http://schemas.microsoft.com/office/drawing/2014/main" id="{14C69B45-9378-E19E-4414-453E5210A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815" y="3621627"/>
              <a:ext cx="972000" cy="720000"/>
            </a:xfrm>
            <a:prstGeom prst="roundRect">
              <a:avLst/>
            </a:prstGeom>
            <a:solidFill>
              <a:srgbClr val="024B88"/>
            </a:solidFill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Natural medicine</a:t>
              </a:r>
            </a:p>
          </p:txBody>
        </p:sp>
        <p:sp>
          <p:nvSpPr>
            <p:cNvPr id="75" name="Rectangle 34">
              <a:extLst>
                <a:ext uri="{FF2B5EF4-FFF2-40B4-BE49-F238E27FC236}">
                  <a16:creationId xmlns:a16="http://schemas.microsoft.com/office/drawing/2014/main" id="{1D87156A-1C2A-D85F-69B9-7F25D16A4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815" y="2777773"/>
              <a:ext cx="972000" cy="720000"/>
            </a:xfrm>
            <a:prstGeom prst="roundRect">
              <a:avLst/>
            </a:prstGeom>
            <a:solidFill>
              <a:srgbClr val="024B88"/>
            </a:solidFill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Functional ingredients</a:t>
              </a:r>
              <a:endParaRPr kumimoji="0" lang="en-US" altLang="ko-KR" sz="10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</p:txBody>
        </p:sp>
        <p:sp>
          <p:nvSpPr>
            <p:cNvPr id="76" name="AutoShape 30">
              <a:extLst>
                <a:ext uri="{FF2B5EF4-FFF2-40B4-BE49-F238E27FC236}">
                  <a16:creationId xmlns:a16="http://schemas.microsoft.com/office/drawing/2014/main" id="{8C1A86D8-99F5-8C24-DBC0-6D2C9558E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2471" y="1257271"/>
              <a:ext cx="1440000" cy="540000"/>
            </a:xfrm>
            <a:prstGeom prst="chevron">
              <a:avLst>
                <a:gd name="adj" fmla="val 28235"/>
              </a:avLst>
            </a:prstGeom>
            <a:solidFill>
              <a:srgbClr val="6AA140"/>
            </a:solidFill>
            <a:ln w="12700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Application</a:t>
              </a:r>
              <a:endParaRPr kumimoji="0" lang="ko-KR" altLang="en-US" sz="1100" b="1" i="0" u="none" strike="noStrike" kern="1200" cap="none" spc="0" normalizeH="0" baseline="0" noProof="0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6594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434866-0CC1-685B-4621-6CF2FFEBC3EC}"/>
              </a:ext>
            </a:extLst>
          </p:cNvPr>
          <p:cNvSpPr txBox="1"/>
          <p:nvPr/>
        </p:nvSpPr>
        <p:spPr>
          <a:xfrm>
            <a:off x="91556" y="5822473"/>
            <a:ext cx="20810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lt"/>
              </a:rPr>
              <a:t>Hair loss prevention, hair growth</a:t>
            </a:r>
          </a:p>
          <a:p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In vivo test completed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9BE6E15-8DDB-F713-A2D8-43D8F010CF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6" y="2478888"/>
            <a:ext cx="10200640" cy="31847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28BB7A-283A-7857-796E-039C0EE28D89}"/>
              </a:ext>
            </a:extLst>
          </p:cNvPr>
          <p:cNvSpPr txBox="1"/>
          <p:nvPr/>
        </p:nvSpPr>
        <p:spPr>
          <a:xfrm>
            <a:off x="2369778" y="5813686"/>
            <a:ext cx="2081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lt"/>
              </a:rPr>
              <a:t>Jeju tangerine extract</a:t>
            </a:r>
          </a:p>
          <a:p>
            <a:r>
              <a:rPr lang="en-US" altLang="ko-KR" sz="1400" b="1" dirty="0">
                <a:latin typeface="+mj-lt"/>
              </a:rPr>
              <a:t> · </a:t>
            </a:r>
            <a:r>
              <a:rPr lang="en-US" altLang="ko-KR" sz="1400" b="1" dirty="0" err="1">
                <a:latin typeface="+mj-lt"/>
              </a:rPr>
              <a:t>Reduceing</a:t>
            </a:r>
            <a:r>
              <a:rPr lang="en-US" altLang="ko-KR" sz="1400" b="1" dirty="0">
                <a:latin typeface="+mj-lt"/>
              </a:rPr>
              <a:t> body fat, diet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889B65-ACFC-119C-00A1-DE413D43266F}"/>
              </a:ext>
            </a:extLst>
          </p:cNvPr>
          <p:cNvSpPr txBox="1"/>
          <p:nvPr/>
        </p:nvSpPr>
        <p:spPr>
          <a:xfrm>
            <a:off x="4664228" y="5813686"/>
            <a:ext cx="2643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lt"/>
              </a:rPr>
              <a:t>Development of new sterilization </a:t>
            </a:r>
          </a:p>
          <a:p>
            <a:r>
              <a:rPr lang="en-US" altLang="ko-KR" sz="1400" b="1" dirty="0">
                <a:latin typeface="+mj-lt"/>
              </a:rPr>
              <a:t>- PEF, cold plasma, light pulse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7A4E6B-ACC5-EA5D-FEC2-E0A0FA7CA472}"/>
              </a:ext>
            </a:extLst>
          </p:cNvPr>
          <p:cNvSpPr txBox="1"/>
          <p:nvPr/>
        </p:nvSpPr>
        <p:spPr>
          <a:xfrm>
            <a:off x="7374435" y="5806635"/>
            <a:ext cx="27061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lt"/>
              </a:rPr>
              <a:t>New Probiotics from cabbage</a:t>
            </a:r>
          </a:p>
          <a:p>
            <a:r>
              <a:rPr lang="en-US" altLang="ko-KR" sz="1400" b="1" dirty="0">
                <a:latin typeface="+mj-lt"/>
              </a:rPr>
              <a:t>-  Immunity &amp; Body Fat Reduction </a:t>
            </a:r>
          </a:p>
          <a:p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Clinical Trial Completed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AF19F-4419-B2C7-05F7-3D1F7FCCF467}"/>
              </a:ext>
            </a:extLst>
          </p:cNvPr>
          <p:cNvSpPr txBox="1"/>
          <p:nvPr/>
        </p:nvSpPr>
        <p:spPr>
          <a:xfrm>
            <a:off x="7783264" y="1350927"/>
            <a:ext cx="28376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lt"/>
              </a:rPr>
              <a:t>Broccoli Pulse Energy Extract· Cognitive memory, </a:t>
            </a:r>
          </a:p>
          <a:p>
            <a:r>
              <a:rPr lang="en-US" altLang="ko-KR" sz="1400" b="1" dirty="0">
                <a:latin typeface="+mj-lt"/>
              </a:rPr>
              <a:t>muscle strength, </a:t>
            </a:r>
          </a:p>
          <a:p>
            <a:r>
              <a:rPr lang="en-US" altLang="ko-KR" sz="1400" b="1" dirty="0">
                <a:latin typeface="+mj-lt"/>
              </a:rPr>
              <a:t>Joint/menopause</a:t>
            </a:r>
          </a:p>
          <a:p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Clinical trial in progress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8F1BDE-E1BC-2282-696F-518A1111538E}"/>
              </a:ext>
            </a:extLst>
          </p:cNvPr>
          <p:cNvSpPr txBox="1"/>
          <p:nvPr/>
        </p:nvSpPr>
        <p:spPr>
          <a:xfrm>
            <a:off x="5363545" y="1412882"/>
            <a:ext cx="23310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lt"/>
              </a:rPr>
              <a:t>Cognitive, memory function improvement </a:t>
            </a:r>
          </a:p>
          <a:p>
            <a:r>
              <a:rPr lang="en-US" altLang="ko-KR" sz="1400" b="1" dirty="0">
                <a:latin typeface="+mj-lt"/>
              </a:rPr>
              <a:t>Food choline </a:t>
            </a:r>
            <a:r>
              <a:rPr lang="en-US" altLang="ko-KR" sz="1400" b="1" dirty="0" err="1">
                <a:latin typeface="+mj-lt"/>
              </a:rPr>
              <a:t>alfoscerate</a:t>
            </a:r>
            <a:endParaRPr lang="en-US" altLang="ko-KR" sz="1400" b="1" dirty="0">
              <a:latin typeface="+mj-lt"/>
            </a:endParaRPr>
          </a:p>
          <a:p>
            <a:r>
              <a:rPr lang="en-US" altLang="ko-KR" sz="1400" b="1" dirty="0">
                <a:latin typeface="+mj-lt"/>
              </a:rPr>
              <a:t>Milk phospholipid</a:t>
            </a:r>
          </a:p>
          <a:p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Clinical trial in progress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8C99C0-8924-C65B-459F-FE6BCF801D16}"/>
              </a:ext>
            </a:extLst>
          </p:cNvPr>
          <p:cNvSpPr txBox="1"/>
          <p:nvPr/>
        </p:nvSpPr>
        <p:spPr>
          <a:xfrm>
            <a:off x="3094827" y="1463941"/>
            <a:ext cx="20970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lt"/>
              </a:rPr>
              <a:t>Seaweed functional ingredient· Improvement of intestinal immunity and intestinal function</a:t>
            </a:r>
          </a:p>
          <a:p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In vivo test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0EED20-C0CB-0694-0F50-787E2F0DD650}"/>
              </a:ext>
            </a:extLst>
          </p:cNvPr>
          <p:cNvSpPr txBox="1"/>
          <p:nvPr/>
        </p:nvSpPr>
        <p:spPr>
          <a:xfrm>
            <a:off x="914565" y="1566371"/>
            <a:ext cx="198804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lt"/>
              </a:rPr>
              <a:t>Milk phospholipid </a:t>
            </a:r>
          </a:p>
          <a:p>
            <a:r>
              <a:rPr lang="en-US" altLang="ko-KR" sz="1400" b="1" dirty="0">
                <a:latin typeface="+mj-lt"/>
              </a:rPr>
              <a:t>: Skin moisturizing &amp; </a:t>
            </a:r>
          </a:p>
          <a:p>
            <a:r>
              <a:rPr lang="en-US" altLang="ko-KR" sz="1400" b="1" dirty="0">
                <a:latin typeface="+mj-lt"/>
              </a:rPr>
              <a:t>  Anti wrinkle</a:t>
            </a:r>
          </a:p>
          <a:p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Clinical Trial Completed</a:t>
            </a:r>
          </a:p>
          <a:p>
            <a:endParaRPr lang="en-US" altLang="ko-KR" sz="1400" b="1" dirty="0">
              <a:latin typeface="+mj-lt"/>
            </a:endParaRP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ECD32F1F-F8D6-E85B-8620-ED27B8AFF8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3</a:t>
            </a:r>
            <a:endParaRPr lang="ko-KR" altLang="en-US" sz="4000" dirty="0"/>
          </a:p>
        </p:txBody>
      </p:sp>
      <p:sp>
        <p:nvSpPr>
          <p:cNvPr id="15" name="텍스트 개체 틀 6">
            <a:extLst>
              <a:ext uri="{FF2B5EF4-FFF2-40B4-BE49-F238E27FC236}">
                <a16:creationId xmlns:a16="http://schemas.microsoft.com/office/drawing/2014/main" id="{3AC9C3CD-6774-A5C6-6033-F478D35907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9067" y="677046"/>
            <a:ext cx="7001649" cy="323165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Core </a:t>
            </a:r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Technology_Ingredient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R&amp;D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7904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0A9560E-D17C-4E53-ABDB-8E2BBD9266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7781" y="649695"/>
            <a:ext cx="6980997" cy="385520"/>
          </a:xfrm>
        </p:spPr>
        <p:txBody>
          <a:bodyPr>
            <a:noAutofit/>
          </a:bodyPr>
          <a:lstStyle/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Product_R&amp;D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Ingredient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10E7597D-5870-40DC-B3B5-6FDBDB316DE1}"/>
              </a:ext>
            </a:extLst>
          </p:cNvPr>
          <p:cNvGrpSpPr/>
          <p:nvPr/>
        </p:nvGrpSpPr>
        <p:grpSpPr>
          <a:xfrm>
            <a:off x="151228" y="1696667"/>
            <a:ext cx="9778168" cy="4727103"/>
            <a:chOff x="909721" y="1141008"/>
            <a:chExt cx="10372557" cy="5014451"/>
          </a:xfrm>
        </p:grpSpPr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9BAF1176-76D4-45D5-B2FF-892E4420F80B}"/>
                </a:ext>
              </a:extLst>
            </p:cNvPr>
            <p:cNvSpPr/>
            <p:nvPr/>
          </p:nvSpPr>
          <p:spPr>
            <a:xfrm>
              <a:off x="909721" y="1141008"/>
              <a:ext cx="10372557" cy="608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-215503" algn="ctr" defTabSz="391006">
                <a:lnSpc>
                  <a:spcPct val="90000"/>
                </a:lnSpc>
                <a:spcBef>
                  <a:spcPts val="943"/>
                </a:spcBef>
                <a:defRPr/>
              </a:pPr>
              <a:r>
                <a:rPr lang="en-US" altLang="ko-KR" sz="1320" dirty="0">
                  <a:ln>
                    <a:solidFill>
                      <a:srgbClr val="004A8C">
                        <a:alpha val="10000"/>
                      </a:srgbClr>
                    </a:solidFill>
                  </a:ln>
                  <a:solidFill>
                    <a:srgbClr val="004D88"/>
                  </a:solidFill>
                  <a:latin typeface="+mj-ea"/>
                  <a:ea typeface="+mj-ea"/>
                </a:rPr>
                <a:t>Isolation of probiotics, Lactococcus lactis sub ( JBK 329 ) from Jeju cabbage.</a:t>
              </a:r>
            </a:p>
            <a:p>
              <a:pPr indent="-215503" algn="ctr" defTabSz="391006">
                <a:lnSpc>
                  <a:spcPct val="90000"/>
                </a:lnSpc>
                <a:spcBef>
                  <a:spcPts val="943"/>
                </a:spcBef>
                <a:defRPr/>
              </a:pPr>
              <a:r>
                <a:rPr lang="en-US" altLang="ko-KR" sz="1320" dirty="0">
                  <a:ln>
                    <a:solidFill>
                      <a:srgbClr val="004A8C">
                        <a:alpha val="10000"/>
                      </a:srgbClr>
                    </a:solidFill>
                  </a:ln>
                  <a:solidFill>
                    <a:srgbClr val="004D88"/>
                  </a:solidFill>
                  <a:latin typeface="+mj-ea"/>
                  <a:ea typeface="+mj-ea"/>
                </a:rPr>
                <a:t>Clinical test result</a:t>
              </a: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67C40019-009A-4DF3-96C7-7F187A8375CF}"/>
                </a:ext>
              </a:extLst>
            </p:cNvPr>
            <p:cNvSpPr/>
            <p:nvPr/>
          </p:nvSpPr>
          <p:spPr>
            <a:xfrm>
              <a:off x="2013173" y="1797676"/>
              <a:ext cx="3331201" cy="4326593"/>
            </a:xfrm>
            <a:prstGeom prst="rect">
              <a:avLst/>
            </a:prstGeom>
            <a:noFill/>
            <a:ln w="19050">
              <a:solidFill>
                <a:srgbClr val="DAD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endParaRPr lang="ko-KR" altLang="en-US" sz="1539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4" name="Isosceles Triangle 3">
              <a:extLst>
                <a:ext uri="{FF2B5EF4-FFF2-40B4-BE49-F238E27FC236}">
                  <a16:creationId xmlns:a16="http://schemas.microsoft.com/office/drawing/2014/main" id="{115B5BFE-EAF4-45F6-B09D-56244FF893C3}"/>
                </a:ext>
              </a:extLst>
            </p:cNvPr>
            <p:cNvSpPr/>
            <p:nvPr/>
          </p:nvSpPr>
          <p:spPr bwMode="auto">
            <a:xfrm rot="16200000" flipV="1">
              <a:off x="4294133" y="3759558"/>
              <a:ext cx="2554786" cy="386062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95000">
                  <a:schemeClr val="bg1"/>
                </a:gs>
              </a:gsLst>
              <a:lin ang="5400000" scaled="1"/>
              <a:tileRect/>
            </a:gra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8199" tIns="39099" rIns="78199" bIns="3909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8201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97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3A7FF6E9-F512-45C9-969B-3842407DAF82}"/>
                </a:ext>
              </a:extLst>
            </p:cNvPr>
            <p:cNvSpPr/>
            <p:nvPr/>
          </p:nvSpPr>
          <p:spPr>
            <a:xfrm>
              <a:off x="5914190" y="1797676"/>
              <a:ext cx="4297763" cy="4326593"/>
            </a:xfrm>
            <a:prstGeom prst="rect">
              <a:avLst/>
            </a:prstGeom>
            <a:noFill/>
            <a:ln w="19050">
              <a:solidFill>
                <a:srgbClr val="DAD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endParaRPr lang="ko-KR" altLang="en-US" sz="1539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45BC874-A05D-4536-B8E9-07B8DA9C0CB9}"/>
                </a:ext>
              </a:extLst>
            </p:cNvPr>
            <p:cNvSpPr/>
            <p:nvPr/>
          </p:nvSpPr>
          <p:spPr>
            <a:xfrm>
              <a:off x="2013173" y="1797676"/>
              <a:ext cx="3331201" cy="29392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r>
                <a:rPr lang="en-US" altLang="ko-KR" sz="941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CAB701 Structure and Properties</a:t>
              </a:r>
              <a:r>
                <a:rPr lang="ko-KR" altLang="en-US" sz="941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D55A026-6D46-4FF5-964B-8F696467417F}"/>
                </a:ext>
              </a:extLst>
            </p:cNvPr>
            <p:cNvSpPr/>
            <p:nvPr/>
          </p:nvSpPr>
          <p:spPr>
            <a:xfrm>
              <a:off x="5914190" y="1797676"/>
              <a:ext cx="4297763" cy="29392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r>
                <a:rPr lang="en-US" altLang="ko-KR" sz="941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Immune stimulating effect, anti-obesity effect</a:t>
              </a:r>
              <a:endParaRPr lang="ko-KR" altLang="en-US" sz="941" b="1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C6A8EF1-994E-4524-A566-09BD35678FA5}"/>
                </a:ext>
              </a:extLst>
            </p:cNvPr>
            <p:cNvSpPr/>
            <p:nvPr/>
          </p:nvSpPr>
          <p:spPr>
            <a:xfrm>
              <a:off x="5914190" y="5689931"/>
              <a:ext cx="4297763" cy="434213"/>
            </a:xfrm>
            <a:prstGeom prst="rect">
              <a:avLst/>
            </a:prstGeom>
            <a:solidFill>
              <a:srgbClr val="024B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endParaRPr lang="ko-KR" altLang="en-US" sz="941" b="1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F4BB8D9-8243-4011-B03E-A5F71C37F1C9}"/>
                </a:ext>
              </a:extLst>
            </p:cNvPr>
            <p:cNvSpPr txBox="1"/>
            <p:nvPr/>
          </p:nvSpPr>
          <p:spPr>
            <a:xfrm>
              <a:off x="6068204" y="5622539"/>
              <a:ext cx="3989733" cy="532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61626" indent="-161626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altLang="ko-KR" sz="943" dirty="0">
                  <a:solidFill>
                    <a:schemeClr val="bg1"/>
                  </a:solidFill>
                  <a:latin typeface="나눔고딕" pitchFamily="2" charset="-127"/>
                  <a:ea typeface="나눔고딕" pitchFamily="2" charset="-127"/>
                </a:rPr>
                <a:t>Completed clinical trial and applied to the Ministry of Food and Drug  Safety for its body fat reduction effect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EE95D3E-6BD1-4214-AE68-4EA484F2C9AA}"/>
                </a:ext>
              </a:extLst>
            </p:cNvPr>
            <p:cNvSpPr txBox="1"/>
            <p:nvPr/>
          </p:nvSpPr>
          <p:spPr>
            <a:xfrm>
              <a:off x="5914190" y="2091602"/>
              <a:ext cx="3077410" cy="282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91006"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sz="855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Immune stimulating effect &amp; anti-obesity effect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D035036-3139-4A7F-9566-AA0B91197B53}"/>
                </a:ext>
              </a:extLst>
            </p:cNvPr>
            <p:cNvSpPr txBox="1"/>
            <p:nvPr/>
          </p:nvSpPr>
          <p:spPr>
            <a:xfrm>
              <a:off x="5914190" y="3808642"/>
              <a:ext cx="2979376" cy="282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91006"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sz="855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Results of human clinical efficacy tests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32FC4AB-CC92-4474-B632-DCE8D6554EF9}"/>
                </a:ext>
              </a:extLst>
            </p:cNvPr>
            <p:cNvSpPr txBox="1"/>
            <p:nvPr/>
          </p:nvSpPr>
          <p:spPr>
            <a:xfrm>
              <a:off x="2398223" y="4144739"/>
              <a:ext cx="2909958" cy="223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91006">
                <a:defRPr/>
              </a:pPr>
              <a:r>
                <a:rPr lang="ko-KR" altLang="en-US" sz="769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▲</a:t>
              </a:r>
              <a:r>
                <a:rPr lang="fr-FR" altLang="ko-KR" sz="769" dirty="0">
                  <a:ln>
                    <a:solidFill>
                      <a:prstClr val="black">
                        <a:alpha val="10000"/>
                      </a:prst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Lactococcus lactis subsp. lactis CAB701 identification</a:t>
              </a:r>
              <a:endParaRPr lang="ko-KR" altLang="en-US" sz="773" dirty="0">
                <a:ln>
                  <a:solidFill>
                    <a:prstClr val="black">
                      <a:alpha val="1000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53" name="그림 52">
              <a:extLst>
                <a:ext uri="{FF2B5EF4-FFF2-40B4-BE49-F238E27FC236}">
                  <a16:creationId xmlns:a16="http://schemas.microsoft.com/office/drawing/2014/main" id="{15C67C70-A380-4604-8F8E-3F156ED6A9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81"/>
            <a:stretch/>
          </p:blipFill>
          <p:spPr>
            <a:xfrm>
              <a:off x="3391452" y="3060436"/>
              <a:ext cx="1702135" cy="1093046"/>
            </a:xfrm>
            <a:prstGeom prst="rect">
              <a:avLst/>
            </a:prstGeom>
          </p:spPr>
        </p:pic>
        <p:pic>
          <p:nvPicPr>
            <p:cNvPr id="54" name="그림 53">
              <a:extLst>
                <a:ext uri="{FF2B5EF4-FFF2-40B4-BE49-F238E27FC236}">
                  <a16:creationId xmlns:a16="http://schemas.microsoft.com/office/drawing/2014/main" id="{33403243-4F5F-44E5-954A-D594B5D4F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2816210" y="2368921"/>
              <a:ext cx="858989" cy="603839"/>
            </a:xfrm>
            <a:prstGeom prst="rect">
              <a:avLst/>
            </a:prstGeom>
          </p:spPr>
        </p:pic>
        <p:pic>
          <p:nvPicPr>
            <p:cNvPr id="55" name="그림 54">
              <a:extLst>
                <a:ext uri="{FF2B5EF4-FFF2-40B4-BE49-F238E27FC236}">
                  <a16:creationId xmlns:a16="http://schemas.microsoft.com/office/drawing/2014/main" id="{75ED1940-3EE8-4C6A-A8DC-3DA5AAB1F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7248" y="2368922"/>
              <a:ext cx="858989" cy="603839"/>
            </a:xfrm>
            <a:prstGeom prst="rect">
              <a:avLst/>
            </a:prstGeom>
          </p:spPr>
        </p:pic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D3E54185-51EA-4D69-8707-F0AF2016C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98223" y="3211582"/>
              <a:ext cx="847700" cy="847700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94D1593-068D-47BC-8492-45038E187543}"/>
                </a:ext>
              </a:extLst>
            </p:cNvPr>
            <p:cNvSpPr txBox="1"/>
            <p:nvPr/>
          </p:nvSpPr>
          <p:spPr>
            <a:xfrm>
              <a:off x="2362030" y="4362619"/>
              <a:ext cx="2909958" cy="6026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1626" indent="-161626">
                <a:buFont typeface="Arial" panose="020B0604020202020204" pitchFamily="34" charset="0"/>
                <a:buChar char="•"/>
              </a:pPr>
              <a:r>
                <a:rPr lang="en-US" altLang="ko-KR" sz="773" dirty="0">
                  <a:latin typeface="나눔고딕" pitchFamily="2" charset="-127"/>
                  <a:ea typeface="나눔고딕" pitchFamily="2" charset="-127"/>
                </a:rPr>
                <a:t>It is suitable for survival in the intestinal environment and has better resistance to acid, bile, and pancreas and adhesion to Caco-2 cells than strains of the same species.</a:t>
              </a:r>
            </a:p>
          </p:txBody>
        </p:sp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EFB0D77B-358C-4396-AE4D-B3495216AA0E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135727" y="2390975"/>
              <a:ext cx="1775186" cy="1332094"/>
            </a:xfrm>
            <a:prstGeom prst="rect">
              <a:avLst/>
            </a:prstGeom>
          </p:spPr>
        </p:pic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5D73FB66-B77D-4650-9633-9773DCD09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07"/>
            <a:stretch/>
          </p:blipFill>
          <p:spPr>
            <a:xfrm>
              <a:off x="8030198" y="2364264"/>
              <a:ext cx="1922354" cy="1368551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8D701736-5D1C-4B82-8A1A-269D4CCF2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96000" y="4108479"/>
              <a:ext cx="2391053" cy="1453025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BB466BA-5048-41B5-914A-FD7E9297BB3A}"/>
                </a:ext>
              </a:extLst>
            </p:cNvPr>
            <p:cNvSpPr txBox="1"/>
            <p:nvPr/>
          </p:nvSpPr>
          <p:spPr>
            <a:xfrm>
              <a:off x="8579379" y="4064659"/>
              <a:ext cx="1540248" cy="1592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1626" indent="-161626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773" dirty="0"/>
                <a:t>Significant decreases were confirmed in six body fat improvement indicators: weight, body mass index (BMI), waist circumference, body fat mass, body fat percentage, and blood triglycerides.</a:t>
              </a:r>
              <a:endParaRPr lang="ko-KR" altLang="en-US" sz="773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E51B4DB-ABF8-AB4E-176F-0E43B51C88C8}"/>
              </a:ext>
            </a:extLst>
          </p:cNvPr>
          <p:cNvSpPr txBox="1"/>
          <p:nvPr/>
        </p:nvSpPr>
        <p:spPr>
          <a:xfrm>
            <a:off x="1163215" y="6618989"/>
            <a:ext cx="7735467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14"/>
              </a:lnSpc>
            </a:pPr>
            <a:r>
              <a:rPr lang="en-US" altLang="ko-KR" sz="1200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“Application to the Ministry of Food and Drug Safety (KFDA): Functional ingredient for reducing body fat”</a:t>
            </a:r>
            <a:r>
              <a:rPr lang="ko-KR" altLang="en-US" sz="1200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>
              <a:ln>
                <a:solidFill>
                  <a:srgbClr val="004A8C">
                    <a:alpha val="10000"/>
                  </a:srgb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1414"/>
              </a:lnSpc>
            </a:pPr>
            <a:r>
              <a:rPr lang="en-US" altLang="ko-KR" sz="1200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“Exclusive supply contract for Brazil and Thailand  market”</a:t>
            </a:r>
            <a:endParaRPr lang="ko-KR" altLang="en-US" sz="12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2304C6-BF14-4939-A153-1F3BA4CB317B}"/>
              </a:ext>
            </a:extLst>
          </p:cNvPr>
          <p:cNvSpPr txBox="1"/>
          <p:nvPr/>
        </p:nvSpPr>
        <p:spPr>
          <a:xfrm>
            <a:off x="1493606" y="5289985"/>
            <a:ext cx="2743206" cy="449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1626" indent="-161626">
              <a:buFont typeface="Arial" panose="020B0604020202020204" pitchFamily="34" charset="0"/>
              <a:buChar char="•"/>
            </a:pPr>
            <a:r>
              <a:rPr lang="en-US" altLang="ko-KR" sz="773" dirty="0">
                <a:latin typeface="나눔고딕" pitchFamily="2" charset="-127"/>
                <a:ea typeface="나눔고딕" pitchFamily="2" charset="-127"/>
              </a:rPr>
              <a:t>Reduces oxidative stress and inflammation, which are important for maintaining overall health and preventing chronic disease.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7526A10-E820-400B-BE9C-BD4B17BE8AEC}"/>
              </a:ext>
            </a:extLst>
          </p:cNvPr>
          <p:cNvSpPr txBox="1"/>
          <p:nvPr/>
        </p:nvSpPr>
        <p:spPr>
          <a:xfrm>
            <a:off x="1493606" y="5782697"/>
            <a:ext cx="2743206" cy="568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1626" indent="-161626">
              <a:buFont typeface="Arial" panose="020B0604020202020204" pitchFamily="34" charset="0"/>
              <a:buChar char="•"/>
            </a:pPr>
            <a:r>
              <a:rPr lang="en-US" altLang="ko-KR" sz="773" dirty="0">
                <a:latin typeface="나눔고딕" pitchFamily="2" charset="-127"/>
                <a:ea typeface="나눔고딕" pitchFamily="2" charset="-127"/>
              </a:rPr>
              <a:t>Stimulates immune response by influencing the expression of key inflammatory mediators and activating signaling pathways involved in immune response.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597FDB2-69BF-ED3A-2BDD-66C17D2478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4</a:t>
            </a:r>
            <a:endParaRPr lang="ko-KR" alt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4EA475-E803-2921-F081-8BC1BE4AF3A6}"/>
              </a:ext>
            </a:extLst>
          </p:cNvPr>
          <p:cNvSpPr txBox="1"/>
          <p:nvPr/>
        </p:nvSpPr>
        <p:spPr>
          <a:xfrm>
            <a:off x="3062767" y="1233909"/>
            <a:ext cx="5044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Anti-obesity body fat reduction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896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>
            <a:extLst>
              <a:ext uri="{FF2B5EF4-FFF2-40B4-BE49-F238E27FC236}">
                <a16:creationId xmlns:a16="http://schemas.microsoft.com/office/drawing/2014/main" id="{181979B6-B29B-454B-89D2-F2EEC9CB5959}"/>
              </a:ext>
            </a:extLst>
          </p:cNvPr>
          <p:cNvSpPr/>
          <p:nvPr/>
        </p:nvSpPr>
        <p:spPr>
          <a:xfrm>
            <a:off x="-59861" y="1553001"/>
            <a:ext cx="9778168" cy="275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15503" algn="ctr" defTabSz="391006">
              <a:lnSpc>
                <a:spcPct val="90000"/>
              </a:lnSpc>
              <a:spcBef>
                <a:spcPts val="943"/>
              </a:spcBef>
              <a:defRPr/>
            </a:pPr>
            <a:r>
              <a:rPr lang="en-US" altLang="ko-KR" sz="1320" b="1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004D88"/>
                </a:solidFill>
                <a:latin typeface="+mj-ea"/>
                <a:ea typeface="+mj-ea"/>
              </a:rPr>
              <a:t>Hangover relief and improvement of liver health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AA215CBD-140B-4002-83A3-42A5075347D9}"/>
              </a:ext>
            </a:extLst>
          </p:cNvPr>
          <p:cNvSpPr/>
          <p:nvPr/>
        </p:nvSpPr>
        <p:spPr>
          <a:xfrm>
            <a:off x="1162944" y="2171196"/>
            <a:ext cx="3140310" cy="4078662"/>
          </a:xfrm>
          <a:prstGeom prst="rect">
            <a:avLst/>
          </a:prstGeom>
          <a:noFill/>
          <a:ln w="19050">
            <a:solidFill>
              <a:srgbClr val="DAD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1006">
              <a:defRPr/>
            </a:pPr>
            <a:endParaRPr lang="ko-KR" altLang="en-US" sz="1539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Isosceles Triangle 3">
            <a:extLst>
              <a:ext uri="{FF2B5EF4-FFF2-40B4-BE49-F238E27FC236}">
                <a16:creationId xmlns:a16="http://schemas.microsoft.com/office/drawing/2014/main" id="{D5141E63-BB66-4B37-9806-099820CCC550}"/>
              </a:ext>
            </a:extLst>
          </p:cNvPr>
          <p:cNvSpPr/>
          <p:nvPr/>
        </p:nvSpPr>
        <p:spPr bwMode="auto">
          <a:xfrm rot="16200000" flipV="1">
            <a:off x="3313195" y="4020653"/>
            <a:ext cx="2408386" cy="363939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95000">
                <a:schemeClr val="bg1"/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8199" tIns="39099" rIns="78199" bIns="39099" numCol="1" rtlCol="0" anchor="ctr" anchorCtr="0" compatLnSpc="1">
            <a:prstTxWarp prst="textNoShape">
              <a:avLst/>
            </a:prstTxWarp>
          </a:bodyPr>
          <a:lstStyle/>
          <a:p>
            <a:pPr algn="ctr" defTabSz="78201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197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F218547-00E3-49D7-8E88-910BCC659C2A}"/>
              </a:ext>
            </a:extLst>
          </p:cNvPr>
          <p:cNvSpPr/>
          <p:nvPr/>
        </p:nvSpPr>
        <p:spPr>
          <a:xfrm>
            <a:off x="1162944" y="2171196"/>
            <a:ext cx="3140310" cy="2770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1006">
              <a:defRPr/>
            </a:pPr>
            <a:r>
              <a:rPr lang="en-US" altLang="ko-KR" sz="941" b="1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Characteristics and Efficacy Data</a:t>
            </a:r>
            <a:r>
              <a:rPr lang="ko-KR" altLang="en-US" sz="941" b="1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FBF267-9D44-4F11-947D-170F3C994225}"/>
              </a:ext>
            </a:extLst>
          </p:cNvPr>
          <p:cNvSpPr txBox="1"/>
          <p:nvPr/>
        </p:nvSpPr>
        <p:spPr>
          <a:xfrm>
            <a:off x="1121963" y="2899187"/>
            <a:ext cx="27432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1626" indent="-161626">
              <a:buFont typeface="Arial" panose="020B0604020202020204" pitchFamily="34" charset="0"/>
              <a:buChar char="•"/>
            </a:pP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Dendropanax</a:t>
            </a:r>
            <a:r>
              <a:rPr lang="en-US" sz="10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morbiferus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and Seaweed extract contains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Ecklonia</a:t>
            </a:r>
            <a:r>
              <a:rPr lang="en-US" sz="10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cava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extract,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Gelidium</a:t>
            </a:r>
            <a:r>
              <a:rPr lang="en-US" sz="10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amansii</a:t>
            </a:r>
            <a:r>
              <a:rPr lang="en-US" altLang="ko-KR" sz="10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extract, </a:t>
            </a:r>
            <a:r>
              <a:rPr lang="en-US" sz="10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Sargassum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fusiforme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extract, </a:t>
            </a:r>
            <a:r>
              <a:rPr lang="en-US" sz="10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Sargassum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fulvellum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extract, and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Undaria</a:t>
            </a:r>
            <a:r>
              <a:rPr lang="en-US" sz="10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pinnatifida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extract. In addition, it contains a plant complex extract mixed with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Dendropanax</a:t>
            </a:r>
            <a:r>
              <a:rPr lang="en-US" sz="10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sz="1000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morbiferus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extract and green tea extract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B7C3E7-6642-4980-8A0C-D57395889749}"/>
              </a:ext>
            </a:extLst>
          </p:cNvPr>
          <p:cNvSpPr txBox="1"/>
          <p:nvPr/>
        </p:nvSpPr>
        <p:spPr>
          <a:xfrm>
            <a:off x="1246277" y="4574516"/>
            <a:ext cx="2645262" cy="250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1626" indent="-161626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773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</a:rPr>
              <a:t>Key Patents</a:t>
            </a:r>
            <a:endParaRPr lang="ko-KR" altLang="en-US" sz="773" b="1" dirty="0">
              <a:solidFill>
                <a:srgbClr val="C00000"/>
              </a:solidFill>
              <a:latin typeface="나눔고딕" pitchFamily="2" charset="-127"/>
              <a:ea typeface="나눔고딕" pitchFamily="2" charset="-127"/>
            </a:endParaRP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D6D63DE6-7BFB-4942-9748-8CACBF2B69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226009"/>
              </p:ext>
            </p:extLst>
          </p:nvPr>
        </p:nvGraphicFramePr>
        <p:xfrm>
          <a:off x="1194640" y="4866347"/>
          <a:ext cx="3097289" cy="1331727"/>
        </p:xfrm>
        <a:graphic>
          <a:graphicData uri="http://schemas.openxmlformats.org/drawingml/2006/table">
            <a:tbl>
              <a:tblPr/>
              <a:tblGrid>
                <a:gridCol w="2492502">
                  <a:extLst>
                    <a:ext uri="{9D8B030D-6E8A-4147-A177-3AD203B41FA5}">
                      <a16:colId xmlns:a16="http://schemas.microsoft.com/office/drawing/2014/main" val="3490044957"/>
                    </a:ext>
                  </a:extLst>
                </a:gridCol>
                <a:gridCol w="604787">
                  <a:extLst>
                    <a:ext uri="{9D8B030D-6E8A-4147-A177-3AD203B41FA5}">
                      <a16:colId xmlns:a16="http://schemas.microsoft.com/office/drawing/2014/main" val="4166554417"/>
                    </a:ext>
                  </a:extLst>
                </a:gridCol>
              </a:tblGrid>
              <a:tr h="13561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itchFamily="2" charset="-127"/>
                          <a:ea typeface="나눔고딕" pitchFamily="2" charset="-127"/>
                        </a:rPr>
                        <a:t>Patent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2" charset="-127"/>
                        <a:ea typeface="나눔고딕" pitchFamily="2" charset="-127"/>
                      </a:endParaRPr>
                    </a:p>
                  </a:txBody>
                  <a:tcPr marL="5433" marR="5433" marT="5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itchFamily="2" charset="-127"/>
                          <a:ea typeface="나눔고딕" pitchFamily="2" charset="-127"/>
                        </a:rPr>
                        <a:t>Year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2" charset="-127"/>
                        <a:ea typeface="나눔고딕" pitchFamily="2" charset="-127"/>
                      </a:endParaRPr>
                    </a:p>
                  </a:txBody>
                  <a:tcPr marL="5433" marR="5433" marT="5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41584"/>
                  </a:ext>
                </a:extLst>
              </a:tr>
              <a:tr h="431001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itchFamily="2" charset="-127"/>
                          <a:ea typeface="나눔고딕" pitchFamily="2" charset="-127"/>
                        </a:rPr>
                        <a:t>A composition for relieving hangovers or preventing or treating alcoholic liver disease, containing seaweed complex extract and plant complex extract as active ingredients (registered)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2" charset="-127"/>
                        <a:ea typeface="나눔고딕" pitchFamily="2" charset="-127"/>
                      </a:endParaRPr>
                    </a:p>
                  </a:txBody>
                  <a:tcPr marL="5433" marR="5433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itchFamily="2" charset="-127"/>
                          <a:ea typeface="나눔고딕" pitchFamily="2" charset="-127"/>
                        </a:rPr>
                        <a:t>2019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2" charset="-127"/>
                        <a:ea typeface="나눔고딕" pitchFamily="2" charset="-127"/>
                      </a:endParaRPr>
                    </a:p>
                  </a:txBody>
                  <a:tcPr marL="5433" marR="5433" marT="54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810388"/>
                  </a:ext>
                </a:extLst>
              </a:tr>
              <a:tr h="328683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itchFamily="2" charset="-127"/>
                          <a:ea typeface="나눔고딕" pitchFamily="2" charset="-127"/>
                        </a:rPr>
                        <a:t>Composition for improving, preventing or treating fatty liver disease containing seaweed complex extract and plant complex extract as effective ingredients (registered)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2" charset="-127"/>
                        <a:ea typeface="나눔고딕" pitchFamily="2" charset="-127"/>
                      </a:endParaRPr>
                    </a:p>
                  </a:txBody>
                  <a:tcPr marL="5433" marR="5433" marT="5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itchFamily="2" charset="-127"/>
                          <a:ea typeface="나눔고딕" pitchFamily="2" charset="-127"/>
                        </a:rPr>
                        <a:t>2019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2" charset="-127"/>
                        <a:ea typeface="나눔고딕" pitchFamily="2" charset="-127"/>
                      </a:endParaRPr>
                    </a:p>
                  </a:txBody>
                  <a:tcPr marL="5433" marR="5433" marT="54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953354"/>
                  </a:ext>
                </a:extLst>
              </a:tr>
              <a:tr h="436433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itchFamily="2" charset="-127"/>
                          <a:ea typeface="나눔고딕" pitchFamily="2" charset="-127"/>
                        </a:rPr>
                        <a:t> </a:t>
                      </a: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itchFamily="2" charset="-127"/>
                          <a:ea typeface="나눔고딕" pitchFamily="2" charset="-127"/>
                        </a:rPr>
                        <a:t>Composition for improving, preventing or treating alcoholic gastrointestinal disease containing seaweed complex extract and plant complex extract as effective ingredients (registered)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2" charset="-127"/>
                        <a:ea typeface="나눔고딕" pitchFamily="2" charset="-127"/>
                      </a:endParaRPr>
                    </a:p>
                  </a:txBody>
                  <a:tcPr marL="5433" marR="5433" marT="5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itchFamily="2" charset="-127"/>
                          <a:ea typeface="나눔고딕" pitchFamily="2" charset="-127"/>
                        </a:rPr>
                        <a:t>2019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2" charset="-127"/>
                        <a:ea typeface="나눔고딕" pitchFamily="2" charset="-127"/>
                      </a:endParaRPr>
                    </a:p>
                  </a:txBody>
                  <a:tcPr marL="5433" marR="5433" marT="54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253853"/>
                  </a:ext>
                </a:extLst>
              </a:tr>
            </a:tbl>
          </a:graphicData>
        </a:graphic>
      </p:graphicFrame>
      <p:pic>
        <p:nvPicPr>
          <p:cNvPr id="37" name="Picture 2">
            <a:extLst>
              <a:ext uri="{FF2B5EF4-FFF2-40B4-BE49-F238E27FC236}">
                <a16:creationId xmlns:a16="http://schemas.microsoft.com/office/drawing/2014/main" id="{2F6D6D9D-35EC-4024-9DA2-ECC5B2202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084" y="2520633"/>
            <a:ext cx="757466" cy="134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그룹 37">
            <a:extLst>
              <a:ext uri="{FF2B5EF4-FFF2-40B4-BE49-F238E27FC236}">
                <a16:creationId xmlns:a16="http://schemas.microsoft.com/office/drawing/2014/main" id="{139885DC-C862-4309-AAB0-55C55BA95933}"/>
              </a:ext>
            </a:extLst>
          </p:cNvPr>
          <p:cNvGrpSpPr/>
          <p:nvPr/>
        </p:nvGrpSpPr>
        <p:grpSpPr>
          <a:xfrm>
            <a:off x="4802982" y="2161096"/>
            <a:ext cx="4191889" cy="4078663"/>
            <a:chOff x="5904912" y="1797676"/>
            <a:chExt cx="4446703" cy="4326593"/>
          </a:xfrm>
        </p:grpSpPr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97ED147F-E94C-4614-BF41-88EA2AE4A888}"/>
                </a:ext>
              </a:extLst>
            </p:cNvPr>
            <p:cNvSpPr/>
            <p:nvPr/>
          </p:nvSpPr>
          <p:spPr>
            <a:xfrm>
              <a:off x="5914190" y="1797676"/>
              <a:ext cx="4297763" cy="4326593"/>
            </a:xfrm>
            <a:prstGeom prst="rect">
              <a:avLst/>
            </a:prstGeom>
            <a:noFill/>
            <a:ln w="19050">
              <a:solidFill>
                <a:srgbClr val="DAD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endParaRPr lang="ko-KR" altLang="en-US" sz="1539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624C14BA-1DF7-4A2F-8198-B2A5DCE76C2D}"/>
                </a:ext>
              </a:extLst>
            </p:cNvPr>
            <p:cNvSpPr/>
            <p:nvPr/>
          </p:nvSpPr>
          <p:spPr>
            <a:xfrm>
              <a:off x="5914190" y="1797676"/>
              <a:ext cx="4297763" cy="29392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r>
                <a:rPr lang="en-US" altLang="ko-KR" sz="941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Antioxidant effect, anti-hang over</a:t>
              </a:r>
              <a:endParaRPr lang="ko-KR" altLang="en-US" sz="941" b="1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2060A658-8BC6-4500-8395-A3C037431582}"/>
                </a:ext>
              </a:extLst>
            </p:cNvPr>
            <p:cNvSpPr/>
            <p:nvPr/>
          </p:nvSpPr>
          <p:spPr>
            <a:xfrm>
              <a:off x="5914190" y="5689931"/>
              <a:ext cx="4297763" cy="434213"/>
            </a:xfrm>
            <a:prstGeom prst="rect">
              <a:avLst/>
            </a:prstGeom>
            <a:solidFill>
              <a:srgbClr val="024B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endParaRPr lang="ko-KR" altLang="en-US" sz="941" b="1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ECEC9AF-8620-45A7-87FE-B662A5B3D60B}"/>
                </a:ext>
              </a:extLst>
            </p:cNvPr>
            <p:cNvSpPr txBox="1"/>
            <p:nvPr/>
          </p:nvSpPr>
          <p:spPr>
            <a:xfrm>
              <a:off x="6053852" y="5740017"/>
              <a:ext cx="4297763" cy="261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61626" indent="-161626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altLang="ko-KR" sz="10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Hangover relief drink base</a:t>
              </a:r>
              <a:endPara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BCC5947-494D-4985-BB5C-161E00318E43}"/>
                </a:ext>
              </a:extLst>
            </p:cNvPr>
            <p:cNvSpPr txBox="1"/>
            <p:nvPr/>
          </p:nvSpPr>
          <p:spPr>
            <a:xfrm>
              <a:off x="5914189" y="2091602"/>
              <a:ext cx="3734635" cy="282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91006"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ko-KR" altLang="en-US" sz="855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855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Antioxidant</a:t>
              </a:r>
              <a:r>
                <a:rPr lang="ko-KR" altLang="en-US" sz="855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855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effect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1E075A2-1F84-4B99-A817-03B3079AF509}"/>
                </a:ext>
              </a:extLst>
            </p:cNvPr>
            <p:cNvSpPr txBox="1"/>
            <p:nvPr/>
          </p:nvSpPr>
          <p:spPr>
            <a:xfrm>
              <a:off x="5904912" y="2974802"/>
              <a:ext cx="2979376" cy="282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91006"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sz="855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Animal testing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8414150-49E8-4F20-8662-9EB7B51A6495}"/>
                </a:ext>
              </a:extLst>
            </p:cNvPr>
            <p:cNvSpPr txBox="1"/>
            <p:nvPr/>
          </p:nvSpPr>
          <p:spPr>
            <a:xfrm>
              <a:off x="8456714" y="3072516"/>
              <a:ext cx="1779397" cy="24812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1626" indent="-161626"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Behavioral pharmacology experiments to measure motor activity, quantify blood acetaldehyde/alcohol, and gene expression, it was confirmed that the concentrated extract of </a:t>
              </a:r>
              <a:r>
                <a:rPr lang="en-US" sz="900" i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Dendropanax</a:t>
              </a:r>
              <a:r>
                <a:rPr lang="en-US" sz="900" i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sz="900" i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morbiferus</a:t>
              </a:r>
              <a:r>
                <a:rPr lang="ko-KR" altLang="en-US" sz="9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9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and seaweed extract  significantly reduced factors related to immune and inflammatory responses 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increased by alcohol in liver cells.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0FA3459-E3AF-4AA9-9BCE-D9E42558DB5A}"/>
                </a:ext>
              </a:extLst>
            </p:cNvPr>
            <p:cNvSpPr txBox="1"/>
            <p:nvPr/>
          </p:nvSpPr>
          <p:spPr>
            <a:xfrm>
              <a:off x="5993605" y="2331482"/>
              <a:ext cx="2209128" cy="5876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1626" indent="-161626">
                <a:buFont typeface="Arial" panose="020B0604020202020204" pitchFamily="34" charset="0"/>
                <a:buChar char="•"/>
              </a:pP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antioxidant activity of </a:t>
              </a:r>
              <a:r>
                <a:rPr lang="en-US" sz="1000" i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Dendropanax</a:t>
              </a:r>
              <a:r>
                <a:rPr lang="en-US" sz="1000" i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sz="1000" i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morbiferus</a:t>
              </a:r>
              <a:r>
                <a: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seaweed complex extract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6CEE8D76-6FFB-4D33-9F7B-B34556964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52368" y="2364902"/>
              <a:ext cx="1446089" cy="646078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F1234D9C-D900-4BBA-860F-E397EDEA9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6236" y="3291050"/>
              <a:ext cx="1971277" cy="715471"/>
            </a:xfrm>
            <a:prstGeom prst="rect">
              <a:avLst/>
            </a:prstGeom>
          </p:spPr>
        </p:pic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C253D878-FC42-4D73-83F8-599CA08C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26236" y="4104429"/>
              <a:ext cx="1207695" cy="720435"/>
            </a:xfrm>
            <a:prstGeom prst="rect">
              <a:avLst/>
            </a:prstGeom>
          </p:spPr>
        </p:pic>
        <p:pic>
          <p:nvPicPr>
            <p:cNvPr id="73" name="그림 72">
              <a:extLst>
                <a:ext uri="{FF2B5EF4-FFF2-40B4-BE49-F238E27FC236}">
                  <a16:creationId xmlns:a16="http://schemas.microsoft.com/office/drawing/2014/main" id="{FB03887C-FB88-41A6-8258-108C95C71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4599" y="4112782"/>
              <a:ext cx="1207695" cy="716488"/>
            </a:xfrm>
            <a:prstGeom prst="rect">
              <a:avLst/>
            </a:prstGeom>
          </p:spPr>
        </p:pic>
        <p:pic>
          <p:nvPicPr>
            <p:cNvPr id="74" name="그림 73">
              <a:extLst>
                <a:ext uri="{FF2B5EF4-FFF2-40B4-BE49-F238E27FC236}">
                  <a16:creationId xmlns:a16="http://schemas.microsoft.com/office/drawing/2014/main" id="{70277EAF-1D1C-403B-96FE-42FDF1EAD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8963" y="4956881"/>
              <a:ext cx="2491273" cy="56619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5B18FED-539D-FCE5-33AF-6AEA4030C21C}"/>
              </a:ext>
            </a:extLst>
          </p:cNvPr>
          <p:cNvSpPr txBox="1"/>
          <p:nvPr/>
        </p:nvSpPr>
        <p:spPr>
          <a:xfrm>
            <a:off x="1057065" y="6438557"/>
            <a:ext cx="7092267" cy="722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200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“Exclusive supply contract to Lotte</a:t>
            </a:r>
            <a:r>
              <a:rPr lang="en-US" altLang="ko-KR" sz="1200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  <a:p>
            <a:pPr algn="ctr"/>
            <a:r>
              <a:rPr lang="en-US" altLang="ko-KR" sz="1200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“Anti-hangover relief clinical trial in 2025”</a:t>
            </a:r>
          </a:p>
          <a:p>
            <a:endParaRPr lang="ko-KR" altLang="en-US" sz="1697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F4E0F62-2882-492A-8242-84FC6C7E2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7" y="-76492"/>
            <a:ext cx="174148" cy="87052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200" tIns="43100" rIns="86200" bIns="43100" numCol="1" anchor="ctr" anchorCtr="0" compatLnSpc="1">
            <a:prstTxWarp prst="textNoShape">
              <a:avLst/>
            </a:prstTxWarp>
            <a:spAutoFit/>
          </a:bodyPr>
          <a:lstStyle/>
          <a:p>
            <a:pPr defTabSz="862005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ko-KR" sz="1697">
                <a:latin typeface="Arial" panose="020B0604020202020204" pitchFamily="34" charset="0"/>
                <a:ea typeface="Roboto"/>
              </a:rPr>
            </a:br>
            <a:endParaRPr lang="en-US" altLang="ko-KR" sz="1697">
              <a:latin typeface="Arial" panose="020B0604020202020204" pitchFamily="34" charset="0"/>
              <a:ea typeface="Roboto"/>
            </a:endParaRPr>
          </a:p>
          <a:p>
            <a:pPr defTabSz="86200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ko-KR" sz="1697">
              <a:latin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F4F1E0B-FDD7-4E09-95B1-026C45655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7" y="184669"/>
            <a:ext cx="174148" cy="3482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200" tIns="43100" rIns="86200" bIns="4310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697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4ED29F97-983D-4163-825C-0CBD4AE15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7" y="184669"/>
            <a:ext cx="174148" cy="3482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200" tIns="43100" rIns="86200" bIns="4310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697"/>
          </a:p>
        </p:txBody>
      </p:sp>
      <p:sp>
        <p:nvSpPr>
          <p:cNvPr id="13" name="텍스트 개체 틀 6">
            <a:extLst>
              <a:ext uri="{FF2B5EF4-FFF2-40B4-BE49-F238E27FC236}">
                <a16:creationId xmlns:a16="http://schemas.microsoft.com/office/drawing/2014/main" id="{E78A37AE-1875-DE61-C7AF-7B7B4BFF9E50}"/>
              </a:ext>
            </a:extLst>
          </p:cNvPr>
          <p:cNvSpPr txBox="1">
            <a:spLocks/>
          </p:cNvSpPr>
          <p:nvPr/>
        </p:nvSpPr>
        <p:spPr>
          <a:xfrm>
            <a:off x="1217781" y="649695"/>
            <a:ext cx="6980997" cy="38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Product_R&amp;D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Ingredient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035CBBBD-D119-91D3-37CF-C610A7E55C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4</a:t>
            </a:r>
            <a:endParaRPr lang="ko-KR" altLang="en-US" sz="4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EB0CA8-B42D-D313-EF97-DA39C8F02A51}"/>
              </a:ext>
            </a:extLst>
          </p:cNvPr>
          <p:cNvSpPr txBox="1"/>
          <p:nvPr/>
        </p:nvSpPr>
        <p:spPr>
          <a:xfrm>
            <a:off x="3939488" y="1162756"/>
            <a:ext cx="5044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Anti-hangover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4528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A3FF3ED7-E3E1-46E2-B8D0-DB5E8C4F0D11}"/>
              </a:ext>
            </a:extLst>
          </p:cNvPr>
          <p:cNvGrpSpPr/>
          <p:nvPr/>
        </p:nvGrpSpPr>
        <p:grpSpPr>
          <a:xfrm>
            <a:off x="151228" y="1449760"/>
            <a:ext cx="9778168" cy="4968838"/>
            <a:chOff x="909721" y="1141008"/>
            <a:chExt cx="10372557" cy="503674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5D504351-B5FC-4F9F-AF12-70372FD761F3}"/>
                </a:ext>
              </a:extLst>
            </p:cNvPr>
            <p:cNvSpPr/>
            <p:nvPr/>
          </p:nvSpPr>
          <p:spPr>
            <a:xfrm>
              <a:off x="909721" y="1141008"/>
              <a:ext cx="10372557" cy="8238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-215503" algn="ctr" defTabSz="391006">
                <a:lnSpc>
                  <a:spcPct val="90000"/>
                </a:lnSpc>
                <a:spcBef>
                  <a:spcPts val="943"/>
                </a:spcBef>
                <a:defRPr/>
              </a:pPr>
              <a:r>
                <a:rPr lang="en-US" altLang="ko-KR" sz="1037" b="1" dirty="0">
                  <a:ln>
                    <a:solidFill>
                      <a:srgbClr val="004A8C">
                        <a:alpha val="10000"/>
                      </a:srgbClr>
                    </a:solidFill>
                  </a:ln>
                  <a:solidFill>
                    <a:srgbClr val="004D88"/>
                  </a:solidFill>
                  <a:latin typeface="+mj-ea"/>
                  <a:ea typeface="+mj-ea"/>
                </a:rPr>
                <a:t>Hair health ingredient extracted </a:t>
              </a:r>
              <a:r>
                <a:rPr lang="en-US" altLang="ko-KR" sz="1037" b="1" dirty="0">
                  <a:ln>
                    <a:solidFill>
                      <a:srgbClr val="004A8C">
                        <a:alpha val="10000"/>
                      </a:srgbClr>
                    </a:solidFill>
                  </a:ln>
                  <a:solidFill>
                    <a:schemeClr val="tx2"/>
                  </a:solidFill>
                  <a:latin typeface="+mj-ea"/>
                  <a:ea typeface="+mj-ea"/>
                </a:rPr>
                <a:t>from </a:t>
              </a:r>
              <a:r>
                <a:rPr lang="en-US" sz="1131" b="1" i="1" dirty="0" err="1">
                  <a:solidFill>
                    <a:schemeClr val="tx2"/>
                  </a:solidFill>
                </a:rPr>
                <a:t>Maclura</a:t>
              </a:r>
              <a:r>
                <a:rPr lang="en-US" sz="1131" b="1" i="1" dirty="0">
                  <a:solidFill>
                    <a:schemeClr val="tx2"/>
                  </a:solidFill>
                </a:rPr>
                <a:t> </a:t>
              </a:r>
              <a:r>
                <a:rPr lang="en-US" sz="1131" b="1" i="1" dirty="0" err="1">
                  <a:solidFill>
                    <a:schemeClr val="tx2"/>
                  </a:solidFill>
                </a:rPr>
                <a:t>tricuspidata</a:t>
              </a:r>
              <a:r>
                <a:rPr lang="en-US" altLang="ko-KR" sz="1037" b="1" dirty="0">
                  <a:ln>
                    <a:solidFill>
                      <a:srgbClr val="004A8C">
                        <a:alpha val="10000"/>
                      </a:srgbClr>
                    </a:solidFill>
                  </a:ln>
                  <a:solidFill>
                    <a:schemeClr val="tx2"/>
                  </a:solidFill>
                  <a:latin typeface="+mj-ea"/>
                  <a:ea typeface="+mj-ea"/>
                </a:rPr>
                <a:t> and </a:t>
              </a:r>
              <a:r>
                <a:rPr lang="en-US" sz="1131" b="1" i="1" dirty="0">
                  <a:solidFill>
                    <a:schemeClr val="tx2"/>
                  </a:solidFill>
                </a:rPr>
                <a:t>Sargassum </a:t>
              </a:r>
              <a:r>
                <a:rPr lang="en-US" sz="1131" b="1" i="1" dirty="0" err="1">
                  <a:solidFill>
                    <a:schemeClr val="tx2"/>
                  </a:solidFill>
                </a:rPr>
                <a:t>fusiforme</a:t>
              </a:r>
              <a:endParaRPr lang="en-US" altLang="ko-KR" sz="1037" b="1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chemeClr val="tx2"/>
                </a:solidFill>
                <a:latin typeface="+mj-ea"/>
                <a:ea typeface="+mj-ea"/>
              </a:endParaRPr>
            </a:p>
            <a:p>
              <a:pPr indent="-215503" algn="ctr" defTabSz="391006">
                <a:lnSpc>
                  <a:spcPct val="90000"/>
                </a:lnSpc>
                <a:spcBef>
                  <a:spcPts val="943"/>
                </a:spcBef>
                <a:defRPr/>
              </a:pPr>
              <a:r>
                <a:rPr lang="en-US" altLang="ko-KR" sz="1037" b="1" dirty="0">
                  <a:ln>
                    <a:solidFill>
                      <a:srgbClr val="004A8C">
                        <a:alpha val="10000"/>
                      </a:srgbClr>
                    </a:solidFill>
                  </a:ln>
                  <a:solidFill>
                    <a:schemeClr val="tx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Hair growth promotion and hair loss improvement and prevention effects</a:t>
              </a:r>
              <a:r>
                <a:rPr lang="en-US" altLang="ko-KR" sz="1037" b="1" dirty="0">
                  <a:ln>
                    <a:solidFill>
                      <a:srgbClr val="004A8C">
                        <a:alpha val="10000"/>
                      </a:srgbClr>
                    </a:solidFill>
                  </a:ln>
                  <a:solidFill>
                    <a:schemeClr val="tx2"/>
                  </a:solidFill>
                  <a:latin typeface="나눔고딕" pitchFamily="2" charset="-127"/>
                  <a:ea typeface="나눔고딕" pitchFamily="2" charset="-127"/>
                </a:rPr>
                <a:t>(</a:t>
              </a:r>
              <a:r>
                <a:rPr lang="en-US" altLang="ko-KR" sz="1037" b="1" i="1" dirty="0">
                  <a:ln>
                    <a:solidFill>
                      <a:srgbClr val="004A8C">
                        <a:alpha val="10000"/>
                      </a:srgbClr>
                    </a:solidFill>
                  </a:ln>
                  <a:solidFill>
                    <a:schemeClr val="tx2"/>
                  </a:solidFill>
                  <a:latin typeface="나눔고딕" pitchFamily="2" charset="-127"/>
                  <a:ea typeface="나눔고딕" pitchFamily="2" charset="-127"/>
                </a:rPr>
                <a:t>Lab Anim Res</a:t>
              </a:r>
              <a:r>
                <a:rPr lang="en-US" altLang="ko-KR" sz="1037" b="1" dirty="0">
                  <a:solidFill>
                    <a:schemeClr val="tx2"/>
                  </a:solidFill>
                  <a:latin typeface="나눔고딕" pitchFamily="2" charset="-127"/>
                  <a:ea typeface="나눔고딕" pitchFamily="2" charset="-127"/>
                </a:rPr>
                <a:t>, 2023)</a:t>
              </a:r>
              <a:endParaRPr lang="en-US" altLang="ko-KR" sz="1037" b="1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chemeClr val="tx2"/>
                </a:solidFill>
                <a:latin typeface="나눔고딕" pitchFamily="2" charset="-127"/>
                <a:ea typeface="나눔고딕" pitchFamily="2" charset="-127"/>
              </a:endParaRPr>
            </a:p>
            <a:p>
              <a:pPr indent="-215503" algn="ctr" defTabSz="391006">
                <a:lnSpc>
                  <a:spcPct val="90000"/>
                </a:lnSpc>
                <a:spcBef>
                  <a:spcPts val="943"/>
                </a:spcBef>
                <a:defRPr/>
              </a:pPr>
              <a:endParaRPr lang="ko-KR" altLang="en-US" sz="1367" b="1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00B7732-3DE8-4247-87D6-D49FD88CC25D}"/>
                </a:ext>
              </a:extLst>
            </p:cNvPr>
            <p:cNvSpPr/>
            <p:nvPr/>
          </p:nvSpPr>
          <p:spPr>
            <a:xfrm>
              <a:off x="2013173" y="1797676"/>
              <a:ext cx="3331201" cy="4326593"/>
            </a:xfrm>
            <a:prstGeom prst="rect">
              <a:avLst/>
            </a:prstGeom>
            <a:noFill/>
            <a:ln w="19050">
              <a:solidFill>
                <a:srgbClr val="DAD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endParaRPr lang="ko-KR" altLang="en-US" sz="1539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" name="Isosceles Triangle 3">
              <a:extLst>
                <a:ext uri="{FF2B5EF4-FFF2-40B4-BE49-F238E27FC236}">
                  <a16:creationId xmlns:a16="http://schemas.microsoft.com/office/drawing/2014/main" id="{9BC98684-2B43-4639-BB68-C8D94C6C7806}"/>
                </a:ext>
              </a:extLst>
            </p:cNvPr>
            <p:cNvSpPr/>
            <p:nvPr/>
          </p:nvSpPr>
          <p:spPr bwMode="auto">
            <a:xfrm rot="16200000" flipV="1">
              <a:off x="4294133" y="3759558"/>
              <a:ext cx="2554786" cy="386062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95000">
                  <a:schemeClr val="bg1"/>
                </a:gs>
              </a:gsLst>
              <a:lin ang="5400000" scaled="1"/>
              <a:tileRect/>
            </a:gra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8199" tIns="39099" rIns="78199" bIns="3909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8201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97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90EBA22-9272-4888-A77D-DB6436901E6C}"/>
                </a:ext>
              </a:extLst>
            </p:cNvPr>
            <p:cNvSpPr/>
            <p:nvPr/>
          </p:nvSpPr>
          <p:spPr>
            <a:xfrm>
              <a:off x="5914190" y="1797676"/>
              <a:ext cx="4297763" cy="4326593"/>
            </a:xfrm>
            <a:prstGeom prst="rect">
              <a:avLst/>
            </a:prstGeom>
            <a:noFill/>
            <a:ln w="19050">
              <a:solidFill>
                <a:srgbClr val="DAD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endParaRPr lang="ko-KR" altLang="en-US" sz="1539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CFDBC8B-5152-4DAD-B347-8B9B46AB5C57}"/>
                </a:ext>
              </a:extLst>
            </p:cNvPr>
            <p:cNvSpPr/>
            <p:nvPr/>
          </p:nvSpPr>
          <p:spPr>
            <a:xfrm>
              <a:off x="2013173" y="1797676"/>
              <a:ext cx="3331201" cy="29392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r>
                <a:rPr lang="en-US" altLang="ko-KR" sz="941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Characteristics and Efficacy Data</a:t>
              </a:r>
              <a:r>
                <a:rPr lang="ko-KR" altLang="en-US" sz="941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126844B9-9AC2-4B43-A38D-5C66E18C5E93}"/>
                </a:ext>
              </a:extLst>
            </p:cNvPr>
            <p:cNvSpPr/>
            <p:nvPr/>
          </p:nvSpPr>
          <p:spPr>
            <a:xfrm>
              <a:off x="5914190" y="1797676"/>
              <a:ext cx="4297763" cy="29392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r>
                <a:rPr lang="en-US" altLang="ko-KR" sz="941" b="1" dirty="0">
                  <a:ln>
                    <a:solidFill>
                      <a:prstClr val="white">
                        <a:alpha val="1000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Promotes hair growth, improves hair loss and prevents hair loss</a:t>
              </a:r>
              <a:endParaRPr lang="ko-KR" altLang="en-US" sz="941" b="1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FFD0B4E-7BAA-4BAB-81BC-1851D0120C70}"/>
                </a:ext>
              </a:extLst>
            </p:cNvPr>
            <p:cNvSpPr/>
            <p:nvPr/>
          </p:nvSpPr>
          <p:spPr>
            <a:xfrm>
              <a:off x="5914190" y="5689931"/>
              <a:ext cx="4297763" cy="434213"/>
            </a:xfrm>
            <a:prstGeom prst="rect">
              <a:avLst/>
            </a:prstGeom>
            <a:solidFill>
              <a:srgbClr val="024B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91006">
                <a:defRPr/>
              </a:pPr>
              <a:endParaRPr lang="ko-KR" altLang="en-US" sz="941" b="1" dirty="0">
                <a:ln>
                  <a:solidFill>
                    <a:prstClr val="white">
                      <a:alpha val="1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0E71AB-ED9B-4270-91AA-F00E93FB82EA}"/>
                </a:ext>
              </a:extLst>
            </p:cNvPr>
            <p:cNvSpPr txBox="1"/>
            <p:nvPr/>
          </p:nvSpPr>
          <p:spPr>
            <a:xfrm>
              <a:off x="6063823" y="5723347"/>
              <a:ext cx="3989733" cy="288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61626" indent="-161626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altLang="ko-KR" sz="943" b="1" dirty="0">
                  <a:solidFill>
                    <a:schemeClr val="bg1"/>
                  </a:solidFill>
                  <a:latin typeface="나눔고딕" pitchFamily="2" charset="-127"/>
                  <a:ea typeface="나눔고딕" pitchFamily="2" charset="-127"/>
                </a:rPr>
                <a:t>Hair health functional ingredient</a:t>
              </a:r>
              <a:r>
                <a:rPr lang="ko-KR" altLang="en-US" sz="943" b="1" dirty="0">
                  <a:solidFill>
                    <a:schemeClr val="bg1"/>
                  </a:solidFill>
                  <a:latin typeface="나눔고딕" pitchFamily="2" charset="-127"/>
                  <a:ea typeface="나눔고딕" pitchFamily="2" charset="-127"/>
                </a:rPr>
                <a:t> </a:t>
              </a:r>
              <a:endParaRPr lang="en-US" altLang="ko-KR" sz="943" dirty="0">
                <a:solidFill>
                  <a:schemeClr val="bg1"/>
                </a:solidFill>
                <a:latin typeface="나눔고딕" pitchFamily="2" charset="-127"/>
                <a:ea typeface="나눔고딕" pitchFamily="2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471BEE-C126-4F78-9CFE-A013423E0918}"/>
                </a:ext>
              </a:extLst>
            </p:cNvPr>
            <p:cNvSpPr txBox="1"/>
            <p:nvPr/>
          </p:nvSpPr>
          <p:spPr>
            <a:xfrm>
              <a:off x="5847522" y="1977789"/>
              <a:ext cx="4264638" cy="765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ko-KR" altLang="en-US" sz="10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ermal papilla cells test</a:t>
              </a:r>
              <a:endParaRPr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marL="161626" indent="-161626" defTabSz="391006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0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Promote proliferation of 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D</a:t>
              </a:r>
              <a:r>
                <a:rPr 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ermal papilla cells </a:t>
              </a:r>
              <a:r>
                <a:rPr lang="en-US" altLang="ko-KR" sz="10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and confirms increase of β-catenin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AF605F-8D3E-4003-B9D6-BC692EB62373}"/>
                </a:ext>
              </a:extLst>
            </p:cNvPr>
            <p:cNvSpPr txBox="1"/>
            <p:nvPr/>
          </p:nvSpPr>
          <p:spPr>
            <a:xfrm>
              <a:off x="5885862" y="3480412"/>
              <a:ext cx="2979376" cy="270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91006"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sz="855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Testing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11D13A8-B249-4C51-84BA-ED2789A58F5E}"/>
                </a:ext>
              </a:extLst>
            </p:cNvPr>
            <p:cNvSpPr txBox="1"/>
            <p:nvPr/>
          </p:nvSpPr>
          <p:spPr>
            <a:xfrm>
              <a:off x="2167765" y="2645240"/>
              <a:ext cx="2967191" cy="10295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1626" indent="-161626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Safe natural substance </a:t>
              </a:r>
            </a:p>
            <a:p>
              <a:pPr marL="161626" indent="-161626">
                <a:buFont typeface="Arial" panose="020B0604020202020204" pitchFamily="34" charset="0"/>
                <a:buChar char="•"/>
              </a:pP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The efficacy of </a:t>
              </a:r>
              <a:r>
                <a:rPr lang="en-US" sz="1000" i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Maclura</a:t>
              </a:r>
              <a:r>
                <a:rPr lang="en-US" sz="1000" i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sz="1000" i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tricuspidata</a:t>
              </a:r>
              <a:r>
                <a:rPr lang="en-US" altLang="ko-KR" sz="1000" i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 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and </a:t>
              </a:r>
              <a:r>
                <a:rPr lang="en-US" sz="1000" i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Sargassum </a:t>
              </a:r>
              <a:r>
                <a:rPr lang="en-US" sz="1000" i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fusiforme</a:t>
              </a:r>
              <a:r>
                <a:rPr lang="en-US" sz="1000" i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for improving hair health was confirmed through hair papilla cell and animal testing, with effects on hair growth and health promotion.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F70B671-0EC1-42E9-BE0A-2CD424C6ACE7}"/>
                </a:ext>
              </a:extLst>
            </p:cNvPr>
            <p:cNvSpPr txBox="1"/>
            <p:nvPr/>
          </p:nvSpPr>
          <p:spPr>
            <a:xfrm>
              <a:off x="8742526" y="4019619"/>
              <a:ext cx="1536095" cy="10295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1626" indent="-161626">
                <a:buFont typeface="Arial" panose="020B0604020202020204" pitchFamily="34" charset="0"/>
                <a:buChar char="•"/>
              </a:pP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Hair growth scores increased</a:t>
              </a:r>
            </a:p>
            <a:p>
              <a:pPr marL="161626" indent="-161626">
                <a:buFont typeface="Arial" panose="020B0604020202020204" pitchFamily="34" charset="0"/>
                <a:buChar char="•"/>
              </a:pPr>
              <a:r>
                <a:rPr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Hair growth phase ratio and hair thickness increased.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0DF214D0-33BC-4AE7-8500-C9C42F309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2612" y="4395045"/>
              <a:ext cx="1288182" cy="128818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881A317-5780-4824-8EC5-5088E928C180}"/>
                </a:ext>
              </a:extLst>
            </p:cNvPr>
            <p:cNvSpPr txBox="1"/>
            <p:nvPr/>
          </p:nvSpPr>
          <p:spPr>
            <a:xfrm>
              <a:off x="2167765" y="4070062"/>
              <a:ext cx="2806060" cy="253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1626" indent="-161626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ko-KR" sz="773" b="1" dirty="0">
                  <a:solidFill>
                    <a:srgbClr val="C00000"/>
                  </a:solidFill>
                  <a:latin typeface="나눔고딕" pitchFamily="2" charset="-127"/>
                  <a:ea typeface="나눔고딕" pitchFamily="2" charset="-127"/>
                </a:rPr>
                <a:t>Efficacy data</a:t>
              </a:r>
              <a:endParaRPr lang="ko-KR" altLang="en-US" sz="773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23D9E1-82F4-4A6B-BED0-075027165A4A}"/>
                </a:ext>
              </a:extLst>
            </p:cNvPr>
            <p:cNvSpPr txBox="1"/>
            <p:nvPr/>
          </p:nvSpPr>
          <p:spPr>
            <a:xfrm>
              <a:off x="2101326" y="5754946"/>
              <a:ext cx="1774670" cy="4228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6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Application number </a:t>
              </a:r>
              <a:r>
                <a:rPr lang="en-US" altLang="ko-KR" sz="660" kern="0" dirty="0">
                  <a:solidFill>
                    <a:srgbClr val="000000"/>
                  </a:solidFill>
                  <a:latin typeface="나눔고딕" pitchFamily="2" charset="-127"/>
                  <a:ea typeface="나눔고딕" pitchFamily="2" charset="-127"/>
                </a:rPr>
                <a:t>10-2022-0095819</a:t>
              </a:r>
              <a:endParaRPr lang="en-US" sz="66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00" kern="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10-2022-0095819</a:t>
              </a:r>
              <a:endParaRPr lang="ko-KR" altLang="en-US" sz="1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A57CFDC2-9107-417F-9B5B-37CF3F5F4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5996" y="4168516"/>
              <a:ext cx="1201727" cy="1583112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A4A944-80BC-4B40-B975-33A1FDD1C352}"/>
                </a:ext>
              </a:extLst>
            </p:cNvPr>
            <p:cNvSpPr txBox="1"/>
            <p:nvPr/>
          </p:nvSpPr>
          <p:spPr>
            <a:xfrm>
              <a:off x="3395910" y="5749251"/>
              <a:ext cx="1923445" cy="2300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just">
                <a:lnSpc>
                  <a:spcPct val="150000"/>
                </a:lnSpc>
              </a:pPr>
              <a:r>
                <a:rPr lang="en-US" altLang="ko-KR" sz="66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2" charset="-127"/>
                  <a:ea typeface="나눔고딕" pitchFamily="2" charset="-127"/>
                </a:rPr>
                <a:t> Lab </a:t>
              </a:r>
              <a:r>
                <a:rPr lang="en-US" altLang="ko-KR" sz="660" b="1" i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2" charset="-127"/>
                  <a:ea typeface="나눔고딕" pitchFamily="2" charset="-127"/>
                </a:rPr>
                <a:t>Anim</a:t>
              </a:r>
              <a:r>
                <a:rPr lang="en-US" altLang="ko-KR" sz="66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2" charset="-127"/>
                  <a:ea typeface="나눔고딕" pitchFamily="2" charset="-127"/>
                </a:rPr>
                <a:t> Res</a:t>
              </a:r>
              <a:r>
                <a:rPr lang="en-US" altLang="ko-KR" sz="66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2" charset="-127"/>
                  <a:ea typeface="나눔고딕" pitchFamily="2" charset="-127"/>
                </a:rPr>
                <a:t>, 39(1), 1-12.</a:t>
              </a:r>
            </a:p>
          </p:txBody>
        </p:sp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D90E390B-78B5-47FA-B3C0-FD7684A3B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2759920"/>
              <a:ext cx="2608187" cy="732413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6C96407F-715D-44B3-A594-86879CBF6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32515" y="2745609"/>
              <a:ext cx="1205662" cy="741694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F856A600-47CF-455D-B2C7-1790098AD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19149" y="3791148"/>
              <a:ext cx="1363729" cy="758815"/>
            </a:xfrm>
            <a:prstGeom prst="rect">
              <a:avLst/>
            </a:prstGeom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3614CD3B-22DB-43E8-9806-72021DB2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19149" y="4641566"/>
              <a:ext cx="1375123" cy="722453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09E59D36-CFFF-41E1-A7D6-33DE1BB82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6463" y="3766033"/>
              <a:ext cx="1185862" cy="757574"/>
            </a:xfrm>
            <a:prstGeom prst="rect">
              <a:avLst/>
            </a:prstGeom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F1687BE7-DB7F-4A74-87D2-2D12690F0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49607" y="4617990"/>
              <a:ext cx="1172718" cy="773126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055CC50-ABB5-B813-073D-BF9C1B03A41E}"/>
              </a:ext>
            </a:extLst>
          </p:cNvPr>
          <p:cNvSpPr txBox="1"/>
          <p:nvPr/>
        </p:nvSpPr>
        <p:spPr>
          <a:xfrm>
            <a:off x="2763354" y="6726151"/>
            <a:ext cx="7758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en-US" altLang="ko-KR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Exclusive supply contract with Brazil in 2025 and exporting”</a:t>
            </a:r>
            <a:endParaRPr lang="ko-KR" altLang="en-US" sz="12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A313ACA4-89C1-4DC9-90F7-A27686103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7" y="184669"/>
            <a:ext cx="174148" cy="3482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200" tIns="43100" rIns="86200" bIns="4310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697"/>
          </a:p>
        </p:txBody>
      </p:sp>
      <p:sp>
        <p:nvSpPr>
          <p:cNvPr id="38" name="Rectangle 8">
            <a:extLst>
              <a:ext uri="{FF2B5EF4-FFF2-40B4-BE49-F238E27FC236}">
                <a16:creationId xmlns:a16="http://schemas.microsoft.com/office/drawing/2014/main" id="{4EEC4061-B23C-4546-B4D6-60F321E67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7" y="184669"/>
            <a:ext cx="174148" cy="3482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200" tIns="43100" rIns="86200" bIns="4310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697"/>
          </a:p>
        </p:txBody>
      </p:sp>
      <p:sp>
        <p:nvSpPr>
          <p:cNvPr id="55" name="Rectangle 25">
            <a:extLst>
              <a:ext uri="{FF2B5EF4-FFF2-40B4-BE49-F238E27FC236}">
                <a16:creationId xmlns:a16="http://schemas.microsoft.com/office/drawing/2014/main" id="{5A377CBA-87A4-463A-922E-53BFF5E1A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7" y="-76492"/>
            <a:ext cx="174148" cy="87052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200" tIns="43100" rIns="86200" bIns="43100" numCol="1" anchor="ctr" anchorCtr="0" compatLnSpc="1">
            <a:prstTxWarp prst="textNoShape">
              <a:avLst/>
            </a:prstTxWarp>
            <a:spAutoFit/>
          </a:bodyPr>
          <a:lstStyle/>
          <a:p>
            <a:pPr defTabSz="862005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ko-KR" sz="1697">
                <a:latin typeface="Arial" panose="020B0604020202020204" pitchFamily="34" charset="0"/>
                <a:ea typeface="Roboto"/>
              </a:rPr>
            </a:br>
            <a:endParaRPr lang="en-US" altLang="ko-KR" sz="1697">
              <a:latin typeface="Arial" panose="020B0604020202020204" pitchFamily="34" charset="0"/>
              <a:ea typeface="Roboto"/>
            </a:endParaRPr>
          </a:p>
          <a:p>
            <a:pPr defTabSz="86200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ko-KR" sz="1697">
              <a:latin typeface="Arial" panose="020B0604020202020204" pitchFamily="34" charset="0"/>
            </a:endParaRPr>
          </a:p>
        </p:txBody>
      </p:sp>
      <p:sp>
        <p:nvSpPr>
          <p:cNvPr id="56" name="Rectangle 26">
            <a:extLst>
              <a:ext uri="{FF2B5EF4-FFF2-40B4-BE49-F238E27FC236}">
                <a16:creationId xmlns:a16="http://schemas.microsoft.com/office/drawing/2014/main" id="{CA174B7B-1FCA-473F-AEF0-2D78763CE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7" y="184669"/>
            <a:ext cx="174148" cy="3482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200" tIns="43100" rIns="86200" bIns="4310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697"/>
          </a:p>
        </p:txBody>
      </p:sp>
      <p:sp>
        <p:nvSpPr>
          <p:cNvPr id="58" name="Rectangle 28">
            <a:extLst>
              <a:ext uri="{FF2B5EF4-FFF2-40B4-BE49-F238E27FC236}">
                <a16:creationId xmlns:a16="http://schemas.microsoft.com/office/drawing/2014/main" id="{ED7C1D6D-8F42-4A54-AE6D-B5F30B2E0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7" y="184669"/>
            <a:ext cx="174148" cy="3482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6200" tIns="43100" rIns="86200" bIns="4310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697"/>
          </a:p>
        </p:txBody>
      </p:sp>
      <p:sp>
        <p:nvSpPr>
          <p:cNvPr id="20" name="텍스트 개체 틀 6">
            <a:extLst>
              <a:ext uri="{FF2B5EF4-FFF2-40B4-BE49-F238E27FC236}">
                <a16:creationId xmlns:a16="http://schemas.microsoft.com/office/drawing/2014/main" id="{A6760407-CAB2-D2FC-F305-E9CD2A9AD831}"/>
              </a:ext>
            </a:extLst>
          </p:cNvPr>
          <p:cNvSpPr txBox="1">
            <a:spLocks/>
          </p:cNvSpPr>
          <p:nvPr/>
        </p:nvSpPr>
        <p:spPr>
          <a:xfrm>
            <a:off x="1217781" y="649695"/>
            <a:ext cx="6980997" cy="38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Product_R&amp;D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Ingredient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텍스트 개체 틀 2">
            <a:extLst>
              <a:ext uri="{FF2B5EF4-FFF2-40B4-BE49-F238E27FC236}">
                <a16:creationId xmlns:a16="http://schemas.microsoft.com/office/drawing/2014/main" id="{458DCF41-6CC7-932C-EF2B-43683BA8F9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4</a:t>
            </a:r>
            <a:endParaRPr lang="ko-KR" altLang="en-US" sz="4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393DA6-1E29-3A47-1B0C-0DDEB582D731}"/>
              </a:ext>
            </a:extLst>
          </p:cNvPr>
          <p:cNvSpPr txBox="1"/>
          <p:nvPr/>
        </p:nvSpPr>
        <p:spPr>
          <a:xfrm>
            <a:off x="4011406" y="1162756"/>
            <a:ext cx="5044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Hair growth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738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C4350-8BAA-AA1E-DBFD-CDB94A727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6">
            <a:extLst>
              <a:ext uri="{FF2B5EF4-FFF2-40B4-BE49-F238E27FC236}">
                <a16:creationId xmlns:a16="http://schemas.microsoft.com/office/drawing/2014/main" id="{51CE11D3-0028-17D2-2CEF-D5849D4E6CC3}"/>
              </a:ext>
            </a:extLst>
          </p:cNvPr>
          <p:cNvSpPr txBox="1">
            <a:spLocks/>
          </p:cNvSpPr>
          <p:nvPr/>
        </p:nvSpPr>
        <p:spPr>
          <a:xfrm>
            <a:off x="1217781" y="649695"/>
            <a:ext cx="6980997" cy="38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Product_Outsourcing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Ingredient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38305A99-4C2B-80B8-C19B-A53E43D8DD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4</a:t>
            </a:r>
            <a:endParaRPr lang="ko-KR" altLang="en-US" sz="4000" dirty="0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FFB86D30-7E15-1BB1-E41A-DB71AAE755CD}"/>
              </a:ext>
            </a:extLst>
          </p:cNvPr>
          <p:cNvSpPr>
            <a:spLocks/>
          </p:cNvSpPr>
          <p:nvPr/>
        </p:nvSpPr>
        <p:spPr bwMode="gray">
          <a:xfrm rot="3600000">
            <a:off x="1069600" y="4700009"/>
            <a:ext cx="1658937" cy="549275"/>
          </a:xfrm>
          <a:custGeom>
            <a:avLst/>
            <a:gdLst>
              <a:gd name="T0" fmla="*/ 2147483647 w 1717"/>
              <a:gd name="T1" fmla="*/ 2147483647 h 484"/>
              <a:gd name="T2" fmla="*/ 2147483647 w 1717"/>
              <a:gd name="T3" fmla="*/ 2147483647 h 484"/>
              <a:gd name="T4" fmla="*/ 2147483647 w 1717"/>
              <a:gd name="T5" fmla="*/ 2147483647 h 484"/>
              <a:gd name="T6" fmla="*/ 2147483647 w 1717"/>
              <a:gd name="T7" fmla="*/ 2147483647 h 484"/>
              <a:gd name="T8" fmla="*/ 2147483647 w 1717"/>
              <a:gd name="T9" fmla="*/ 2147483647 h 484"/>
              <a:gd name="T10" fmla="*/ 2147483647 w 1717"/>
              <a:gd name="T11" fmla="*/ 2147483647 h 484"/>
              <a:gd name="T12" fmla="*/ 2147483647 w 1717"/>
              <a:gd name="T13" fmla="*/ 2147483647 h 484"/>
              <a:gd name="T14" fmla="*/ 2147483647 w 1717"/>
              <a:gd name="T15" fmla="*/ 2147483647 h 484"/>
              <a:gd name="T16" fmla="*/ 2147483647 w 1717"/>
              <a:gd name="T17" fmla="*/ 2147483647 h 484"/>
              <a:gd name="T18" fmla="*/ 2147483647 w 1717"/>
              <a:gd name="T19" fmla="*/ 2147483647 h 484"/>
              <a:gd name="T20" fmla="*/ 2147483647 w 1717"/>
              <a:gd name="T21" fmla="*/ 2147483647 h 484"/>
              <a:gd name="T22" fmla="*/ 2147483647 w 1717"/>
              <a:gd name="T23" fmla="*/ 2147483647 h 484"/>
              <a:gd name="T24" fmla="*/ 2147483647 w 1717"/>
              <a:gd name="T25" fmla="*/ 2147483647 h 484"/>
              <a:gd name="T26" fmla="*/ 2147483647 w 1717"/>
              <a:gd name="T27" fmla="*/ 2147483647 h 484"/>
              <a:gd name="T28" fmla="*/ 2147483647 w 1717"/>
              <a:gd name="T29" fmla="*/ 2147483647 h 484"/>
              <a:gd name="T30" fmla="*/ 2147483647 w 1717"/>
              <a:gd name="T31" fmla="*/ 2147483647 h 484"/>
              <a:gd name="T32" fmla="*/ 2147483647 w 1717"/>
              <a:gd name="T33" fmla="*/ 2147483647 h 484"/>
              <a:gd name="T34" fmla="*/ 0 w 1717"/>
              <a:gd name="T35" fmla="*/ 0 h 484"/>
              <a:gd name="T36" fmla="*/ 2147483647 w 1717"/>
              <a:gd name="T37" fmla="*/ 2147483647 h 484"/>
              <a:gd name="T38" fmla="*/ 2147483647 w 1717"/>
              <a:gd name="T39" fmla="*/ 2147483647 h 484"/>
              <a:gd name="T40" fmla="*/ 2147483647 w 1717"/>
              <a:gd name="T41" fmla="*/ 2147483647 h 484"/>
              <a:gd name="T42" fmla="*/ 2147483647 w 1717"/>
              <a:gd name="T43" fmla="*/ 2147483647 h 484"/>
              <a:gd name="T44" fmla="*/ 2147483647 w 1717"/>
              <a:gd name="T45" fmla="*/ 2147483647 h 484"/>
              <a:gd name="T46" fmla="*/ 2147483647 w 1717"/>
              <a:gd name="T47" fmla="*/ 2147483647 h 484"/>
              <a:gd name="T48" fmla="*/ 2147483647 w 1717"/>
              <a:gd name="T49" fmla="*/ 2147483647 h 484"/>
              <a:gd name="T50" fmla="*/ 2147483647 w 1717"/>
              <a:gd name="T51" fmla="*/ 2147483647 h 484"/>
              <a:gd name="T52" fmla="*/ 2147483647 w 1717"/>
              <a:gd name="T53" fmla="*/ 2147483647 h 484"/>
              <a:gd name="T54" fmla="*/ 2147483647 w 1717"/>
              <a:gd name="T55" fmla="*/ 2147483647 h 484"/>
              <a:gd name="T56" fmla="*/ 2147483647 w 1717"/>
              <a:gd name="T57" fmla="*/ 2147483647 h 484"/>
              <a:gd name="T58" fmla="*/ 2147483647 w 1717"/>
              <a:gd name="T59" fmla="*/ 2147483647 h 484"/>
              <a:gd name="T60" fmla="*/ 2147483647 w 1717"/>
              <a:gd name="T61" fmla="*/ 2147483647 h 484"/>
              <a:gd name="T62" fmla="*/ 2147483647 w 1717"/>
              <a:gd name="T63" fmla="*/ 2147483647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1E525ED0-D476-A457-14D0-03525DE47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3181" y="3119653"/>
            <a:ext cx="1616075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en-US" altLang="ko-K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Functional Foods</a:t>
            </a:r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F6FC22B6-E050-3B38-7705-5DC262B62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7356" y="5616790"/>
            <a:ext cx="2457450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en-US" altLang="ko-KR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Nanoemulsion</a:t>
            </a:r>
            <a:r>
              <a:rPr kumimoji="0" lang="en-US" altLang="ko-K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&amp; </a:t>
            </a:r>
          </a:p>
          <a:p>
            <a:pPr algn="ctr" latinLnBrk="0">
              <a:defRPr/>
            </a:pPr>
            <a:r>
              <a:rPr kumimoji="0" lang="en-US" altLang="ko-KR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Microcapsulation</a:t>
            </a:r>
            <a:endParaRPr kumimoji="0"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7D6881F7-91BA-EDD8-9B6D-8163A59CF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43" y="4899240"/>
            <a:ext cx="1571625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en-US" altLang="ko-K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Functional </a:t>
            </a:r>
          </a:p>
          <a:p>
            <a:pPr algn="ctr" latinLnBrk="0">
              <a:defRPr/>
            </a:pPr>
            <a:r>
              <a:rPr kumimoji="0" lang="en-US" altLang="ko-K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Lipid</a:t>
            </a:r>
          </a:p>
        </p:txBody>
      </p:sp>
      <p:sp>
        <p:nvSpPr>
          <p:cNvPr id="19" name="Text Box 16">
            <a:extLst>
              <a:ext uri="{FF2B5EF4-FFF2-40B4-BE49-F238E27FC236}">
                <a16:creationId xmlns:a16="http://schemas.microsoft.com/office/drawing/2014/main" id="{B7B784A7-EBC1-CE76-5954-E917C5E4B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248" y="4619840"/>
            <a:ext cx="1966912" cy="923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en-US" altLang="ko-K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Clinical &amp; Functional Cosmetics</a:t>
            </a: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BEF07BCA-C3F8-355F-844A-5AE9EAFBC829}"/>
              </a:ext>
            </a:extLst>
          </p:cNvPr>
          <p:cNvSpPr>
            <a:spLocks/>
          </p:cNvSpPr>
          <p:nvPr/>
        </p:nvSpPr>
        <p:spPr bwMode="gray">
          <a:xfrm>
            <a:off x="1889543" y="4905590"/>
            <a:ext cx="1760538" cy="519113"/>
          </a:xfrm>
          <a:custGeom>
            <a:avLst/>
            <a:gdLst>
              <a:gd name="T0" fmla="*/ 2147483647 w 1717"/>
              <a:gd name="T1" fmla="*/ 2147483647 h 484"/>
              <a:gd name="T2" fmla="*/ 2147483647 w 1717"/>
              <a:gd name="T3" fmla="*/ 2147483647 h 484"/>
              <a:gd name="T4" fmla="*/ 2147483647 w 1717"/>
              <a:gd name="T5" fmla="*/ 2147483647 h 484"/>
              <a:gd name="T6" fmla="*/ 2147483647 w 1717"/>
              <a:gd name="T7" fmla="*/ 2147483647 h 484"/>
              <a:gd name="T8" fmla="*/ 2147483647 w 1717"/>
              <a:gd name="T9" fmla="*/ 2147483647 h 484"/>
              <a:gd name="T10" fmla="*/ 2147483647 w 1717"/>
              <a:gd name="T11" fmla="*/ 2147483647 h 484"/>
              <a:gd name="T12" fmla="*/ 2147483647 w 1717"/>
              <a:gd name="T13" fmla="*/ 2147483647 h 484"/>
              <a:gd name="T14" fmla="*/ 2147483647 w 1717"/>
              <a:gd name="T15" fmla="*/ 2147483647 h 484"/>
              <a:gd name="T16" fmla="*/ 2147483647 w 1717"/>
              <a:gd name="T17" fmla="*/ 2147483647 h 484"/>
              <a:gd name="T18" fmla="*/ 2147483647 w 1717"/>
              <a:gd name="T19" fmla="*/ 2147483647 h 484"/>
              <a:gd name="T20" fmla="*/ 2147483647 w 1717"/>
              <a:gd name="T21" fmla="*/ 2147483647 h 484"/>
              <a:gd name="T22" fmla="*/ 2147483647 w 1717"/>
              <a:gd name="T23" fmla="*/ 2147483647 h 484"/>
              <a:gd name="T24" fmla="*/ 2147483647 w 1717"/>
              <a:gd name="T25" fmla="*/ 2147483647 h 484"/>
              <a:gd name="T26" fmla="*/ 2147483647 w 1717"/>
              <a:gd name="T27" fmla="*/ 2147483647 h 484"/>
              <a:gd name="T28" fmla="*/ 2147483647 w 1717"/>
              <a:gd name="T29" fmla="*/ 2147483647 h 484"/>
              <a:gd name="T30" fmla="*/ 2147483647 w 1717"/>
              <a:gd name="T31" fmla="*/ 2147483647 h 484"/>
              <a:gd name="T32" fmla="*/ 2147483647 w 1717"/>
              <a:gd name="T33" fmla="*/ 2147483647 h 484"/>
              <a:gd name="T34" fmla="*/ 0 w 1717"/>
              <a:gd name="T35" fmla="*/ 0 h 484"/>
              <a:gd name="T36" fmla="*/ 2147483647 w 1717"/>
              <a:gd name="T37" fmla="*/ 2147483647 h 484"/>
              <a:gd name="T38" fmla="*/ 2147483647 w 1717"/>
              <a:gd name="T39" fmla="*/ 2147483647 h 484"/>
              <a:gd name="T40" fmla="*/ 2147483647 w 1717"/>
              <a:gd name="T41" fmla="*/ 2147483647 h 484"/>
              <a:gd name="T42" fmla="*/ 2147483647 w 1717"/>
              <a:gd name="T43" fmla="*/ 2147483647 h 484"/>
              <a:gd name="T44" fmla="*/ 2147483647 w 1717"/>
              <a:gd name="T45" fmla="*/ 2147483647 h 484"/>
              <a:gd name="T46" fmla="*/ 2147483647 w 1717"/>
              <a:gd name="T47" fmla="*/ 2147483647 h 484"/>
              <a:gd name="T48" fmla="*/ 2147483647 w 1717"/>
              <a:gd name="T49" fmla="*/ 2147483647 h 484"/>
              <a:gd name="T50" fmla="*/ 2147483647 w 1717"/>
              <a:gd name="T51" fmla="*/ 2147483647 h 484"/>
              <a:gd name="T52" fmla="*/ 2147483647 w 1717"/>
              <a:gd name="T53" fmla="*/ 2147483647 h 484"/>
              <a:gd name="T54" fmla="*/ 2147483647 w 1717"/>
              <a:gd name="T55" fmla="*/ 2147483647 h 484"/>
              <a:gd name="T56" fmla="*/ 2147483647 w 1717"/>
              <a:gd name="T57" fmla="*/ 2147483647 h 484"/>
              <a:gd name="T58" fmla="*/ 2147483647 w 1717"/>
              <a:gd name="T59" fmla="*/ 2147483647 h 484"/>
              <a:gd name="T60" fmla="*/ 2147483647 w 1717"/>
              <a:gd name="T61" fmla="*/ 2147483647 h 484"/>
              <a:gd name="T62" fmla="*/ 2147483647 w 1717"/>
              <a:gd name="T63" fmla="*/ 2147483647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1731CA1C-FD9D-342F-4F1D-C30CB02C0EAD}"/>
              </a:ext>
            </a:extLst>
          </p:cNvPr>
          <p:cNvSpPr>
            <a:spLocks/>
          </p:cNvSpPr>
          <p:nvPr/>
        </p:nvSpPr>
        <p:spPr bwMode="gray">
          <a:xfrm rot="7200000">
            <a:off x="855287" y="3842759"/>
            <a:ext cx="1658937" cy="549275"/>
          </a:xfrm>
          <a:custGeom>
            <a:avLst/>
            <a:gdLst>
              <a:gd name="T0" fmla="*/ 2147483647 w 1717"/>
              <a:gd name="T1" fmla="*/ 2147483647 h 484"/>
              <a:gd name="T2" fmla="*/ 2147483647 w 1717"/>
              <a:gd name="T3" fmla="*/ 2147483647 h 484"/>
              <a:gd name="T4" fmla="*/ 2147483647 w 1717"/>
              <a:gd name="T5" fmla="*/ 2147483647 h 484"/>
              <a:gd name="T6" fmla="*/ 2147483647 w 1717"/>
              <a:gd name="T7" fmla="*/ 2147483647 h 484"/>
              <a:gd name="T8" fmla="*/ 2147483647 w 1717"/>
              <a:gd name="T9" fmla="*/ 2147483647 h 484"/>
              <a:gd name="T10" fmla="*/ 2147483647 w 1717"/>
              <a:gd name="T11" fmla="*/ 2147483647 h 484"/>
              <a:gd name="T12" fmla="*/ 2147483647 w 1717"/>
              <a:gd name="T13" fmla="*/ 2147483647 h 484"/>
              <a:gd name="T14" fmla="*/ 2147483647 w 1717"/>
              <a:gd name="T15" fmla="*/ 2147483647 h 484"/>
              <a:gd name="T16" fmla="*/ 2147483647 w 1717"/>
              <a:gd name="T17" fmla="*/ 2147483647 h 484"/>
              <a:gd name="T18" fmla="*/ 2147483647 w 1717"/>
              <a:gd name="T19" fmla="*/ 2147483647 h 484"/>
              <a:gd name="T20" fmla="*/ 2147483647 w 1717"/>
              <a:gd name="T21" fmla="*/ 2147483647 h 484"/>
              <a:gd name="T22" fmla="*/ 2147483647 w 1717"/>
              <a:gd name="T23" fmla="*/ 2147483647 h 484"/>
              <a:gd name="T24" fmla="*/ 2147483647 w 1717"/>
              <a:gd name="T25" fmla="*/ 2147483647 h 484"/>
              <a:gd name="T26" fmla="*/ 2147483647 w 1717"/>
              <a:gd name="T27" fmla="*/ 2147483647 h 484"/>
              <a:gd name="T28" fmla="*/ 2147483647 w 1717"/>
              <a:gd name="T29" fmla="*/ 2147483647 h 484"/>
              <a:gd name="T30" fmla="*/ 2147483647 w 1717"/>
              <a:gd name="T31" fmla="*/ 2147483647 h 484"/>
              <a:gd name="T32" fmla="*/ 2147483647 w 1717"/>
              <a:gd name="T33" fmla="*/ 2147483647 h 484"/>
              <a:gd name="T34" fmla="*/ 0 w 1717"/>
              <a:gd name="T35" fmla="*/ 0 h 484"/>
              <a:gd name="T36" fmla="*/ 2147483647 w 1717"/>
              <a:gd name="T37" fmla="*/ 2147483647 h 484"/>
              <a:gd name="T38" fmla="*/ 2147483647 w 1717"/>
              <a:gd name="T39" fmla="*/ 2147483647 h 484"/>
              <a:gd name="T40" fmla="*/ 2147483647 w 1717"/>
              <a:gd name="T41" fmla="*/ 2147483647 h 484"/>
              <a:gd name="T42" fmla="*/ 2147483647 w 1717"/>
              <a:gd name="T43" fmla="*/ 2147483647 h 484"/>
              <a:gd name="T44" fmla="*/ 2147483647 w 1717"/>
              <a:gd name="T45" fmla="*/ 2147483647 h 484"/>
              <a:gd name="T46" fmla="*/ 2147483647 w 1717"/>
              <a:gd name="T47" fmla="*/ 2147483647 h 484"/>
              <a:gd name="T48" fmla="*/ 2147483647 w 1717"/>
              <a:gd name="T49" fmla="*/ 2147483647 h 484"/>
              <a:gd name="T50" fmla="*/ 2147483647 w 1717"/>
              <a:gd name="T51" fmla="*/ 2147483647 h 484"/>
              <a:gd name="T52" fmla="*/ 2147483647 w 1717"/>
              <a:gd name="T53" fmla="*/ 2147483647 h 484"/>
              <a:gd name="T54" fmla="*/ 2147483647 w 1717"/>
              <a:gd name="T55" fmla="*/ 2147483647 h 484"/>
              <a:gd name="T56" fmla="*/ 2147483647 w 1717"/>
              <a:gd name="T57" fmla="*/ 2147483647 h 484"/>
              <a:gd name="T58" fmla="*/ 2147483647 w 1717"/>
              <a:gd name="T59" fmla="*/ 2147483647 h 484"/>
              <a:gd name="T60" fmla="*/ 2147483647 w 1717"/>
              <a:gd name="T61" fmla="*/ 2147483647 h 484"/>
              <a:gd name="T62" fmla="*/ 2147483647 w 1717"/>
              <a:gd name="T63" fmla="*/ 2147483647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96D75E9B-72FD-C1A6-85E3-80C507180A34}"/>
              </a:ext>
            </a:extLst>
          </p:cNvPr>
          <p:cNvSpPr>
            <a:spLocks/>
          </p:cNvSpPr>
          <p:nvPr/>
        </p:nvSpPr>
        <p:spPr bwMode="gray">
          <a:xfrm rot="10800000">
            <a:off x="1318043" y="3262528"/>
            <a:ext cx="1760538" cy="517525"/>
          </a:xfrm>
          <a:custGeom>
            <a:avLst/>
            <a:gdLst>
              <a:gd name="T0" fmla="*/ 2147483647 w 1717"/>
              <a:gd name="T1" fmla="*/ 2147483647 h 484"/>
              <a:gd name="T2" fmla="*/ 2147483647 w 1717"/>
              <a:gd name="T3" fmla="*/ 2147483647 h 484"/>
              <a:gd name="T4" fmla="*/ 2147483647 w 1717"/>
              <a:gd name="T5" fmla="*/ 2147483647 h 484"/>
              <a:gd name="T6" fmla="*/ 2147483647 w 1717"/>
              <a:gd name="T7" fmla="*/ 2147483647 h 484"/>
              <a:gd name="T8" fmla="*/ 2147483647 w 1717"/>
              <a:gd name="T9" fmla="*/ 2147483647 h 484"/>
              <a:gd name="T10" fmla="*/ 2147483647 w 1717"/>
              <a:gd name="T11" fmla="*/ 2147483647 h 484"/>
              <a:gd name="T12" fmla="*/ 2147483647 w 1717"/>
              <a:gd name="T13" fmla="*/ 2147483647 h 484"/>
              <a:gd name="T14" fmla="*/ 2147483647 w 1717"/>
              <a:gd name="T15" fmla="*/ 2147483647 h 484"/>
              <a:gd name="T16" fmla="*/ 2147483647 w 1717"/>
              <a:gd name="T17" fmla="*/ 2147483647 h 484"/>
              <a:gd name="T18" fmla="*/ 2147483647 w 1717"/>
              <a:gd name="T19" fmla="*/ 2147483647 h 484"/>
              <a:gd name="T20" fmla="*/ 2147483647 w 1717"/>
              <a:gd name="T21" fmla="*/ 2147483647 h 484"/>
              <a:gd name="T22" fmla="*/ 2147483647 w 1717"/>
              <a:gd name="T23" fmla="*/ 2147483647 h 484"/>
              <a:gd name="T24" fmla="*/ 2147483647 w 1717"/>
              <a:gd name="T25" fmla="*/ 2147483647 h 484"/>
              <a:gd name="T26" fmla="*/ 2147483647 w 1717"/>
              <a:gd name="T27" fmla="*/ 2147483647 h 484"/>
              <a:gd name="T28" fmla="*/ 2147483647 w 1717"/>
              <a:gd name="T29" fmla="*/ 2147483647 h 484"/>
              <a:gd name="T30" fmla="*/ 2147483647 w 1717"/>
              <a:gd name="T31" fmla="*/ 2147483647 h 484"/>
              <a:gd name="T32" fmla="*/ 2147483647 w 1717"/>
              <a:gd name="T33" fmla="*/ 2147483647 h 484"/>
              <a:gd name="T34" fmla="*/ 0 w 1717"/>
              <a:gd name="T35" fmla="*/ 0 h 484"/>
              <a:gd name="T36" fmla="*/ 2147483647 w 1717"/>
              <a:gd name="T37" fmla="*/ 2147483647 h 484"/>
              <a:gd name="T38" fmla="*/ 2147483647 w 1717"/>
              <a:gd name="T39" fmla="*/ 2147483647 h 484"/>
              <a:gd name="T40" fmla="*/ 2147483647 w 1717"/>
              <a:gd name="T41" fmla="*/ 2147483647 h 484"/>
              <a:gd name="T42" fmla="*/ 2147483647 w 1717"/>
              <a:gd name="T43" fmla="*/ 2147483647 h 484"/>
              <a:gd name="T44" fmla="*/ 2147483647 w 1717"/>
              <a:gd name="T45" fmla="*/ 2147483647 h 484"/>
              <a:gd name="T46" fmla="*/ 2147483647 w 1717"/>
              <a:gd name="T47" fmla="*/ 2147483647 h 484"/>
              <a:gd name="T48" fmla="*/ 2147483647 w 1717"/>
              <a:gd name="T49" fmla="*/ 2147483647 h 484"/>
              <a:gd name="T50" fmla="*/ 2147483647 w 1717"/>
              <a:gd name="T51" fmla="*/ 2147483647 h 484"/>
              <a:gd name="T52" fmla="*/ 2147483647 w 1717"/>
              <a:gd name="T53" fmla="*/ 2147483647 h 484"/>
              <a:gd name="T54" fmla="*/ 2147483647 w 1717"/>
              <a:gd name="T55" fmla="*/ 2147483647 h 484"/>
              <a:gd name="T56" fmla="*/ 2147483647 w 1717"/>
              <a:gd name="T57" fmla="*/ 2147483647 h 484"/>
              <a:gd name="T58" fmla="*/ 2147483647 w 1717"/>
              <a:gd name="T59" fmla="*/ 2147483647 h 484"/>
              <a:gd name="T60" fmla="*/ 2147483647 w 1717"/>
              <a:gd name="T61" fmla="*/ 2147483647 h 484"/>
              <a:gd name="T62" fmla="*/ 2147483647 w 1717"/>
              <a:gd name="T63" fmla="*/ 2147483647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0099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C0E645B0-FBA5-7081-6BEE-76FFF4F66818}"/>
              </a:ext>
            </a:extLst>
          </p:cNvPr>
          <p:cNvSpPr>
            <a:spLocks/>
          </p:cNvSpPr>
          <p:nvPr/>
        </p:nvSpPr>
        <p:spPr bwMode="gray">
          <a:xfrm rot="14400000">
            <a:off x="2284037" y="3485571"/>
            <a:ext cx="1658938" cy="549275"/>
          </a:xfrm>
          <a:custGeom>
            <a:avLst/>
            <a:gdLst>
              <a:gd name="T0" fmla="*/ 2147483647 w 1717"/>
              <a:gd name="T1" fmla="*/ 2147483647 h 484"/>
              <a:gd name="T2" fmla="*/ 2147483647 w 1717"/>
              <a:gd name="T3" fmla="*/ 2147483647 h 484"/>
              <a:gd name="T4" fmla="*/ 2147483647 w 1717"/>
              <a:gd name="T5" fmla="*/ 2147483647 h 484"/>
              <a:gd name="T6" fmla="*/ 2147483647 w 1717"/>
              <a:gd name="T7" fmla="*/ 2147483647 h 484"/>
              <a:gd name="T8" fmla="*/ 2147483647 w 1717"/>
              <a:gd name="T9" fmla="*/ 2147483647 h 484"/>
              <a:gd name="T10" fmla="*/ 2147483647 w 1717"/>
              <a:gd name="T11" fmla="*/ 2147483647 h 484"/>
              <a:gd name="T12" fmla="*/ 2147483647 w 1717"/>
              <a:gd name="T13" fmla="*/ 2147483647 h 484"/>
              <a:gd name="T14" fmla="*/ 2147483647 w 1717"/>
              <a:gd name="T15" fmla="*/ 2147483647 h 484"/>
              <a:gd name="T16" fmla="*/ 2147483647 w 1717"/>
              <a:gd name="T17" fmla="*/ 2147483647 h 484"/>
              <a:gd name="T18" fmla="*/ 2147483647 w 1717"/>
              <a:gd name="T19" fmla="*/ 2147483647 h 484"/>
              <a:gd name="T20" fmla="*/ 2147483647 w 1717"/>
              <a:gd name="T21" fmla="*/ 2147483647 h 484"/>
              <a:gd name="T22" fmla="*/ 2147483647 w 1717"/>
              <a:gd name="T23" fmla="*/ 2147483647 h 484"/>
              <a:gd name="T24" fmla="*/ 2147483647 w 1717"/>
              <a:gd name="T25" fmla="*/ 2147483647 h 484"/>
              <a:gd name="T26" fmla="*/ 2147483647 w 1717"/>
              <a:gd name="T27" fmla="*/ 2147483647 h 484"/>
              <a:gd name="T28" fmla="*/ 2147483647 w 1717"/>
              <a:gd name="T29" fmla="*/ 2147483647 h 484"/>
              <a:gd name="T30" fmla="*/ 2147483647 w 1717"/>
              <a:gd name="T31" fmla="*/ 2147483647 h 484"/>
              <a:gd name="T32" fmla="*/ 2147483647 w 1717"/>
              <a:gd name="T33" fmla="*/ 2147483647 h 484"/>
              <a:gd name="T34" fmla="*/ 0 w 1717"/>
              <a:gd name="T35" fmla="*/ 0 h 484"/>
              <a:gd name="T36" fmla="*/ 2147483647 w 1717"/>
              <a:gd name="T37" fmla="*/ 2147483647 h 484"/>
              <a:gd name="T38" fmla="*/ 2147483647 w 1717"/>
              <a:gd name="T39" fmla="*/ 2147483647 h 484"/>
              <a:gd name="T40" fmla="*/ 2147483647 w 1717"/>
              <a:gd name="T41" fmla="*/ 2147483647 h 484"/>
              <a:gd name="T42" fmla="*/ 2147483647 w 1717"/>
              <a:gd name="T43" fmla="*/ 2147483647 h 484"/>
              <a:gd name="T44" fmla="*/ 2147483647 w 1717"/>
              <a:gd name="T45" fmla="*/ 2147483647 h 484"/>
              <a:gd name="T46" fmla="*/ 2147483647 w 1717"/>
              <a:gd name="T47" fmla="*/ 2147483647 h 484"/>
              <a:gd name="T48" fmla="*/ 2147483647 w 1717"/>
              <a:gd name="T49" fmla="*/ 2147483647 h 484"/>
              <a:gd name="T50" fmla="*/ 2147483647 w 1717"/>
              <a:gd name="T51" fmla="*/ 2147483647 h 484"/>
              <a:gd name="T52" fmla="*/ 2147483647 w 1717"/>
              <a:gd name="T53" fmla="*/ 2147483647 h 484"/>
              <a:gd name="T54" fmla="*/ 2147483647 w 1717"/>
              <a:gd name="T55" fmla="*/ 2147483647 h 484"/>
              <a:gd name="T56" fmla="*/ 2147483647 w 1717"/>
              <a:gd name="T57" fmla="*/ 2147483647 h 484"/>
              <a:gd name="T58" fmla="*/ 2147483647 w 1717"/>
              <a:gd name="T59" fmla="*/ 2147483647 h 484"/>
              <a:gd name="T60" fmla="*/ 2147483647 w 1717"/>
              <a:gd name="T61" fmla="*/ 2147483647 h 484"/>
              <a:gd name="T62" fmla="*/ 2147483647 w 1717"/>
              <a:gd name="T63" fmla="*/ 2147483647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34AFB68C-4241-DDE1-4681-1A092ED48DAB}"/>
              </a:ext>
            </a:extLst>
          </p:cNvPr>
          <p:cNvSpPr>
            <a:spLocks/>
          </p:cNvSpPr>
          <p:nvPr/>
        </p:nvSpPr>
        <p:spPr bwMode="gray">
          <a:xfrm rot="18000000">
            <a:off x="2499143" y="4272178"/>
            <a:ext cx="1658938" cy="550862"/>
          </a:xfrm>
          <a:custGeom>
            <a:avLst/>
            <a:gdLst>
              <a:gd name="T0" fmla="*/ 2147483647 w 1717"/>
              <a:gd name="T1" fmla="*/ 2147483647 h 484"/>
              <a:gd name="T2" fmla="*/ 2147483647 w 1717"/>
              <a:gd name="T3" fmla="*/ 2147483647 h 484"/>
              <a:gd name="T4" fmla="*/ 2147483647 w 1717"/>
              <a:gd name="T5" fmla="*/ 2147483647 h 484"/>
              <a:gd name="T6" fmla="*/ 2147483647 w 1717"/>
              <a:gd name="T7" fmla="*/ 2147483647 h 484"/>
              <a:gd name="T8" fmla="*/ 2147483647 w 1717"/>
              <a:gd name="T9" fmla="*/ 2147483647 h 484"/>
              <a:gd name="T10" fmla="*/ 2147483647 w 1717"/>
              <a:gd name="T11" fmla="*/ 2147483647 h 484"/>
              <a:gd name="T12" fmla="*/ 2147483647 w 1717"/>
              <a:gd name="T13" fmla="*/ 2147483647 h 484"/>
              <a:gd name="T14" fmla="*/ 2147483647 w 1717"/>
              <a:gd name="T15" fmla="*/ 2147483647 h 484"/>
              <a:gd name="T16" fmla="*/ 2147483647 w 1717"/>
              <a:gd name="T17" fmla="*/ 2147483647 h 484"/>
              <a:gd name="T18" fmla="*/ 2147483647 w 1717"/>
              <a:gd name="T19" fmla="*/ 2147483647 h 484"/>
              <a:gd name="T20" fmla="*/ 2147483647 w 1717"/>
              <a:gd name="T21" fmla="*/ 2147483647 h 484"/>
              <a:gd name="T22" fmla="*/ 2147483647 w 1717"/>
              <a:gd name="T23" fmla="*/ 2147483647 h 484"/>
              <a:gd name="T24" fmla="*/ 2147483647 w 1717"/>
              <a:gd name="T25" fmla="*/ 2147483647 h 484"/>
              <a:gd name="T26" fmla="*/ 2147483647 w 1717"/>
              <a:gd name="T27" fmla="*/ 2147483647 h 484"/>
              <a:gd name="T28" fmla="*/ 2147483647 w 1717"/>
              <a:gd name="T29" fmla="*/ 2147483647 h 484"/>
              <a:gd name="T30" fmla="*/ 2147483647 w 1717"/>
              <a:gd name="T31" fmla="*/ 2147483647 h 484"/>
              <a:gd name="T32" fmla="*/ 2147483647 w 1717"/>
              <a:gd name="T33" fmla="*/ 2147483647 h 484"/>
              <a:gd name="T34" fmla="*/ 0 w 1717"/>
              <a:gd name="T35" fmla="*/ 0 h 484"/>
              <a:gd name="T36" fmla="*/ 2147483647 w 1717"/>
              <a:gd name="T37" fmla="*/ 2147483647 h 484"/>
              <a:gd name="T38" fmla="*/ 2147483647 w 1717"/>
              <a:gd name="T39" fmla="*/ 2147483647 h 484"/>
              <a:gd name="T40" fmla="*/ 2147483647 w 1717"/>
              <a:gd name="T41" fmla="*/ 2147483647 h 484"/>
              <a:gd name="T42" fmla="*/ 2147483647 w 1717"/>
              <a:gd name="T43" fmla="*/ 2147483647 h 484"/>
              <a:gd name="T44" fmla="*/ 2147483647 w 1717"/>
              <a:gd name="T45" fmla="*/ 2147483647 h 484"/>
              <a:gd name="T46" fmla="*/ 2147483647 w 1717"/>
              <a:gd name="T47" fmla="*/ 2147483647 h 484"/>
              <a:gd name="T48" fmla="*/ 2147483647 w 1717"/>
              <a:gd name="T49" fmla="*/ 2147483647 h 484"/>
              <a:gd name="T50" fmla="*/ 2147483647 w 1717"/>
              <a:gd name="T51" fmla="*/ 2147483647 h 484"/>
              <a:gd name="T52" fmla="*/ 2147483647 w 1717"/>
              <a:gd name="T53" fmla="*/ 2147483647 h 484"/>
              <a:gd name="T54" fmla="*/ 2147483647 w 1717"/>
              <a:gd name="T55" fmla="*/ 2147483647 h 484"/>
              <a:gd name="T56" fmla="*/ 2147483647 w 1717"/>
              <a:gd name="T57" fmla="*/ 2147483647 h 484"/>
              <a:gd name="T58" fmla="*/ 2147483647 w 1717"/>
              <a:gd name="T59" fmla="*/ 2147483647 h 484"/>
              <a:gd name="T60" fmla="*/ 2147483647 w 1717"/>
              <a:gd name="T61" fmla="*/ 2147483647 h 484"/>
              <a:gd name="T62" fmla="*/ 2147483647 w 1717"/>
              <a:gd name="T63" fmla="*/ 2147483647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25" name="Group 9">
            <a:extLst>
              <a:ext uri="{FF2B5EF4-FFF2-40B4-BE49-F238E27FC236}">
                <a16:creationId xmlns:a16="http://schemas.microsoft.com/office/drawing/2014/main" id="{6CCF84D8-B7F3-3E9C-D515-DA34D7753BE2}"/>
              </a:ext>
            </a:extLst>
          </p:cNvPr>
          <p:cNvGrpSpPr>
            <a:grpSpLocks/>
          </p:cNvGrpSpPr>
          <p:nvPr/>
        </p:nvGrpSpPr>
        <p:grpSpPr bwMode="auto">
          <a:xfrm>
            <a:off x="1746668" y="3638765"/>
            <a:ext cx="1468438" cy="1384300"/>
            <a:chOff x="2016" y="1920"/>
            <a:chExt cx="1680" cy="1680"/>
          </a:xfrm>
        </p:grpSpPr>
        <p:sp>
          <p:nvSpPr>
            <p:cNvPr id="26" name="Oval 10">
              <a:extLst>
                <a:ext uri="{FF2B5EF4-FFF2-40B4-BE49-F238E27FC236}">
                  <a16:creationId xmlns:a16="http://schemas.microsoft.com/office/drawing/2014/main" id="{6DBA6EB0-C557-C427-2879-939A8141B9F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>
                <a:ea typeface="+mn-ea"/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B17EBBDE-DA6C-4CA0-879C-EE3A124BF0E9}"/>
                </a:ext>
              </a:extLst>
            </p:cNvPr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182 w 1321"/>
                <a:gd name="T1" fmla="*/ 224 h 712"/>
                <a:gd name="T2" fmla="*/ 1197 w 1321"/>
                <a:gd name="T3" fmla="*/ 248 h 712"/>
                <a:gd name="T4" fmla="*/ 1200 w 1321"/>
                <a:gd name="T5" fmla="*/ 269 h 712"/>
                <a:gd name="T6" fmla="*/ 1195 w 1321"/>
                <a:gd name="T7" fmla="*/ 289 h 712"/>
                <a:gd name="T8" fmla="*/ 1179 w 1321"/>
                <a:gd name="T9" fmla="*/ 307 h 712"/>
                <a:gd name="T10" fmla="*/ 1156 w 1321"/>
                <a:gd name="T11" fmla="*/ 324 h 712"/>
                <a:gd name="T12" fmla="*/ 1126 w 1321"/>
                <a:gd name="T13" fmla="*/ 338 h 712"/>
                <a:gd name="T14" fmla="*/ 1087 w 1321"/>
                <a:gd name="T15" fmla="*/ 351 h 712"/>
                <a:gd name="T16" fmla="*/ 1043 w 1321"/>
                <a:gd name="T17" fmla="*/ 364 h 712"/>
                <a:gd name="T18" fmla="*/ 992 w 1321"/>
                <a:gd name="T19" fmla="*/ 373 h 712"/>
                <a:gd name="T20" fmla="*/ 937 w 1321"/>
                <a:gd name="T21" fmla="*/ 382 h 712"/>
                <a:gd name="T22" fmla="*/ 879 w 1321"/>
                <a:gd name="T23" fmla="*/ 388 h 712"/>
                <a:gd name="T24" fmla="*/ 814 w 1321"/>
                <a:gd name="T25" fmla="*/ 394 h 712"/>
                <a:gd name="T26" fmla="*/ 749 w 1321"/>
                <a:gd name="T27" fmla="*/ 397 h 712"/>
                <a:gd name="T28" fmla="*/ 723 w 1321"/>
                <a:gd name="T29" fmla="*/ 399 h 712"/>
                <a:gd name="T30" fmla="*/ 433 w 1321"/>
                <a:gd name="T31" fmla="*/ 399 h 712"/>
                <a:gd name="T32" fmla="*/ 429 w 1321"/>
                <a:gd name="T33" fmla="*/ 399 h 712"/>
                <a:gd name="T34" fmla="*/ 372 w 1321"/>
                <a:gd name="T35" fmla="*/ 396 h 712"/>
                <a:gd name="T36" fmla="*/ 317 w 1321"/>
                <a:gd name="T37" fmla="*/ 394 h 712"/>
                <a:gd name="T38" fmla="*/ 265 w 1321"/>
                <a:gd name="T39" fmla="*/ 390 h 712"/>
                <a:gd name="T40" fmla="*/ 215 w 1321"/>
                <a:gd name="T41" fmla="*/ 386 h 712"/>
                <a:gd name="T42" fmla="*/ 170 w 1321"/>
                <a:gd name="T43" fmla="*/ 379 h 712"/>
                <a:gd name="T44" fmla="*/ 128 w 1321"/>
                <a:gd name="T45" fmla="*/ 370 h 712"/>
                <a:gd name="T46" fmla="*/ 92 w 1321"/>
                <a:gd name="T47" fmla="*/ 363 h 712"/>
                <a:gd name="T48" fmla="*/ 62 w 1321"/>
                <a:gd name="T49" fmla="*/ 353 h 712"/>
                <a:gd name="T50" fmla="*/ 34 w 1321"/>
                <a:gd name="T51" fmla="*/ 340 h 712"/>
                <a:gd name="T52" fmla="*/ 18 w 1321"/>
                <a:gd name="T53" fmla="*/ 326 h 712"/>
                <a:gd name="T54" fmla="*/ 6 w 1321"/>
                <a:gd name="T55" fmla="*/ 310 h 712"/>
                <a:gd name="T56" fmla="*/ 0 w 1321"/>
                <a:gd name="T57" fmla="*/ 293 h 712"/>
                <a:gd name="T58" fmla="*/ 0 w 1321"/>
                <a:gd name="T59" fmla="*/ 291 h 712"/>
                <a:gd name="T60" fmla="*/ 4 w 1321"/>
                <a:gd name="T61" fmla="*/ 272 h 712"/>
                <a:gd name="T62" fmla="*/ 16 w 1321"/>
                <a:gd name="T63" fmla="*/ 249 h 712"/>
                <a:gd name="T64" fmla="*/ 46 w 1321"/>
                <a:gd name="T65" fmla="*/ 207 h 712"/>
                <a:gd name="T66" fmla="*/ 84 w 1321"/>
                <a:gd name="T67" fmla="*/ 167 h 712"/>
                <a:gd name="T68" fmla="*/ 132 w 1321"/>
                <a:gd name="T69" fmla="*/ 132 h 712"/>
                <a:gd name="T70" fmla="*/ 184 w 1321"/>
                <a:gd name="T71" fmla="*/ 99 h 712"/>
                <a:gd name="T72" fmla="*/ 245 w 1321"/>
                <a:gd name="T73" fmla="*/ 69 h 712"/>
                <a:gd name="T74" fmla="*/ 311 w 1321"/>
                <a:gd name="T75" fmla="*/ 46 h 712"/>
                <a:gd name="T76" fmla="*/ 377 w 1321"/>
                <a:gd name="T77" fmla="*/ 26 h 712"/>
                <a:gd name="T78" fmla="*/ 452 w 1321"/>
                <a:gd name="T79" fmla="*/ 12 h 712"/>
                <a:gd name="T80" fmla="*/ 528 w 1321"/>
                <a:gd name="T81" fmla="*/ 4 h 712"/>
                <a:gd name="T82" fmla="*/ 606 w 1321"/>
                <a:gd name="T83" fmla="*/ 0 h 712"/>
                <a:gd name="T84" fmla="*/ 606 w 1321"/>
                <a:gd name="T85" fmla="*/ 0 h 712"/>
                <a:gd name="T86" fmla="*/ 690 w 1321"/>
                <a:gd name="T87" fmla="*/ 4 h 712"/>
                <a:gd name="T88" fmla="*/ 770 w 1321"/>
                <a:gd name="T89" fmla="*/ 12 h 712"/>
                <a:gd name="T90" fmla="*/ 847 w 1321"/>
                <a:gd name="T91" fmla="*/ 29 h 712"/>
                <a:gd name="T92" fmla="*/ 918 w 1321"/>
                <a:gd name="T93" fmla="*/ 50 h 712"/>
                <a:gd name="T94" fmla="*/ 984 w 1321"/>
                <a:gd name="T95" fmla="*/ 77 h 712"/>
                <a:gd name="T96" fmla="*/ 1044 w 1321"/>
                <a:gd name="T97" fmla="*/ 109 h 712"/>
                <a:gd name="T98" fmla="*/ 1098 w 1321"/>
                <a:gd name="T99" fmla="*/ 143 h 712"/>
                <a:gd name="T100" fmla="*/ 1144 w 1321"/>
                <a:gd name="T101" fmla="*/ 182 h 712"/>
                <a:gd name="T102" fmla="*/ 1182 w 1321"/>
                <a:gd name="T103" fmla="*/ 224 h 712"/>
                <a:gd name="T104" fmla="*/ 1182 w 1321"/>
                <a:gd name="T105" fmla="*/ 224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8" name="Text Box 17">
            <a:extLst>
              <a:ext uri="{FF2B5EF4-FFF2-40B4-BE49-F238E27FC236}">
                <a16:creationId xmlns:a16="http://schemas.microsoft.com/office/drawing/2014/main" id="{72088D12-A311-1BA9-F397-A2743C920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81" y="3616540"/>
            <a:ext cx="1433512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en-US" altLang="ko-K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Organics</a:t>
            </a: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533A791A-B48D-E59C-0757-F7EE4568F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193" y="4116603"/>
            <a:ext cx="1214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BK </a:t>
            </a:r>
            <a:r>
              <a:rPr kumimoji="0" lang="en-US" altLang="ko-K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bio </a:t>
            </a:r>
            <a:endParaRPr kumimoji="0"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Text Box 15">
            <a:extLst>
              <a:ext uri="{FF2B5EF4-FFF2-40B4-BE49-F238E27FC236}">
                <a16:creationId xmlns:a16="http://schemas.microsoft.com/office/drawing/2014/main" id="{98945FE4-8B0F-EA3D-0F05-EA2B59546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81" y="2675153"/>
            <a:ext cx="2125662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en-US" altLang="ko-KR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Phytonutrient</a:t>
            </a:r>
            <a:endParaRPr kumimoji="0"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1" name="Picture 10" descr="b">
            <a:extLst>
              <a:ext uri="{FF2B5EF4-FFF2-40B4-BE49-F238E27FC236}">
                <a16:creationId xmlns:a16="http://schemas.microsoft.com/office/drawing/2014/main" id="{5EC9CB64-FD5C-9AEB-4164-18DFE83AD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43" y="2154113"/>
            <a:ext cx="3571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" name="Picture 12" descr="o">
            <a:extLst>
              <a:ext uri="{FF2B5EF4-FFF2-40B4-BE49-F238E27FC236}">
                <a16:creationId xmlns:a16="http://schemas.microsoft.com/office/drawing/2014/main" id="{F175ACEA-5391-7970-181F-79FA2A166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743" y="2154113"/>
            <a:ext cx="3571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5" name="Text Box 15">
            <a:extLst>
              <a:ext uri="{FF2B5EF4-FFF2-40B4-BE49-F238E27FC236}">
                <a16:creationId xmlns:a16="http://schemas.microsoft.com/office/drawing/2014/main" id="{E6CC632F-3E48-80A9-6457-418CADF5B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893" y="2103313"/>
            <a:ext cx="31432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kumimoji="0"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Portfolio </a:t>
            </a:r>
          </a:p>
        </p:txBody>
      </p:sp>
      <p:grpSp>
        <p:nvGrpSpPr>
          <p:cNvPr id="6222" name="Group 4">
            <a:extLst>
              <a:ext uri="{FF2B5EF4-FFF2-40B4-BE49-F238E27FC236}">
                <a16:creationId xmlns:a16="http://schemas.microsoft.com/office/drawing/2014/main" id="{68F07467-7E4D-C972-8E90-BB4A9798DF44}"/>
              </a:ext>
            </a:extLst>
          </p:cNvPr>
          <p:cNvGrpSpPr>
            <a:grpSpLocks/>
          </p:cNvGrpSpPr>
          <p:nvPr/>
        </p:nvGrpSpPr>
        <p:grpSpPr bwMode="auto">
          <a:xfrm>
            <a:off x="6776962" y="1661364"/>
            <a:ext cx="2882900" cy="4581525"/>
            <a:chOff x="2308" y="1038"/>
            <a:chExt cx="1140" cy="1812"/>
          </a:xfrm>
        </p:grpSpPr>
        <p:sp>
          <p:nvSpPr>
            <p:cNvPr id="6223" name="Freeform 5">
              <a:extLst>
                <a:ext uri="{FF2B5EF4-FFF2-40B4-BE49-F238E27FC236}">
                  <a16:creationId xmlns:a16="http://schemas.microsoft.com/office/drawing/2014/main" id="{60999699-6096-B821-59C9-4FCF018A0CFE}"/>
                </a:ext>
              </a:extLst>
            </p:cNvPr>
            <p:cNvSpPr>
              <a:spLocks/>
            </p:cNvSpPr>
            <p:nvPr/>
          </p:nvSpPr>
          <p:spPr bwMode="gray">
            <a:xfrm>
              <a:off x="2414" y="1284"/>
              <a:ext cx="202" cy="184"/>
            </a:xfrm>
            <a:custGeom>
              <a:avLst/>
              <a:gdLst>
                <a:gd name="T0" fmla="*/ 0 w 202"/>
                <a:gd name="T1" fmla="*/ 76 h 184"/>
                <a:gd name="T2" fmla="*/ 2 w 202"/>
                <a:gd name="T3" fmla="*/ 60 h 184"/>
                <a:gd name="T4" fmla="*/ 20 w 202"/>
                <a:gd name="T5" fmla="*/ 50 h 184"/>
                <a:gd name="T6" fmla="*/ 28 w 202"/>
                <a:gd name="T7" fmla="*/ 28 h 184"/>
                <a:gd name="T8" fmla="*/ 38 w 202"/>
                <a:gd name="T9" fmla="*/ 18 h 184"/>
                <a:gd name="T10" fmla="*/ 62 w 202"/>
                <a:gd name="T11" fmla="*/ 18 h 184"/>
                <a:gd name="T12" fmla="*/ 76 w 202"/>
                <a:gd name="T13" fmla="*/ 0 h 184"/>
                <a:gd name="T14" fmla="*/ 98 w 202"/>
                <a:gd name="T15" fmla="*/ 10 h 184"/>
                <a:gd name="T16" fmla="*/ 118 w 202"/>
                <a:gd name="T17" fmla="*/ 32 h 184"/>
                <a:gd name="T18" fmla="*/ 118 w 202"/>
                <a:gd name="T19" fmla="*/ 48 h 184"/>
                <a:gd name="T20" fmla="*/ 116 w 202"/>
                <a:gd name="T21" fmla="*/ 72 h 184"/>
                <a:gd name="T22" fmla="*/ 122 w 202"/>
                <a:gd name="T23" fmla="*/ 98 h 184"/>
                <a:gd name="T24" fmla="*/ 136 w 202"/>
                <a:gd name="T25" fmla="*/ 98 h 184"/>
                <a:gd name="T26" fmla="*/ 156 w 202"/>
                <a:gd name="T27" fmla="*/ 80 h 184"/>
                <a:gd name="T28" fmla="*/ 180 w 202"/>
                <a:gd name="T29" fmla="*/ 100 h 184"/>
                <a:gd name="T30" fmla="*/ 192 w 202"/>
                <a:gd name="T31" fmla="*/ 112 h 184"/>
                <a:gd name="T32" fmla="*/ 202 w 202"/>
                <a:gd name="T33" fmla="*/ 134 h 184"/>
                <a:gd name="T34" fmla="*/ 202 w 202"/>
                <a:gd name="T35" fmla="*/ 146 h 184"/>
                <a:gd name="T36" fmla="*/ 182 w 202"/>
                <a:gd name="T37" fmla="*/ 168 h 184"/>
                <a:gd name="T38" fmla="*/ 164 w 202"/>
                <a:gd name="T39" fmla="*/ 180 h 184"/>
                <a:gd name="T40" fmla="*/ 146 w 202"/>
                <a:gd name="T41" fmla="*/ 166 h 184"/>
                <a:gd name="T42" fmla="*/ 126 w 202"/>
                <a:gd name="T43" fmla="*/ 154 h 184"/>
                <a:gd name="T44" fmla="*/ 118 w 202"/>
                <a:gd name="T45" fmla="*/ 164 h 184"/>
                <a:gd name="T46" fmla="*/ 94 w 202"/>
                <a:gd name="T47" fmla="*/ 164 h 184"/>
                <a:gd name="T48" fmla="*/ 84 w 202"/>
                <a:gd name="T49" fmla="*/ 184 h 184"/>
                <a:gd name="T50" fmla="*/ 68 w 202"/>
                <a:gd name="T51" fmla="*/ 170 h 184"/>
                <a:gd name="T52" fmla="*/ 56 w 202"/>
                <a:gd name="T53" fmla="*/ 142 h 184"/>
                <a:gd name="T54" fmla="*/ 46 w 202"/>
                <a:gd name="T55" fmla="*/ 132 h 184"/>
                <a:gd name="T56" fmla="*/ 48 w 202"/>
                <a:gd name="T57" fmla="*/ 100 h 184"/>
                <a:gd name="T58" fmla="*/ 22 w 202"/>
                <a:gd name="T59" fmla="*/ 98 h 184"/>
                <a:gd name="T60" fmla="*/ 8 w 202"/>
                <a:gd name="T61" fmla="*/ 86 h 184"/>
                <a:gd name="T62" fmla="*/ 0 w 202"/>
                <a:gd name="T63" fmla="*/ 76 h 1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2"/>
                <a:gd name="T97" fmla="*/ 0 h 184"/>
                <a:gd name="T98" fmla="*/ 202 w 202"/>
                <a:gd name="T99" fmla="*/ 184 h 18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2" h="184">
                  <a:moveTo>
                    <a:pt x="0" y="76"/>
                  </a:moveTo>
                  <a:lnTo>
                    <a:pt x="2" y="60"/>
                  </a:lnTo>
                  <a:lnTo>
                    <a:pt x="20" y="50"/>
                  </a:lnTo>
                  <a:lnTo>
                    <a:pt x="28" y="28"/>
                  </a:lnTo>
                  <a:lnTo>
                    <a:pt x="38" y="18"/>
                  </a:lnTo>
                  <a:lnTo>
                    <a:pt x="62" y="18"/>
                  </a:lnTo>
                  <a:lnTo>
                    <a:pt x="76" y="0"/>
                  </a:lnTo>
                  <a:lnTo>
                    <a:pt x="98" y="10"/>
                  </a:lnTo>
                  <a:lnTo>
                    <a:pt x="118" y="32"/>
                  </a:lnTo>
                  <a:lnTo>
                    <a:pt x="118" y="48"/>
                  </a:lnTo>
                  <a:lnTo>
                    <a:pt x="116" y="72"/>
                  </a:lnTo>
                  <a:lnTo>
                    <a:pt x="122" y="98"/>
                  </a:lnTo>
                  <a:lnTo>
                    <a:pt x="136" y="98"/>
                  </a:lnTo>
                  <a:lnTo>
                    <a:pt x="156" y="80"/>
                  </a:lnTo>
                  <a:lnTo>
                    <a:pt x="180" y="100"/>
                  </a:lnTo>
                  <a:lnTo>
                    <a:pt x="192" y="112"/>
                  </a:lnTo>
                  <a:lnTo>
                    <a:pt x="202" y="134"/>
                  </a:lnTo>
                  <a:lnTo>
                    <a:pt x="202" y="146"/>
                  </a:lnTo>
                  <a:lnTo>
                    <a:pt x="182" y="168"/>
                  </a:lnTo>
                  <a:lnTo>
                    <a:pt x="164" y="180"/>
                  </a:lnTo>
                  <a:lnTo>
                    <a:pt x="146" y="166"/>
                  </a:lnTo>
                  <a:lnTo>
                    <a:pt x="126" y="154"/>
                  </a:lnTo>
                  <a:lnTo>
                    <a:pt x="118" y="164"/>
                  </a:lnTo>
                  <a:lnTo>
                    <a:pt x="94" y="164"/>
                  </a:lnTo>
                  <a:lnTo>
                    <a:pt x="84" y="184"/>
                  </a:lnTo>
                  <a:lnTo>
                    <a:pt x="68" y="170"/>
                  </a:lnTo>
                  <a:lnTo>
                    <a:pt x="56" y="142"/>
                  </a:lnTo>
                  <a:lnTo>
                    <a:pt x="46" y="132"/>
                  </a:lnTo>
                  <a:lnTo>
                    <a:pt x="48" y="100"/>
                  </a:lnTo>
                  <a:lnTo>
                    <a:pt x="22" y="98"/>
                  </a:lnTo>
                  <a:lnTo>
                    <a:pt x="8" y="86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24" name="Freeform 6">
              <a:extLst>
                <a:ext uri="{FF2B5EF4-FFF2-40B4-BE49-F238E27FC236}">
                  <a16:creationId xmlns:a16="http://schemas.microsoft.com/office/drawing/2014/main" id="{FF8E64E3-3A08-4152-4644-26308ADEDFFE}"/>
                </a:ext>
              </a:extLst>
            </p:cNvPr>
            <p:cNvSpPr>
              <a:spLocks/>
            </p:cNvSpPr>
            <p:nvPr/>
          </p:nvSpPr>
          <p:spPr bwMode="gray">
            <a:xfrm>
              <a:off x="2414" y="1284"/>
              <a:ext cx="202" cy="184"/>
            </a:xfrm>
            <a:custGeom>
              <a:avLst/>
              <a:gdLst>
                <a:gd name="T0" fmla="*/ 0 w 202"/>
                <a:gd name="T1" fmla="*/ 76 h 184"/>
                <a:gd name="T2" fmla="*/ 2 w 202"/>
                <a:gd name="T3" fmla="*/ 60 h 184"/>
                <a:gd name="T4" fmla="*/ 20 w 202"/>
                <a:gd name="T5" fmla="*/ 50 h 184"/>
                <a:gd name="T6" fmla="*/ 28 w 202"/>
                <a:gd name="T7" fmla="*/ 28 h 184"/>
                <a:gd name="T8" fmla="*/ 38 w 202"/>
                <a:gd name="T9" fmla="*/ 18 h 184"/>
                <a:gd name="T10" fmla="*/ 62 w 202"/>
                <a:gd name="T11" fmla="*/ 18 h 184"/>
                <a:gd name="T12" fmla="*/ 76 w 202"/>
                <a:gd name="T13" fmla="*/ 0 h 184"/>
                <a:gd name="T14" fmla="*/ 98 w 202"/>
                <a:gd name="T15" fmla="*/ 10 h 184"/>
                <a:gd name="T16" fmla="*/ 118 w 202"/>
                <a:gd name="T17" fmla="*/ 32 h 184"/>
                <a:gd name="T18" fmla="*/ 118 w 202"/>
                <a:gd name="T19" fmla="*/ 48 h 184"/>
                <a:gd name="T20" fmla="*/ 116 w 202"/>
                <a:gd name="T21" fmla="*/ 72 h 184"/>
                <a:gd name="T22" fmla="*/ 122 w 202"/>
                <a:gd name="T23" fmla="*/ 98 h 184"/>
                <a:gd name="T24" fmla="*/ 136 w 202"/>
                <a:gd name="T25" fmla="*/ 98 h 184"/>
                <a:gd name="T26" fmla="*/ 156 w 202"/>
                <a:gd name="T27" fmla="*/ 80 h 184"/>
                <a:gd name="T28" fmla="*/ 180 w 202"/>
                <a:gd name="T29" fmla="*/ 100 h 184"/>
                <a:gd name="T30" fmla="*/ 192 w 202"/>
                <a:gd name="T31" fmla="*/ 112 h 184"/>
                <a:gd name="T32" fmla="*/ 202 w 202"/>
                <a:gd name="T33" fmla="*/ 134 h 184"/>
                <a:gd name="T34" fmla="*/ 202 w 202"/>
                <a:gd name="T35" fmla="*/ 146 h 184"/>
                <a:gd name="T36" fmla="*/ 182 w 202"/>
                <a:gd name="T37" fmla="*/ 168 h 184"/>
                <a:gd name="T38" fmla="*/ 164 w 202"/>
                <a:gd name="T39" fmla="*/ 180 h 184"/>
                <a:gd name="T40" fmla="*/ 146 w 202"/>
                <a:gd name="T41" fmla="*/ 166 h 184"/>
                <a:gd name="T42" fmla="*/ 126 w 202"/>
                <a:gd name="T43" fmla="*/ 154 h 184"/>
                <a:gd name="T44" fmla="*/ 118 w 202"/>
                <a:gd name="T45" fmla="*/ 164 h 184"/>
                <a:gd name="T46" fmla="*/ 94 w 202"/>
                <a:gd name="T47" fmla="*/ 164 h 184"/>
                <a:gd name="T48" fmla="*/ 84 w 202"/>
                <a:gd name="T49" fmla="*/ 184 h 184"/>
                <a:gd name="T50" fmla="*/ 68 w 202"/>
                <a:gd name="T51" fmla="*/ 170 h 184"/>
                <a:gd name="T52" fmla="*/ 56 w 202"/>
                <a:gd name="T53" fmla="*/ 142 h 184"/>
                <a:gd name="T54" fmla="*/ 46 w 202"/>
                <a:gd name="T55" fmla="*/ 132 h 184"/>
                <a:gd name="T56" fmla="*/ 48 w 202"/>
                <a:gd name="T57" fmla="*/ 100 h 184"/>
                <a:gd name="T58" fmla="*/ 22 w 202"/>
                <a:gd name="T59" fmla="*/ 98 h 184"/>
                <a:gd name="T60" fmla="*/ 8 w 202"/>
                <a:gd name="T61" fmla="*/ 86 h 184"/>
                <a:gd name="T62" fmla="*/ 0 w 202"/>
                <a:gd name="T63" fmla="*/ 76 h 1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2"/>
                <a:gd name="T97" fmla="*/ 0 h 184"/>
                <a:gd name="T98" fmla="*/ 202 w 202"/>
                <a:gd name="T99" fmla="*/ 184 h 18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2" h="184">
                  <a:moveTo>
                    <a:pt x="0" y="76"/>
                  </a:moveTo>
                  <a:lnTo>
                    <a:pt x="2" y="60"/>
                  </a:lnTo>
                  <a:lnTo>
                    <a:pt x="20" y="50"/>
                  </a:lnTo>
                  <a:lnTo>
                    <a:pt x="28" y="28"/>
                  </a:lnTo>
                  <a:lnTo>
                    <a:pt x="38" y="18"/>
                  </a:lnTo>
                  <a:lnTo>
                    <a:pt x="62" y="18"/>
                  </a:lnTo>
                  <a:lnTo>
                    <a:pt x="76" y="0"/>
                  </a:lnTo>
                  <a:lnTo>
                    <a:pt x="98" y="10"/>
                  </a:lnTo>
                  <a:lnTo>
                    <a:pt x="118" y="32"/>
                  </a:lnTo>
                  <a:lnTo>
                    <a:pt x="118" y="48"/>
                  </a:lnTo>
                  <a:lnTo>
                    <a:pt x="116" y="72"/>
                  </a:lnTo>
                  <a:lnTo>
                    <a:pt x="122" y="98"/>
                  </a:lnTo>
                  <a:lnTo>
                    <a:pt x="136" y="98"/>
                  </a:lnTo>
                  <a:lnTo>
                    <a:pt x="156" y="80"/>
                  </a:lnTo>
                  <a:lnTo>
                    <a:pt x="180" y="100"/>
                  </a:lnTo>
                  <a:lnTo>
                    <a:pt x="192" y="112"/>
                  </a:lnTo>
                  <a:lnTo>
                    <a:pt x="202" y="134"/>
                  </a:lnTo>
                  <a:lnTo>
                    <a:pt x="202" y="146"/>
                  </a:lnTo>
                  <a:lnTo>
                    <a:pt x="182" y="168"/>
                  </a:lnTo>
                  <a:lnTo>
                    <a:pt x="164" y="180"/>
                  </a:lnTo>
                  <a:lnTo>
                    <a:pt x="146" y="166"/>
                  </a:lnTo>
                  <a:lnTo>
                    <a:pt x="126" y="154"/>
                  </a:lnTo>
                  <a:lnTo>
                    <a:pt x="118" y="164"/>
                  </a:lnTo>
                  <a:lnTo>
                    <a:pt x="94" y="164"/>
                  </a:lnTo>
                  <a:lnTo>
                    <a:pt x="84" y="184"/>
                  </a:lnTo>
                  <a:lnTo>
                    <a:pt x="68" y="170"/>
                  </a:lnTo>
                  <a:lnTo>
                    <a:pt x="56" y="142"/>
                  </a:lnTo>
                  <a:lnTo>
                    <a:pt x="46" y="132"/>
                  </a:lnTo>
                  <a:lnTo>
                    <a:pt x="48" y="100"/>
                  </a:lnTo>
                  <a:lnTo>
                    <a:pt x="22" y="98"/>
                  </a:lnTo>
                  <a:lnTo>
                    <a:pt x="8" y="86"/>
                  </a:lnTo>
                  <a:lnTo>
                    <a:pt x="0" y="76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25" name="Freeform 7">
              <a:extLst>
                <a:ext uri="{FF2B5EF4-FFF2-40B4-BE49-F238E27FC236}">
                  <a16:creationId xmlns:a16="http://schemas.microsoft.com/office/drawing/2014/main" id="{B5C54B3E-C700-FD91-C606-2DEFA39D15A3}"/>
                </a:ext>
              </a:extLst>
            </p:cNvPr>
            <p:cNvSpPr>
              <a:spLocks/>
            </p:cNvSpPr>
            <p:nvPr/>
          </p:nvSpPr>
          <p:spPr bwMode="gray">
            <a:xfrm>
              <a:off x="2604" y="1344"/>
              <a:ext cx="126" cy="102"/>
            </a:xfrm>
            <a:custGeom>
              <a:avLst/>
              <a:gdLst>
                <a:gd name="T0" fmla="*/ 0 w 126"/>
                <a:gd name="T1" fmla="*/ 50 h 102"/>
                <a:gd name="T2" fmla="*/ 28 w 126"/>
                <a:gd name="T3" fmla="*/ 46 h 102"/>
                <a:gd name="T4" fmla="*/ 38 w 126"/>
                <a:gd name="T5" fmla="*/ 28 h 102"/>
                <a:gd name="T6" fmla="*/ 54 w 126"/>
                <a:gd name="T7" fmla="*/ 18 h 102"/>
                <a:gd name="T8" fmla="*/ 64 w 126"/>
                <a:gd name="T9" fmla="*/ 0 h 102"/>
                <a:gd name="T10" fmla="*/ 92 w 126"/>
                <a:gd name="T11" fmla="*/ 0 h 102"/>
                <a:gd name="T12" fmla="*/ 104 w 126"/>
                <a:gd name="T13" fmla="*/ 26 h 102"/>
                <a:gd name="T14" fmla="*/ 112 w 126"/>
                <a:gd name="T15" fmla="*/ 40 h 102"/>
                <a:gd name="T16" fmla="*/ 126 w 126"/>
                <a:gd name="T17" fmla="*/ 46 h 102"/>
                <a:gd name="T18" fmla="*/ 122 w 126"/>
                <a:gd name="T19" fmla="*/ 68 h 102"/>
                <a:gd name="T20" fmla="*/ 102 w 126"/>
                <a:gd name="T21" fmla="*/ 92 h 102"/>
                <a:gd name="T22" fmla="*/ 80 w 126"/>
                <a:gd name="T23" fmla="*/ 102 h 102"/>
                <a:gd name="T24" fmla="*/ 46 w 126"/>
                <a:gd name="T25" fmla="*/ 96 h 102"/>
                <a:gd name="T26" fmla="*/ 22 w 126"/>
                <a:gd name="T27" fmla="*/ 90 h 102"/>
                <a:gd name="T28" fmla="*/ 12 w 126"/>
                <a:gd name="T29" fmla="*/ 84 h 102"/>
                <a:gd name="T30" fmla="*/ 12 w 126"/>
                <a:gd name="T31" fmla="*/ 74 h 102"/>
                <a:gd name="T32" fmla="*/ 0 w 126"/>
                <a:gd name="T33" fmla="*/ 5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6"/>
                <a:gd name="T52" fmla="*/ 0 h 102"/>
                <a:gd name="T53" fmla="*/ 126 w 126"/>
                <a:gd name="T54" fmla="*/ 102 h 1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6" h="102">
                  <a:moveTo>
                    <a:pt x="0" y="50"/>
                  </a:moveTo>
                  <a:lnTo>
                    <a:pt x="28" y="46"/>
                  </a:lnTo>
                  <a:lnTo>
                    <a:pt x="38" y="28"/>
                  </a:lnTo>
                  <a:lnTo>
                    <a:pt x="54" y="18"/>
                  </a:lnTo>
                  <a:lnTo>
                    <a:pt x="64" y="0"/>
                  </a:lnTo>
                  <a:lnTo>
                    <a:pt x="92" y="0"/>
                  </a:lnTo>
                  <a:lnTo>
                    <a:pt x="104" y="26"/>
                  </a:lnTo>
                  <a:lnTo>
                    <a:pt x="112" y="40"/>
                  </a:lnTo>
                  <a:lnTo>
                    <a:pt x="126" y="46"/>
                  </a:lnTo>
                  <a:lnTo>
                    <a:pt x="122" y="68"/>
                  </a:lnTo>
                  <a:lnTo>
                    <a:pt x="102" y="92"/>
                  </a:lnTo>
                  <a:lnTo>
                    <a:pt x="80" y="102"/>
                  </a:lnTo>
                  <a:lnTo>
                    <a:pt x="46" y="96"/>
                  </a:lnTo>
                  <a:lnTo>
                    <a:pt x="22" y="90"/>
                  </a:lnTo>
                  <a:lnTo>
                    <a:pt x="12" y="84"/>
                  </a:lnTo>
                  <a:lnTo>
                    <a:pt x="12" y="74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26" name="Freeform 8">
              <a:extLst>
                <a:ext uri="{FF2B5EF4-FFF2-40B4-BE49-F238E27FC236}">
                  <a16:creationId xmlns:a16="http://schemas.microsoft.com/office/drawing/2014/main" id="{1FA3EA0A-786F-4433-B714-C0ADE2D473BA}"/>
                </a:ext>
              </a:extLst>
            </p:cNvPr>
            <p:cNvSpPr>
              <a:spLocks/>
            </p:cNvSpPr>
            <p:nvPr/>
          </p:nvSpPr>
          <p:spPr bwMode="gray">
            <a:xfrm>
              <a:off x="2604" y="1344"/>
              <a:ext cx="126" cy="102"/>
            </a:xfrm>
            <a:custGeom>
              <a:avLst/>
              <a:gdLst>
                <a:gd name="T0" fmla="*/ 0 w 126"/>
                <a:gd name="T1" fmla="*/ 50 h 102"/>
                <a:gd name="T2" fmla="*/ 28 w 126"/>
                <a:gd name="T3" fmla="*/ 46 h 102"/>
                <a:gd name="T4" fmla="*/ 38 w 126"/>
                <a:gd name="T5" fmla="*/ 28 h 102"/>
                <a:gd name="T6" fmla="*/ 54 w 126"/>
                <a:gd name="T7" fmla="*/ 18 h 102"/>
                <a:gd name="T8" fmla="*/ 64 w 126"/>
                <a:gd name="T9" fmla="*/ 0 h 102"/>
                <a:gd name="T10" fmla="*/ 92 w 126"/>
                <a:gd name="T11" fmla="*/ 0 h 102"/>
                <a:gd name="T12" fmla="*/ 104 w 126"/>
                <a:gd name="T13" fmla="*/ 26 h 102"/>
                <a:gd name="T14" fmla="*/ 112 w 126"/>
                <a:gd name="T15" fmla="*/ 40 h 102"/>
                <a:gd name="T16" fmla="*/ 126 w 126"/>
                <a:gd name="T17" fmla="*/ 46 h 102"/>
                <a:gd name="T18" fmla="*/ 122 w 126"/>
                <a:gd name="T19" fmla="*/ 68 h 102"/>
                <a:gd name="T20" fmla="*/ 102 w 126"/>
                <a:gd name="T21" fmla="*/ 92 h 102"/>
                <a:gd name="T22" fmla="*/ 80 w 126"/>
                <a:gd name="T23" fmla="*/ 102 h 102"/>
                <a:gd name="T24" fmla="*/ 46 w 126"/>
                <a:gd name="T25" fmla="*/ 96 h 102"/>
                <a:gd name="T26" fmla="*/ 22 w 126"/>
                <a:gd name="T27" fmla="*/ 90 h 102"/>
                <a:gd name="T28" fmla="*/ 12 w 126"/>
                <a:gd name="T29" fmla="*/ 84 h 102"/>
                <a:gd name="T30" fmla="*/ 12 w 126"/>
                <a:gd name="T31" fmla="*/ 74 h 102"/>
                <a:gd name="T32" fmla="*/ 0 w 126"/>
                <a:gd name="T33" fmla="*/ 5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6"/>
                <a:gd name="T52" fmla="*/ 0 h 102"/>
                <a:gd name="T53" fmla="*/ 126 w 126"/>
                <a:gd name="T54" fmla="*/ 102 h 1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6" h="102">
                  <a:moveTo>
                    <a:pt x="0" y="50"/>
                  </a:moveTo>
                  <a:lnTo>
                    <a:pt x="28" y="46"/>
                  </a:lnTo>
                  <a:lnTo>
                    <a:pt x="38" y="28"/>
                  </a:lnTo>
                  <a:lnTo>
                    <a:pt x="54" y="18"/>
                  </a:lnTo>
                  <a:lnTo>
                    <a:pt x="64" y="0"/>
                  </a:lnTo>
                  <a:lnTo>
                    <a:pt x="92" y="0"/>
                  </a:lnTo>
                  <a:lnTo>
                    <a:pt x="104" y="26"/>
                  </a:lnTo>
                  <a:lnTo>
                    <a:pt x="112" y="40"/>
                  </a:lnTo>
                  <a:lnTo>
                    <a:pt x="126" y="46"/>
                  </a:lnTo>
                  <a:lnTo>
                    <a:pt x="122" y="68"/>
                  </a:lnTo>
                  <a:lnTo>
                    <a:pt x="102" y="92"/>
                  </a:lnTo>
                  <a:lnTo>
                    <a:pt x="80" y="102"/>
                  </a:lnTo>
                  <a:lnTo>
                    <a:pt x="46" y="96"/>
                  </a:lnTo>
                  <a:lnTo>
                    <a:pt x="22" y="90"/>
                  </a:lnTo>
                  <a:lnTo>
                    <a:pt x="12" y="84"/>
                  </a:lnTo>
                  <a:lnTo>
                    <a:pt x="12" y="74"/>
                  </a:lnTo>
                  <a:lnTo>
                    <a:pt x="0" y="50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27" name="Freeform 9">
              <a:extLst>
                <a:ext uri="{FF2B5EF4-FFF2-40B4-BE49-F238E27FC236}">
                  <a16:creationId xmlns:a16="http://schemas.microsoft.com/office/drawing/2014/main" id="{FA9419AE-AF53-F366-ED88-1E19B4EE6990}"/>
                </a:ext>
              </a:extLst>
            </p:cNvPr>
            <p:cNvSpPr>
              <a:spLocks/>
            </p:cNvSpPr>
            <p:nvPr/>
          </p:nvSpPr>
          <p:spPr bwMode="gray">
            <a:xfrm>
              <a:off x="2530" y="1142"/>
              <a:ext cx="384" cy="500"/>
            </a:xfrm>
            <a:custGeom>
              <a:avLst/>
              <a:gdLst>
                <a:gd name="T0" fmla="*/ 2 w 384"/>
                <a:gd name="T1" fmla="*/ 190 h 500"/>
                <a:gd name="T2" fmla="*/ 6 w 384"/>
                <a:gd name="T3" fmla="*/ 240 h 500"/>
                <a:gd name="T4" fmla="*/ 40 w 384"/>
                <a:gd name="T5" fmla="*/ 222 h 500"/>
                <a:gd name="T6" fmla="*/ 76 w 384"/>
                <a:gd name="T7" fmla="*/ 254 h 500"/>
                <a:gd name="T8" fmla="*/ 112 w 384"/>
                <a:gd name="T9" fmla="*/ 230 h 500"/>
                <a:gd name="T10" fmla="*/ 138 w 384"/>
                <a:gd name="T11" fmla="*/ 202 h 500"/>
                <a:gd name="T12" fmla="*/ 178 w 384"/>
                <a:gd name="T13" fmla="*/ 228 h 500"/>
                <a:gd name="T14" fmla="*/ 200 w 384"/>
                <a:gd name="T15" fmla="*/ 248 h 500"/>
                <a:gd name="T16" fmla="*/ 176 w 384"/>
                <a:gd name="T17" fmla="*/ 294 h 500"/>
                <a:gd name="T18" fmla="*/ 118 w 384"/>
                <a:gd name="T19" fmla="*/ 298 h 500"/>
                <a:gd name="T20" fmla="*/ 86 w 384"/>
                <a:gd name="T21" fmla="*/ 288 h 500"/>
                <a:gd name="T22" fmla="*/ 46 w 384"/>
                <a:gd name="T23" fmla="*/ 324 h 500"/>
                <a:gd name="T24" fmla="*/ 36 w 384"/>
                <a:gd name="T25" fmla="*/ 362 h 500"/>
                <a:gd name="T26" fmla="*/ 22 w 384"/>
                <a:gd name="T27" fmla="*/ 388 h 500"/>
                <a:gd name="T28" fmla="*/ 20 w 384"/>
                <a:gd name="T29" fmla="*/ 418 h 500"/>
                <a:gd name="T30" fmla="*/ 50 w 384"/>
                <a:gd name="T31" fmla="*/ 430 h 500"/>
                <a:gd name="T32" fmla="*/ 90 w 384"/>
                <a:gd name="T33" fmla="*/ 496 h 500"/>
                <a:gd name="T34" fmla="*/ 140 w 384"/>
                <a:gd name="T35" fmla="*/ 488 h 500"/>
                <a:gd name="T36" fmla="*/ 196 w 384"/>
                <a:gd name="T37" fmla="*/ 482 h 500"/>
                <a:gd name="T38" fmla="*/ 222 w 384"/>
                <a:gd name="T39" fmla="*/ 498 h 500"/>
                <a:gd name="T40" fmla="*/ 272 w 384"/>
                <a:gd name="T41" fmla="*/ 462 h 500"/>
                <a:gd name="T42" fmla="*/ 334 w 384"/>
                <a:gd name="T43" fmla="*/ 422 h 500"/>
                <a:gd name="T44" fmla="*/ 364 w 384"/>
                <a:gd name="T45" fmla="*/ 334 h 500"/>
                <a:gd name="T46" fmla="*/ 374 w 384"/>
                <a:gd name="T47" fmla="*/ 312 h 500"/>
                <a:gd name="T48" fmla="*/ 372 w 384"/>
                <a:gd name="T49" fmla="*/ 292 h 500"/>
                <a:gd name="T50" fmla="*/ 384 w 384"/>
                <a:gd name="T51" fmla="*/ 266 h 500"/>
                <a:gd name="T52" fmla="*/ 344 w 384"/>
                <a:gd name="T53" fmla="*/ 240 h 500"/>
                <a:gd name="T54" fmla="*/ 306 w 384"/>
                <a:gd name="T55" fmla="*/ 232 h 500"/>
                <a:gd name="T56" fmla="*/ 300 w 384"/>
                <a:gd name="T57" fmla="*/ 194 h 500"/>
                <a:gd name="T58" fmla="*/ 294 w 384"/>
                <a:gd name="T59" fmla="*/ 168 h 500"/>
                <a:gd name="T60" fmla="*/ 314 w 384"/>
                <a:gd name="T61" fmla="*/ 136 h 500"/>
                <a:gd name="T62" fmla="*/ 288 w 384"/>
                <a:gd name="T63" fmla="*/ 98 h 500"/>
                <a:gd name="T64" fmla="*/ 254 w 384"/>
                <a:gd name="T65" fmla="*/ 60 h 500"/>
                <a:gd name="T66" fmla="*/ 206 w 384"/>
                <a:gd name="T67" fmla="*/ 40 h 500"/>
                <a:gd name="T68" fmla="*/ 184 w 384"/>
                <a:gd name="T69" fmla="*/ 8 h 500"/>
                <a:gd name="T70" fmla="*/ 146 w 384"/>
                <a:gd name="T71" fmla="*/ 0 h 500"/>
                <a:gd name="T72" fmla="*/ 102 w 384"/>
                <a:gd name="T73" fmla="*/ 16 h 500"/>
                <a:gd name="T74" fmla="*/ 70 w 384"/>
                <a:gd name="T75" fmla="*/ 42 h 500"/>
                <a:gd name="T76" fmla="*/ 100 w 384"/>
                <a:gd name="T77" fmla="*/ 60 h 500"/>
                <a:gd name="T78" fmla="*/ 92 w 384"/>
                <a:gd name="T79" fmla="*/ 92 h 500"/>
                <a:gd name="T80" fmla="*/ 60 w 384"/>
                <a:gd name="T81" fmla="*/ 106 h 500"/>
                <a:gd name="T82" fmla="*/ 52 w 384"/>
                <a:gd name="T83" fmla="*/ 132 h 500"/>
                <a:gd name="T84" fmla="*/ 60 w 384"/>
                <a:gd name="T85" fmla="*/ 158 h 500"/>
                <a:gd name="T86" fmla="*/ 42 w 384"/>
                <a:gd name="T87" fmla="*/ 174 h 500"/>
                <a:gd name="T88" fmla="*/ 2 w 384"/>
                <a:gd name="T89" fmla="*/ 176 h 5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4"/>
                <a:gd name="T136" fmla="*/ 0 h 500"/>
                <a:gd name="T137" fmla="*/ 384 w 384"/>
                <a:gd name="T138" fmla="*/ 500 h 50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4" h="500">
                  <a:moveTo>
                    <a:pt x="2" y="176"/>
                  </a:moveTo>
                  <a:lnTo>
                    <a:pt x="2" y="190"/>
                  </a:lnTo>
                  <a:lnTo>
                    <a:pt x="0" y="214"/>
                  </a:lnTo>
                  <a:lnTo>
                    <a:pt x="6" y="240"/>
                  </a:lnTo>
                  <a:lnTo>
                    <a:pt x="20" y="240"/>
                  </a:lnTo>
                  <a:lnTo>
                    <a:pt x="40" y="222"/>
                  </a:lnTo>
                  <a:lnTo>
                    <a:pt x="64" y="242"/>
                  </a:lnTo>
                  <a:lnTo>
                    <a:pt x="76" y="254"/>
                  </a:lnTo>
                  <a:lnTo>
                    <a:pt x="100" y="248"/>
                  </a:lnTo>
                  <a:lnTo>
                    <a:pt x="112" y="230"/>
                  </a:lnTo>
                  <a:lnTo>
                    <a:pt x="128" y="220"/>
                  </a:lnTo>
                  <a:lnTo>
                    <a:pt x="138" y="202"/>
                  </a:lnTo>
                  <a:lnTo>
                    <a:pt x="166" y="202"/>
                  </a:lnTo>
                  <a:lnTo>
                    <a:pt x="178" y="228"/>
                  </a:lnTo>
                  <a:lnTo>
                    <a:pt x="186" y="242"/>
                  </a:lnTo>
                  <a:lnTo>
                    <a:pt x="200" y="248"/>
                  </a:lnTo>
                  <a:lnTo>
                    <a:pt x="196" y="270"/>
                  </a:lnTo>
                  <a:lnTo>
                    <a:pt x="176" y="294"/>
                  </a:lnTo>
                  <a:lnTo>
                    <a:pt x="152" y="304"/>
                  </a:lnTo>
                  <a:lnTo>
                    <a:pt x="118" y="298"/>
                  </a:lnTo>
                  <a:lnTo>
                    <a:pt x="98" y="292"/>
                  </a:lnTo>
                  <a:lnTo>
                    <a:pt x="86" y="288"/>
                  </a:lnTo>
                  <a:lnTo>
                    <a:pt x="66" y="310"/>
                  </a:lnTo>
                  <a:lnTo>
                    <a:pt x="46" y="324"/>
                  </a:lnTo>
                  <a:lnTo>
                    <a:pt x="44" y="354"/>
                  </a:lnTo>
                  <a:lnTo>
                    <a:pt x="36" y="362"/>
                  </a:lnTo>
                  <a:lnTo>
                    <a:pt x="36" y="382"/>
                  </a:lnTo>
                  <a:lnTo>
                    <a:pt x="22" y="388"/>
                  </a:lnTo>
                  <a:lnTo>
                    <a:pt x="16" y="402"/>
                  </a:lnTo>
                  <a:lnTo>
                    <a:pt x="20" y="418"/>
                  </a:lnTo>
                  <a:lnTo>
                    <a:pt x="34" y="428"/>
                  </a:lnTo>
                  <a:lnTo>
                    <a:pt x="50" y="430"/>
                  </a:lnTo>
                  <a:lnTo>
                    <a:pt x="54" y="462"/>
                  </a:lnTo>
                  <a:lnTo>
                    <a:pt x="90" y="496"/>
                  </a:lnTo>
                  <a:lnTo>
                    <a:pt x="112" y="500"/>
                  </a:lnTo>
                  <a:lnTo>
                    <a:pt x="140" y="488"/>
                  </a:lnTo>
                  <a:lnTo>
                    <a:pt x="170" y="482"/>
                  </a:lnTo>
                  <a:lnTo>
                    <a:pt x="196" y="482"/>
                  </a:lnTo>
                  <a:lnTo>
                    <a:pt x="214" y="494"/>
                  </a:lnTo>
                  <a:lnTo>
                    <a:pt x="222" y="498"/>
                  </a:lnTo>
                  <a:lnTo>
                    <a:pt x="236" y="496"/>
                  </a:lnTo>
                  <a:lnTo>
                    <a:pt x="272" y="462"/>
                  </a:lnTo>
                  <a:lnTo>
                    <a:pt x="306" y="446"/>
                  </a:lnTo>
                  <a:lnTo>
                    <a:pt x="334" y="422"/>
                  </a:lnTo>
                  <a:lnTo>
                    <a:pt x="364" y="400"/>
                  </a:lnTo>
                  <a:lnTo>
                    <a:pt x="364" y="334"/>
                  </a:lnTo>
                  <a:lnTo>
                    <a:pt x="374" y="326"/>
                  </a:lnTo>
                  <a:lnTo>
                    <a:pt x="374" y="312"/>
                  </a:lnTo>
                  <a:lnTo>
                    <a:pt x="384" y="304"/>
                  </a:lnTo>
                  <a:lnTo>
                    <a:pt x="372" y="292"/>
                  </a:lnTo>
                  <a:lnTo>
                    <a:pt x="368" y="280"/>
                  </a:lnTo>
                  <a:lnTo>
                    <a:pt x="384" y="266"/>
                  </a:lnTo>
                  <a:lnTo>
                    <a:pt x="364" y="238"/>
                  </a:lnTo>
                  <a:lnTo>
                    <a:pt x="344" y="240"/>
                  </a:lnTo>
                  <a:lnTo>
                    <a:pt x="324" y="232"/>
                  </a:lnTo>
                  <a:lnTo>
                    <a:pt x="306" y="232"/>
                  </a:lnTo>
                  <a:lnTo>
                    <a:pt x="300" y="222"/>
                  </a:lnTo>
                  <a:lnTo>
                    <a:pt x="300" y="194"/>
                  </a:lnTo>
                  <a:lnTo>
                    <a:pt x="292" y="184"/>
                  </a:lnTo>
                  <a:lnTo>
                    <a:pt x="294" y="168"/>
                  </a:lnTo>
                  <a:lnTo>
                    <a:pt x="306" y="150"/>
                  </a:lnTo>
                  <a:lnTo>
                    <a:pt x="314" y="136"/>
                  </a:lnTo>
                  <a:lnTo>
                    <a:pt x="308" y="116"/>
                  </a:lnTo>
                  <a:lnTo>
                    <a:pt x="288" y="98"/>
                  </a:lnTo>
                  <a:lnTo>
                    <a:pt x="274" y="76"/>
                  </a:lnTo>
                  <a:lnTo>
                    <a:pt x="254" y="60"/>
                  </a:lnTo>
                  <a:lnTo>
                    <a:pt x="232" y="56"/>
                  </a:lnTo>
                  <a:lnTo>
                    <a:pt x="206" y="40"/>
                  </a:lnTo>
                  <a:lnTo>
                    <a:pt x="192" y="22"/>
                  </a:lnTo>
                  <a:lnTo>
                    <a:pt x="184" y="8"/>
                  </a:lnTo>
                  <a:lnTo>
                    <a:pt x="182" y="0"/>
                  </a:lnTo>
                  <a:lnTo>
                    <a:pt x="146" y="0"/>
                  </a:lnTo>
                  <a:lnTo>
                    <a:pt x="134" y="16"/>
                  </a:lnTo>
                  <a:lnTo>
                    <a:pt x="102" y="16"/>
                  </a:lnTo>
                  <a:lnTo>
                    <a:pt x="96" y="38"/>
                  </a:lnTo>
                  <a:lnTo>
                    <a:pt x="70" y="42"/>
                  </a:lnTo>
                  <a:lnTo>
                    <a:pt x="66" y="58"/>
                  </a:lnTo>
                  <a:lnTo>
                    <a:pt x="100" y="60"/>
                  </a:lnTo>
                  <a:lnTo>
                    <a:pt x="104" y="76"/>
                  </a:lnTo>
                  <a:lnTo>
                    <a:pt x="92" y="92"/>
                  </a:lnTo>
                  <a:lnTo>
                    <a:pt x="84" y="106"/>
                  </a:lnTo>
                  <a:lnTo>
                    <a:pt x="60" y="106"/>
                  </a:lnTo>
                  <a:lnTo>
                    <a:pt x="46" y="120"/>
                  </a:lnTo>
                  <a:lnTo>
                    <a:pt x="52" y="132"/>
                  </a:lnTo>
                  <a:lnTo>
                    <a:pt x="64" y="140"/>
                  </a:lnTo>
                  <a:lnTo>
                    <a:pt x="60" y="158"/>
                  </a:lnTo>
                  <a:lnTo>
                    <a:pt x="44" y="156"/>
                  </a:lnTo>
                  <a:lnTo>
                    <a:pt x="42" y="174"/>
                  </a:lnTo>
                  <a:lnTo>
                    <a:pt x="30" y="180"/>
                  </a:lnTo>
                  <a:lnTo>
                    <a:pt x="2" y="176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28" name="Freeform 10">
              <a:extLst>
                <a:ext uri="{FF2B5EF4-FFF2-40B4-BE49-F238E27FC236}">
                  <a16:creationId xmlns:a16="http://schemas.microsoft.com/office/drawing/2014/main" id="{1816D2A8-C1C1-0DDB-6B6A-4AB2158010A9}"/>
                </a:ext>
              </a:extLst>
            </p:cNvPr>
            <p:cNvSpPr>
              <a:spLocks/>
            </p:cNvSpPr>
            <p:nvPr/>
          </p:nvSpPr>
          <p:spPr bwMode="gray">
            <a:xfrm>
              <a:off x="2530" y="1142"/>
              <a:ext cx="384" cy="500"/>
            </a:xfrm>
            <a:custGeom>
              <a:avLst/>
              <a:gdLst>
                <a:gd name="T0" fmla="*/ 2 w 384"/>
                <a:gd name="T1" fmla="*/ 190 h 500"/>
                <a:gd name="T2" fmla="*/ 6 w 384"/>
                <a:gd name="T3" fmla="*/ 240 h 500"/>
                <a:gd name="T4" fmla="*/ 40 w 384"/>
                <a:gd name="T5" fmla="*/ 222 h 500"/>
                <a:gd name="T6" fmla="*/ 76 w 384"/>
                <a:gd name="T7" fmla="*/ 254 h 500"/>
                <a:gd name="T8" fmla="*/ 112 w 384"/>
                <a:gd name="T9" fmla="*/ 230 h 500"/>
                <a:gd name="T10" fmla="*/ 138 w 384"/>
                <a:gd name="T11" fmla="*/ 202 h 500"/>
                <a:gd name="T12" fmla="*/ 178 w 384"/>
                <a:gd name="T13" fmla="*/ 228 h 500"/>
                <a:gd name="T14" fmla="*/ 200 w 384"/>
                <a:gd name="T15" fmla="*/ 248 h 500"/>
                <a:gd name="T16" fmla="*/ 176 w 384"/>
                <a:gd name="T17" fmla="*/ 294 h 500"/>
                <a:gd name="T18" fmla="*/ 118 w 384"/>
                <a:gd name="T19" fmla="*/ 298 h 500"/>
                <a:gd name="T20" fmla="*/ 86 w 384"/>
                <a:gd name="T21" fmla="*/ 288 h 500"/>
                <a:gd name="T22" fmla="*/ 46 w 384"/>
                <a:gd name="T23" fmla="*/ 324 h 500"/>
                <a:gd name="T24" fmla="*/ 36 w 384"/>
                <a:gd name="T25" fmla="*/ 362 h 500"/>
                <a:gd name="T26" fmla="*/ 22 w 384"/>
                <a:gd name="T27" fmla="*/ 388 h 500"/>
                <a:gd name="T28" fmla="*/ 20 w 384"/>
                <a:gd name="T29" fmla="*/ 418 h 500"/>
                <a:gd name="T30" fmla="*/ 50 w 384"/>
                <a:gd name="T31" fmla="*/ 430 h 500"/>
                <a:gd name="T32" fmla="*/ 90 w 384"/>
                <a:gd name="T33" fmla="*/ 496 h 500"/>
                <a:gd name="T34" fmla="*/ 140 w 384"/>
                <a:gd name="T35" fmla="*/ 488 h 500"/>
                <a:gd name="T36" fmla="*/ 196 w 384"/>
                <a:gd name="T37" fmla="*/ 482 h 500"/>
                <a:gd name="T38" fmla="*/ 222 w 384"/>
                <a:gd name="T39" fmla="*/ 498 h 500"/>
                <a:gd name="T40" fmla="*/ 272 w 384"/>
                <a:gd name="T41" fmla="*/ 462 h 500"/>
                <a:gd name="T42" fmla="*/ 334 w 384"/>
                <a:gd name="T43" fmla="*/ 422 h 500"/>
                <a:gd name="T44" fmla="*/ 364 w 384"/>
                <a:gd name="T45" fmla="*/ 334 h 500"/>
                <a:gd name="T46" fmla="*/ 374 w 384"/>
                <a:gd name="T47" fmla="*/ 312 h 500"/>
                <a:gd name="T48" fmla="*/ 372 w 384"/>
                <a:gd name="T49" fmla="*/ 292 h 500"/>
                <a:gd name="T50" fmla="*/ 384 w 384"/>
                <a:gd name="T51" fmla="*/ 266 h 500"/>
                <a:gd name="T52" fmla="*/ 344 w 384"/>
                <a:gd name="T53" fmla="*/ 240 h 500"/>
                <a:gd name="T54" fmla="*/ 306 w 384"/>
                <a:gd name="T55" fmla="*/ 232 h 500"/>
                <a:gd name="T56" fmla="*/ 300 w 384"/>
                <a:gd name="T57" fmla="*/ 194 h 500"/>
                <a:gd name="T58" fmla="*/ 294 w 384"/>
                <a:gd name="T59" fmla="*/ 168 h 500"/>
                <a:gd name="T60" fmla="*/ 314 w 384"/>
                <a:gd name="T61" fmla="*/ 136 h 500"/>
                <a:gd name="T62" fmla="*/ 288 w 384"/>
                <a:gd name="T63" fmla="*/ 98 h 500"/>
                <a:gd name="T64" fmla="*/ 254 w 384"/>
                <a:gd name="T65" fmla="*/ 60 h 500"/>
                <a:gd name="T66" fmla="*/ 206 w 384"/>
                <a:gd name="T67" fmla="*/ 40 h 500"/>
                <a:gd name="T68" fmla="*/ 184 w 384"/>
                <a:gd name="T69" fmla="*/ 8 h 500"/>
                <a:gd name="T70" fmla="*/ 146 w 384"/>
                <a:gd name="T71" fmla="*/ 0 h 500"/>
                <a:gd name="T72" fmla="*/ 102 w 384"/>
                <a:gd name="T73" fmla="*/ 16 h 500"/>
                <a:gd name="T74" fmla="*/ 70 w 384"/>
                <a:gd name="T75" fmla="*/ 42 h 500"/>
                <a:gd name="T76" fmla="*/ 100 w 384"/>
                <a:gd name="T77" fmla="*/ 60 h 500"/>
                <a:gd name="T78" fmla="*/ 92 w 384"/>
                <a:gd name="T79" fmla="*/ 92 h 500"/>
                <a:gd name="T80" fmla="*/ 60 w 384"/>
                <a:gd name="T81" fmla="*/ 106 h 500"/>
                <a:gd name="T82" fmla="*/ 52 w 384"/>
                <a:gd name="T83" fmla="*/ 132 h 500"/>
                <a:gd name="T84" fmla="*/ 60 w 384"/>
                <a:gd name="T85" fmla="*/ 158 h 500"/>
                <a:gd name="T86" fmla="*/ 42 w 384"/>
                <a:gd name="T87" fmla="*/ 174 h 500"/>
                <a:gd name="T88" fmla="*/ 2 w 384"/>
                <a:gd name="T89" fmla="*/ 176 h 5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4"/>
                <a:gd name="T136" fmla="*/ 0 h 500"/>
                <a:gd name="T137" fmla="*/ 384 w 384"/>
                <a:gd name="T138" fmla="*/ 500 h 50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4" h="500">
                  <a:moveTo>
                    <a:pt x="2" y="176"/>
                  </a:moveTo>
                  <a:lnTo>
                    <a:pt x="2" y="190"/>
                  </a:lnTo>
                  <a:lnTo>
                    <a:pt x="0" y="214"/>
                  </a:lnTo>
                  <a:lnTo>
                    <a:pt x="6" y="240"/>
                  </a:lnTo>
                  <a:lnTo>
                    <a:pt x="20" y="240"/>
                  </a:lnTo>
                  <a:lnTo>
                    <a:pt x="40" y="222"/>
                  </a:lnTo>
                  <a:lnTo>
                    <a:pt x="64" y="242"/>
                  </a:lnTo>
                  <a:lnTo>
                    <a:pt x="76" y="254"/>
                  </a:lnTo>
                  <a:lnTo>
                    <a:pt x="100" y="248"/>
                  </a:lnTo>
                  <a:lnTo>
                    <a:pt x="112" y="230"/>
                  </a:lnTo>
                  <a:lnTo>
                    <a:pt x="128" y="220"/>
                  </a:lnTo>
                  <a:lnTo>
                    <a:pt x="138" y="202"/>
                  </a:lnTo>
                  <a:lnTo>
                    <a:pt x="166" y="202"/>
                  </a:lnTo>
                  <a:lnTo>
                    <a:pt x="178" y="228"/>
                  </a:lnTo>
                  <a:lnTo>
                    <a:pt x="186" y="242"/>
                  </a:lnTo>
                  <a:lnTo>
                    <a:pt x="200" y="248"/>
                  </a:lnTo>
                  <a:lnTo>
                    <a:pt x="196" y="270"/>
                  </a:lnTo>
                  <a:lnTo>
                    <a:pt x="176" y="294"/>
                  </a:lnTo>
                  <a:lnTo>
                    <a:pt x="152" y="304"/>
                  </a:lnTo>
                  <a:lnTo>
                    <a:pt x="118" y="298"/>
                  </a:lnTo>
                  <a:lnTo>
                    <a:pt x="98" y="292"/>
                  </a:lnTo>
                  <a:lnTo>
                    <a:pt x="86" y="288"/>
                  </a:lnTo>
                  <a:lnTo>
                    <a:pt x="66" y="310"/>
                  </a:lnTo>
                  <a:lnTo>
                    <a:pt x="46" y="324"/>
                  </a:lnTo>
                  <a:lnTo>
                    <a:pt x="44" y="354"/>
                  </a:lnTo>
                  <a:lnTo>
                    <a:pt x="36" y="362"/>
                  </a:lnTo>
                  <a:lnTo>
                    <a:pt x="36" y="382"/>
                  </a:lnTo>
                  <a:lnTo>
                    <a:pt x="22" y="388"/>
                  </a:lnTo>
                  <a:lnTo>
                    <a:pt x="16" y="402"/>
                  </a:lnTo>
                  <a:lnTo>
                    <a:pt x="20" y="418"/>
                  </a:lnTo>
                  <a:lnTo>
                    <a:pt x="34" y="428"/>
                  </a:lnTo>
                  <a:lnTo>
                    <a:pt x="50" y="430"/>
                  </a:lnTo>
                  <a:lnTo>
                    <a:pt x="54" y="462"/>
                  </a:lnTo>
                  <a:lnTo>
                    <a:pt x="90" y="496"/>
                  </a:lnTo>
                  <a:lnTo>
                    <a:pt x="112" y="500"/>
                  </a:lnTo>
                  <a:lnTo>
                    <a:pt x="140" y="488"/>
                  </a:lnTo>
                  <a:lnTo>
                    <a:pt x="170" y="482"/>
                  </a:lnTo>
                  <a:lnTo>
                    <a:pt x="196" y="482"/>
                  </a:lnTo>
                  <a:lnTo>
                    <a:pt x="214" y="494"/>
                  </a:lnTo>
                  <a:lnTo>
                    <a:pt x="222" y="498"/>
                  </a:lnTo>
                  <a:lnTo>
                    <a:pt x="236" y="496"/>
                  </a:lnTo>
                  <a:lnTo>
                    <a:pt x="272" y="462"/>
                  </a:lnTo>
                  <a:lnTo>
                    <a:pt x="306" y="446"/>
                  </a:lnTo>
                  <a:lnTo>
                    <a:pt x="334" y="422"/>
                  </a:lnTo>
                  <a:lnTo>
                    <a:pt x="364" y="400"/>
                  </a:lnTo>
                  <a:lnTo>
                    <a:pt x="364" y="334"/>
                  </a:lnTo>
                  <a:lnTo>
                    <a:pt x="374" y="326"/>
                  </a:lnTo>
                  <a:lnTo>
                    <a:pt x="374" y="312"/>
                  </a:lnTo>
                  <a:lnTo>
                    <a:pt x="384" y="304"/>
                  </a:lnTo>
                  <a:lnTo>
                    <a:pt x="372" y="292"/>
                  </a:lnTo>
                  <a:lnTo>
                    <a:pt x="368" y="280"/>
                  </a:lnTo>
                  <a:lnTo>
                    <a:pt x="384" y="266"/>
                  </a:lnTo>
                  <a:lnTo>
                    <a:pt x="364" y="238"/>
                  </a:lnTo>
                  <a:lnTo>
                    <a:pt x="344" y="240"/>
                  </a:lnTo>
                  <a:lnTo>
                    <a:pt x="324" y="232"/>
                  </a:lnTo>
                  <a:lnTo>
                    <a:pt x="306" y="232"/>
                  </a:lnTo>
                  <a:lnTo>
                    <a:pt x="300" y="222"/>
                  </a:lnTo>
                  <a:lnTo>
                    <a:pt x="300" y="194"/>
                  </a:lnTo>
                  <a:lnTo>
                    <a:pt x="292" y="184"/>
                  </a:lnTo>
                  <a:lnTo>
                    <a:pt x="294" y="168"/>
                  </a:lnTo>
                  <a:lnTo>
                    <a:pt x="306" y="150"/>
                  </a:lnTo>
                  <a:lnTo>
                    <a:pt x="314" y="136"/>
                  </a:lnTo>
                  <a:lnTo>
                    <a:pt x="308" y="116"/>
                  </a:lnTo>
                  <a:lnTo>
                    <a:pt x="288" y="98"/>
                  </a:lnTo>
                  <a:lnTo>
                    <a:pt x="274" y="76"/>
                  </a:lnTo>
                  <a:lnTo>
                    <a:pt x="254" y="60"/>
                  </a:lnTo>
                  <a:lnTo>
                    <a:pt x="232" y="56"/>
                  </a:lnTo>
                  <a:lnTo>
                    <a:pt x="206" y="40"/>
                  </a:lnTo>
                  <a:lnTo>
                    <a:pt x="192" y="22"/>
                  </a:lnTo>
                  <a:lnTo>
                    <a:pt x="184" y="8"/>
                  </a:lnTo>
                  <a:lnTo>
                    <a:pt x="182" y="0"/>
                  </a:lnTo>
                  <a:lnTo>
                    <a:pt x="146" y="0"/>
                  </a:lnTo>
                  <a:lnTo>
                    <a:pt x="134" y="16"/>
                  </a:lnTo>
                  <a:lnTo>
                    <a:pt x="102" y="16"/>
                  </a:lnTo>
                  <a:lnTo>
                    <a:pt x="96" y="38"/>
                  </a:lnTo>
                  <a:lnTo>
                    <a:pt x="70" y="42"/>
                  </a:lnTo>
                  <a:lnTo>
                    <a:pt x="66" y="58"/>
                  </a:lnTo>
                  <a:lnTo>
                    <a:pt x="100" y="60"/>
                  </a:lnTo>
                  <a:lnTo>
                    <a:pt x="104" y="76"/>
                  </a:lnTo>
                  <a:lnTo>
                    <a:pt x="92" y="92"/>
                  </a:lnTo>
                  <a:lnTo>
                    <a:pt x="84" y="106"/>
                  </a:lnTo>
                  <a:lnTo>
                    <a:pt x="60" y="106"/>
                  </a:lnTo>
                  <a:lnTo>
                    <a:pt x="46" y="120"/>
                  </a:lnTo>
                  <a:lnTo>
                    <a:pt x="52" y="132"/>
                  </a:lnTo>
                  <a:lnTo>
                    <a:pt x="64" y="140"/>
                  </a:lnTo>
                  <a:lnTo>
                    <a:pt x="60" y="158"/>
                  </a:lnTo>
                  <a:lnTo>
                    <a:pt x="44" y="156"/>
                  </a:lnTo>
                  <a:lnTo>
                    <a:pt x="42" y="174"/>
                  </a:lnTo>
                  <a:lnTo>
                    <a:pt x="30" y="180"/>
                  </a:lnTo>
                  <a:lnTo>
                    <a:pt x="2" y="176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29" name="Freeform 11">
              <a:extLst>
                <a:ext uri="{FF2B5EF4-FFF2-40B4-BE49-F238E27FC236}">
                  <a16:creationId xmlns:a16="http://schemas.microsoft.com/office/drawing/2014/main" id="{BD204357-8C4A-AC12-E3CC-B15E2553C945}"/>
                </a:ext>
              </a:extLst>
            </p:cNvPr>
            <p:cNvSpPr>
              <a:spLocks/>
            </p:cNvSpPr>
            <p:nvPr/>
          </p:nvSpPr>
          <p:spPr bwMode="gray">
            <a:xfrm>
              <a:off x="2712" y="1038"/>
              <a:ext cx="664" cy="548"/>
            </a:xfrm>
            <a:custGeom>
              <a:avLst/>
              <a:gdLst>
                <a:gd name="T0" fmla="*/ 6 w 664"/>
                <a:gd name="T1" fmla="*/ 120 h 548"/>
                <a:gd name="T2" fmla="*/ 50 w 664"/>
                <a:gd name="T3" fmla="*/ 160 h 548"/>
                <a:gd name="T4" fmla="*/ 94 w 664"/>
                <a:gd name="T5" fmla="*/ 184 h 548"/>
                <a:gd name="T6" fmla="*/ 126 w 664"/>
                <a:gd name="T7" fmla="*/ 220 h 548"/>
                <a:gd name="T8" fmla="*/ 112 w 664"/>
                <a:gd name="T9" fmla="*/ 274 h 548"/>
                <a:gd name="T10" fmla="*/ 118 w 664"/>
                <a:gd name="T11" fmla="*/ 300 h 548"/>
                <a:gd name="T12" fmla="*/ 126 w 664"/>
                <a:gd name="T13" fmla="*/ 336 h 548"/>
                <a:gd name="T14" fmla="*/ 160 w 664"/>
                <a:gd name="T15" fmla="*/ 344 h 548"/>
                <a:gd name="T16" fmla="*/ 200 w 664"/>
                <a:gd name="T17" fmla="*/ 370 h 548"/>
                <a:gd name="T18" fmla="*/ 188 w 664"/>
                <a:gd name="T19" fmla="*/ 398 h 548"/>
                <a:gd name="T20" fmla="*/ 194 w 664"/>
                <a:gd name="T21" fmla="*/ 416 h 548"/>
                <a:gd name="T22" fmla="*/ 182 w 664"/>
                <a:gd name="T23" fmla="*/ 442 h 548"/>
                <a:gd name="T24" fmla="*/ 202 w 664"/>
                <a:gd name="T25" fmla="*/ 516 h 548"/>
                <a:gd name="T26" fmla="*/ 242 w 664"/>
                <a:gd name="T27" fmla="*/ 486 h 548"/>
                <a:gd name="T28" fmla="*/ 266 w 664"/>
                <a:gd name="T29" fmla="*/ 486 h 548"/>
                <a:gd name="T30" fmla="*/ 298 w 664"/>
                <a:gd name="T31" fmla="*/ 488 h 548"/>
                <a:gd name="T32" fmla="*/ 328 w 664"/>
                <a:gd name="T33" fmla="*/ 482 h 548"/>
                <a:gd name="T34" fmla="*/ 346 w 664"/>
                <a:gd name="T35" fmla="*/ 514 h 548"/>
                <a:gd name="T36" fmla="*/ 414 w 664"/>
                <a:gd name="T37" fmla="*/ 538 h 548"/>
                <a:gd name="T38" fmla="*/ 490 w 664"/>
                <a:gd name="T39" fmla="*/ 540 h 548"/>
                <a:gd name="T40" fmla="*/ 528 w 664"/>
                <a:gd name="T41" fmla="*/ 548 h 548"/>
                <a:gd name="T42" fmla="*/ 582 w 664"/>
                <a:gd name="T43" fmla="*/ 540 h 548"/>
                <a:gd name="T44" fmla="*/ 620 w 664"/>
                <a:gd name="T45" fmla="*/ 534 h 548"/>
                <a:gd name="T46" fmla="*/ 664 w 664"/>
                <a:gd name="T47" fmla="*/ 506 h 548"/>
                <a:gd name="T48" fmla="*/ 652 w 664"/>
                <a:gd name="T49" fmla="*/ 456 h 548"/>
                <a:gd name="T50" fmla="*/ 600 w 664"/>
                <a:gd name="T51" fmla="*/ 390 h 548"/>
                <a:gd name="T52" fmla="*/ 584 w 664"/>
                <a:gd name="T53" fmla="*/ 342 h 548"/>
                <a:gd name="T54" fmla="*/ 574 w 664"/>
                <a:gd name="T55" fmla="*/ 310 h 548"/>
                <a:gd name="T56" fmla="*/ 512 w 664"/>
                <a:gd name="T57" fmla="*/ 248 h 548"/>
                <a:gd name="T58" fmla="*/ 452 w 664"/>
                <a:gd name="T59" fmla="*/ 170 h 548"/>
                <a:gd name="T60" fmla="*/ 432 w 664"/>
                <a:gd name="T61" fmla="*/ 138 h 548"/>
                <a:gd name="T62" fmla="*/ 406 w 664"/>
                <a:gd name="T63" fmla="*/ 72 h 548"/>
                <a:gd name="T64" fmla="*/ 398 w 664"/>
                <a:gd name="T65" fmla="*/ 32 h 548"/>
                <a:gd name="T66" fmla="*/ 374 w 664"/>
                <a:gd name="T67" fmla="*/ 0 h 548"/>
                <a:gd name="T68" fmla="*/ 350 w 664"/>
                <a:gd name="T69" fmla="*/ 36 h 548"/>
                <a:gd name="T70" fmla="*/ 330 w 664"/>
                <a:gd name="T71" fmla="*/ 64 h 548"/>
                <a:gd name="T72" fmla="*/ 294 w 664"/>
                <a:gd name="T73" fmla="*/ 48 h 548"/>
                <a:gd name="T74" fmla="*/ 278 w 664"/>
                <a:gd name="T75" fmla="*/ 92 h 548"/>
                <a:gd name="T76" fmla="*/ 154 w 664"/>
                <a:gd name="T77" fmla="*/ 96 h 548"/>
                <a:gd name="T78" fmla="*/ 102 w 664"/>
                <a:gd name="T79" fmla="*/ 80 h 548"/>
                <a:gd name="T80" fmla="*/ 64 w 664"/>
                <a:gd name="T81" fmla="*/ 96 h 548"/>
                <a:gd name="T82" fmla="*/ 24 w 664"/>
                <a:gd name="T83" fmla="*/ 86 h 54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64"/>
                <a:gd name="T127" fmla="*/ 0 h 548"/>
                <a:gd name="T128" fmla="*/ 664 w 664"/>
                <a:gd name="T129" fmla="*/ 548 h 54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64" h="548">
                  <a:moveTo>
                    <a:pt x="0" y="104"/>
                  </a:moveTo>
                  <a:lnTo>
                    <a:pt x="6" y="120"/>
                  </a:lnTo>
                  <a:lnTo>
                    <a:pt x="24" y="144"/>
                  </a:lnTo>
                  <a:lnTo>
                    <a:pt x="50" y="160"/>
                  </a:lnTo>
                  <a:lnTo>
                    <a:pt x="72" y="164"/>
                  </a:lnTo>
                  <a:lnTo>
                    <a:pt x="94" y="184"/>
                  </a:lnTo>
                  <a:lnTo>
                    <a:pt x="104" y="204"/>
                  </a:lnTo>
                  <a:lnTo>
                    <a:pt x="126" y="220"/>
                  </a:lnTo>
                  <a:lnTo>
                    <a:pt x="132" y="240"/>
                  </a:lnTo>
                  <a:lnTo>
                    <a:pt x="112" y="274"/>
                  </a:lnTo>
                  <a:lnTo>
                    <a:pt x="110" y="288"/>
                  </a:lnTo>
                  <a:lnTo>
                    <a:pt x="118" y="300"/>
                  </a:lnTo>
                  <a:lnTo>
                    <a:pt x="118" y="328"/>
                  </a:lnTo>
                  <a:lnTo>
                    <a:pt x="126" y="336"/>
                  </a:lnTo>
                  <a:lnTo>
                    <a:pt x="144" y="336"/>
                  </a:lnTo>
                  <a:lnTo>
                    <a:pt x="160" y="344"/>
                  </a:lnTo>
                  <a:lnTo>
                    <a:pt x="182" y="344"/>
                  </a:lnTo>
                  <a:lnTo>
                    <a:pt x="200" y="370"/>
                  </a:lnTo>
                  <a:lnTo>
                    <a:pt x="186" y="384"/>
                  </a:lnTo>
                  <a:lnTo>
                    <a:pt x="188" y="398"/>
                  </a:lnTo>
                  <a:lnTo>
                    <a:pt x="202" y="408"/>
                  </a:lnTo>
                  <a:lnTo>
                    <a:pt x="194" y="416"/>
                  </a:lnTo>
                  <a:lnTo>
                    <a:pt x="192" y="432"/>
                  </a:lnTo>
                  <a:lnTo>
                    <a:pt x="182" y="442"/>
                  </a:lnTo>
                  <a:lnTo>
                    <a:pt x="182" y="506"/>
                  </a:lnTo>
                  <a:lnTo>
                    <a:pt x="202" y="516"/>
                  </a:lnTo>
                  <a:lnTo>
                    <a:pt x="226" y="514"/>
                  </a:lnTo>
                  <a:lnTo>
                    <a:pt x="242" y="486"/>
                  </a:lnTo>
                  <a:lnTo>
                    <a:pt x="258" y="474"/>
                  </a:lnTo>
                  <a:lnTo>
                    <a:pt x="266" y="486"/>
                  </a:lnTo>
                  <a:lnTo>
                    <a:pt x="266" y="498"/>
                  </a:lnTo>
                  <a:lnTo>
                    <a:pt x="298" y="488"/>
                  </a:lnTo>
                  <a:lnTo>
                    <a:pt x="302" y="480"/>
                  </a:lnTo>
                  <a:lnTo>
                    <a:pt x="328" y="482"/>
                  </a:lnTo>
                  <a:lnTo>
                    <a:pt x="346" y="500"/>
                  </a:lnTo>
                  <a:lnTo>
                    <a:pt x="346" y="514"/>
                  </a:lnTo>
                  <a:lnTo>
                    <a:pt x="378" y="516"/>
                  </a:lnTo>
                  <a:lnTo>
                    <a:pt x="414" y="538"/>
                  </a:lnTo>
                  <a:lnTo>
                    <a:pt x="442" y="546"/>
                  </a:lnTo>
                  <a:lnTo>
                    <a:pt x="490" y="540"/>
                  </a:lnTo>
                  <a:lnTo>
                    <a:pt x="518" y="540"/>
                  </a:lnTo>
                  <a:lnTo>
                    <a:pt x="528" y="548"/>
                  </a:lnTo>
                  <a:lnTo>
                    <a:pt x="558" y="536"/>
                  </a:lnTo>
                  <a:lnTo>
                    <a:pt x="582" y="540"/>
                  </a:lnTo>
                  <a:lnTo>
                    <a:pt x="602" y="546"/>
                  </a:lnTo>
                  <a:lnTo>
                    <a:pt x="620" y="534"/>
                  </a:lnTo>
                  <a:lnTo>
                    <a:pt x="646" y="506"/>
                  </a:lnTo>
                  <a:lnTo>
                    <a:pt x="664" y="506"/>
                  </a:lnTo>
                  <a:lnTo>
                    <a:pt x="660" y="492"/>
                  </a:lnTo>
                  <a:lnTo>
                    <a:pt x="652" y="456"/>
                  </a:lnTo>
                  <a:lnTo>
                    <a:pt x="648" y="438"/>
                  </a:lnTo>
                  <a:lnTo>
                    <a:pt x="600" y="390"/>
                  </a:lnTo>
                  <a:lnTo>
                    <a:pt x="590" y="372"/>
                  </a:lnTo>
                  <a:lnTo>
                    <a:pt x="584" y="342"/>
                  </a:lnTo>
                  <a:lnTo>
                    <a:pt x="568" y="334"/>
                  </a:lnTo>
                  <a:lnTo>
                    <a:pt x="574" y="310"/>
                  </a:lnTo>
                  <a:lnTo>
                    <a:pt x="544" y="288"/>
                  </a:lnTo>
                  <a:lnTo>
                    <a:pt x="512" y="248"/>
                  </a:lnTo>
                  <a:lnTo>
                    <a:pt x="492" y="218"/>
                  </a:lnTo>
                  <a:lnTo>
                    <a:pt x="452" y="170"/>
                  </a:lnTo>
                  <a:lnTo>
                    <a:pt x="438" y="144"/>
                  </a:lnTo>
                  <a:lnTo>
                    <a:pt x="432" y="138"/>
                  </a:lnTo>
                  <a:lnTo>
                    <a:pt x="432" y="110"/>
                  </a:lnTo>
                  <a:lnTo>
                    <a:pt x="406" y="72"/>
                  </a:lnTo>
                  <a:lnTo>
                    <a:pt x="398" y="54"/>
                  </a:lnTo>
                  <a:lnTo>
                    <a:pt x="398" y="32"/>
                  </a:lnTo>
                  <a:lnTo>
                    <a:pt x="384" y="10"/>
                  </a:lnTo>
                  <a:lnTo>
                    <a:pt x="374" y="0"/>
                  </a:lnTo>
                  <a:lnTo>
                    <a:pt x="350" y="0"/>
                  </a:lnTo>
                  <a:lnTo>
                    <a:pt x="350" y="36"/>
                  </a:lnTo>
                  <a:lnTo>
                    <a:pt x="342" y="66"/>
                  </a:lnTo>
                  <a:lnTo>
                    <a:pt x="330" y="64"/>
                  </a:lnTo>
                  <a:lnTo>
                    <a:pt x="316" y="48"/>
                  </a:lnTo>
                  <a:lnTo>
                    <a:pt x="294" y="48"/>
                  </a:lnTo>
                  <a:lnTo>
                    <a:pt x="278" y="60"/>
                  </a:lnTo>
                  <a:lnTo>
                    <a:pt x="278" y="92"/>
                  </a:lnTo>
                  <a:lnTo>
                    <a:pt x="270" y="98"/>
                  </a:lnTo>
                  <a:lnTo>
                    <a:pt x="154" y="96"/>
                  </a:lnTo>
                  <a:lnTo>
                    <a:pt x="136" y="82"/>
                  </a:lnTo>
                  <a:lnTo>
                    <a:pt x="102" y="80"/>
                  </a:lnTo>
                  <a:lnTo>
                    <a:pt x="92" y="94"/>
                  </a:lnTo>
                  <a:lnTo>
                    <a:pt x="64" y="96"/>
                  </a:lnTo>
                  <a:lnTo>
                    <a:pt x="50" y="84"/>
                  </a:lnTo>
                  <a:lnTo>
                    <a:pt x="24" y="86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0" name="Freeform 12">
              <a:extLst>
                <a:ext uri="{FF2B5EF4-FFF2-40B4-BE49-F238E27FC236}">
                  <a16:creationId xmlns:a16="http://schemas.microsoft.com/office/drawing/2014/main" id="{8F7EC690-418E-00FF-F5D4-296E66019165}"/>
                </a:ext>
              </a:extLst>
            </p:cNvPr>
            <p:cNvSpPr>
              <a:spLocks/>
            </p:cNvSpPr>
            <p:nvPr/>
          </p:nvSpPr>
          <p:spPr bwMode="gray">
            <a:xfrm>
              <a:off x="2712" y="1038"/>
              <a:ext cx="664" cy="548"/>
            </a:xfrm>
            <a:custGeom>
              <a:avLst/>
              <a:gdLst>
                <a:gd name="T0" fmla="*/ 6 w 664"/>
                <a:gd name="T1" fmla="*/ 120 h 548"/>
                <a:gd name="T2" fmla="*/ 50 w 664"/>
                <a:gd name="T3" fmla="*/ 160 h 548"/>
                <a:gd name="T4" fmla="*/ 94 w 664"/>
                <a:gd name="T5" fmla="*/ 184 h 548"/>
                <a:gd name="T6" fmla="*/ 126 w 664"/>
                <a:gd name="T7" fmla="*/ 220 h 548"/>
                <a:gd name="T8" fmla="*/ 112 w 664"/>
                <a:gd name="T9" fmla="*/ 274 h 548"/>
                <a:gd name="T10" fmla="*/ 118 w 664"/>
                <a:gd name="T11" fmla="*/ 300 h 548"/>
                <a:gd name="T12" fmla="*/ 126 w 664"/>
                <a:gd name="T13" fmla="*/ 336 h 548"/>
                <a:gd name="T14" fmla="*/ 160 w 664"/>
                <a:gd name="T15" fmla="*/ 344 h 548"/>
                <a:gd name="T16" fmla="*/ 200 w 664"/>
                <a:gd name="T17" fmla="*/ 370 h 548"/>
                <a:gd name="T18" fmla="*/ 188 w 664"/>
                <a:gd name="T19" fmla="*/ 398 h 548"/>
                <a:gd name="T20" fmla="*/ 194 w 664"/>
                <a:gd name="T21" fmla="*/ 416 h 548"/>
                <a:gd name="T22" fmla="*/ 182 w 664"/>
                <a:gd name="T23" fmla="*/ 442 h 548"/>
                <a:gd name="T24" fmla="*/ 202 w 664"/>
                <a:gd name="T25" fmla="*/ 516 h 548"/>
                <a:gd name="T26" fmla="*/ 242 w 664"/>
                <a:gd name="T27" fmla="*/ 486 h 548"/>
                <a:gd name="T28" fmla="*/ 266 w 664"/>
                <a:gd name="T29" fmla="*/ 486 h 548"/>
                <a:gd name="T30" fmla="*/ 298 w 664"/>
                <a:gd name="T31" fmla="*/ 488 h 548"/>
                <a:gd name="T32" fmla="*/ 328 w 664"/>
                <a:gd name="T33" fmla="*/ 482 h 548"/>
                <a:gd name="T34" fmla="*/ 346 w 664"/>
                <a:gd name="T35" fmla="*/ 514 h 548"/>
                <a:gd name="T36" fmla="*/ 414 w 664"/>
                <a:gd name="T37" fmla="*/ 538 h 548"/>
                <a:gd name="T38" fmla="*/ 490 w 664"/>
                <a:gd name="T39" fmla="*/ 540 h 548"/>
                <a:gd name="T40" fmla="*/ 528 w 664"/>
                <a:gd name="T41" fmla="*/ 548 h 548"/>
                <a:gd name="T42" fmla="*/ 582 w 664"/>
                <a:gd name="T43" fmla="*/ 540 h 548"/>
                <a:gd name="T44" fmla="*/ 620 w 664"/>
                <a:gd name="T45" fmla="*/ 534 h 548"/>
                <a:gd name="T46" fmla="*/ 664 w 664"/>
                <a:gd name="T47" fmla="*/ 506 h 548"/>
                <a:gd name="T48" fmla="*/ 652 w 664"/>
                <a:gd name="T49" fmla="*/ 456 h 548"/>
                <a:gd name="T50" fmla="*/ 600 w 664"/>
                <a:gd name="T51" fmla="*/ 390 h 548"/>
                <a:gd name="T52" fmla="*/ 584 w 664"/>
                <a:gd name="T53" fmla="*/ 342 h 548"/>
                <a:gd name="T54" fmla="*/ 574 w 664"/>
                <a:gd name="T55" fmla="*/ 310 h 548"/>
                <a:gd name="T56" fmla="*/ 512 w 664"/>
                <a:gd name="T57" fmla="*/ 248 h 548"/>
                <a:gd name="T58" fmla="*/ 452 w 664"/>
                <a:gd name="T59" fmla="*/ 170 h 548"/>
                <a:gd name="T60" fmla="*/ 432 w 664"/>
                <a:gd name="T61" fmla="*/ 138 h 548"/>
                <a:gd name="T62" fmla="*/ 406 w 664"/>
                <a:gd name="T63" fmla="*/ 72 h 548"/>
                <a:gd name="T64" fmla="*/ 398 w 664"/>
                <a:gd name="T65" fmla="*/ 32 h 548"/>
                <a:gd name="T66" fmla="*/ 374 w 664"/>
                <a:gd name="T67" fmla="*/ 0 h 548"/>
                <a:gd name="T68" fmla="*/ 350 w 664"/>
                <a:gd name="T69" fmla="*/ 36 h 548"/>
                <a:gd name="T70" fmla="*/ 330 w 664"/>
                <a:gd name="T71" fmla="*/ 64 h 548"/>
                <a:gd name="T72" fmla="*/ 294 w 664"/>
                <a:gd name="T73" fmla="*/ 48 h 548"/>
                <a:gd name="T74" fmla="*/ 278 w 664"/>
                <a:gd name="T75" fmla="*/ 92 h 548"/>
                <a:gd name="T76" fmla="*/ 154 w 664"/>
                <a:gd name="T77" fmla="*/ 96 h 548"/>
                <a:gd name="T78" fmla="*/ 102 w 664"/>
                <a:gd name="T79" fmla="*/ 80 h 548"/>
                <a:gd name="T80" fmla="*/ 64 w 664"/>
                <a:gd name="T81" fmla="*/ 96 h 548"/>
                <a:gd name="T82" fmla="*/ 24 w 664"/>
                <a:gd name="T83" fmla="*/ 86 h 54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64"/>
                <a:gd name="T127" fmla="*/ 0 h 548"/>
                <a:gd name="T128" fmla="*/ 664 w 664"/>
                <a:gd name="T129" fmla="*/ 548 h 54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64" h="548">
                  <a:moveTo>
                    <a:pt x="0" y="104"/>
                  </a:moveTo>
                  <a:lnTo>
                    <a:pt x="6" y="120"/>
                  </a:lnTo>
                  <a:lnTo>
                    <a:pt x="24" y="144"/>
                  </a:lnTo>
                  <a:lnTo>
                    <a:pt x="50" y="160"/>
                  </a:lnTo>
                  <a:lnTo>
                    <a:pt x="72" y="164"/>
                  </a:lnTo>
                  <a:lnTo>
                    <a:pt x="94" y="184"/>
                  </a:lnTo>
                  <a:lnTo>
                    <a:pt x="104" y="204"/>
                  </a:lnTo>
                  <a:lnTo>
                    <a:pt x="126" y="220"/>
                  </a:lnTo>
                  <a:lnTo>
                    <a:pt x="132" y="240"/>
                  </a:lnTo>
                  <a:lnTo>
                    <a:pt x="112" y="274"/>
                  </a:lnTo>
                  <a:lnTo>
                    <a:pt x="110" y="288"/>
                  </a:lnTo>
                  <a:lnTo>
                    <a:pt x="118" y="300"/>
                  </a:lnTo>
                  <a:lnTo>
                    <a:pt x="118" y="328"/>
                  </a:lnTo>
                  <a:lnTo>
                    <a:pt x="126" y="336"/>
                  </a:lnTo>
                  <a:lnTo>
                    <a:pt x="144" y="336"/>
                  </a:lnTo>
                  <a:lnTo>
                    <a:pt x="160" y="344"/>
                  </a:lnTo>
                  <a:lnTo>
                    <a:pt x="182" y="344"/>
                  </a:lnTo>
                  <a:lnTo>
                    <a:pt x="200" y="370"/>
                  </a:lnTo>
                  <a:lnTo>
                    <a:pt x="186" y="384"/>
                  </a:lnTo>
                  <a:lnTo>
                    <a:pt x="188" y="398"/>
                  </a:lnTo>
                  <a:lnTo>
                    <a:pt x="202" y="408"/>
                  </a:lnTo>
                  <a:lnTo>
                    <a:pt x="194" y="416"/>
                  </a:lnTo>
                  <a:lnTo>
                    <a:pt x="192" y="432"/>
                  </a:lnTo>
                  <a:lnTo>
                    <a:pt x="182" y="442"/>
                  </a:lnTo>
                  <a:lnTo>
                    <a:pt x="182" y="506"/>
                  </a:lnTo>
                  <a:lnTo>
                    <a:pt x="202" y="516"/>
                  </a:lnTo>
                  <a:lnTo>
                    <a:pt x="226" y="514"/>
                  </a:lnTo>
                  <a:lnTo>
                    <a:pt x="242" y="486"/>
                  </a:lnTo>
                  <a:lnTo>
                    <a:pt x="258" y="474"/>
                  </a:lnTo>
                  <a:lnTo>
                    <a:pt x="266" y="486"/>
                  </a:lnTo>
                  <a:lnTo>
                    <a:pt x="266" y="498"/>
                  </a:lnTo>
                  <a:lnTo>
                    <a:pt x="298" y="488"/>
                  </a:lnTo>
                  <a:lnTo>
                    <a:pt x="302" y="480"/>
                  </a:lnTo>
                  <a:lnTo>
                    <a:pt x="328" y="482"/>
                  </a:lnTo>
                  <a:lnTo>
                    <a:pt x="346" y="500"/>
                  </a:lnTo>
                  <a:lnTo>
                    <a:pt x="346" y="514"/>
                  </a:lnTo>
                  <a:lnTo>
                    <a:pt x="378" y="516"/>
                  </a:lnTo>
                  <a:lnTo>
                    <a:pt x="414" y="538"/>
                  </a:lnTo>
                  <a:lnTo>
                    <a:pt x="442" y="546"/>
                  </a:lnTo>
                  <a:lnTo>
                    <a:pt x="490" y="540"/>
                  </a:lnTo>
                  <a:lnTo>
                    <a:pt x="518" y="540"/>
                  </a:lnTo>
                  <a:lnTo>
                    <a:pt x="528" y="548"/>
                  </a:lnTo>
                  <a:lnTo>
                    <a:pt x="558" y="536"/>
                  </a:lnTo>
                  <a:lnTo>
                    <a:pt x="582" y="540"/>
                  </a:lnTo>
                  <a:lnTo>
                    <a:pt x="602" y="546"/>
                  </a:lnTo>
                  <a:lnTo>
                    <a:pt x="620" y="534"/>
                  </a:lnTo>
                  <a:lnTo>
                    <a:pt x="646" y="506"/>
                  </a:lnTo>
                  <a:lnTo>
                    <a:pt x="664" y="506"/>
                  </a:lnTo>
                  <a:lnTo>
                    <a:pt x="660" y="492"/>
                  </a:lnTo>
                  <a:lnTo>
                    <a:pt x="652" y="456"/>
                  </a:lnTo>
                  <a:lnTo>
                    <a:pt x="648" y="438"/>
                  </a:lnTo>
                  <a:lnTo>
                    <a:pt x="600" y="390"/>
                  </a:lnTo>
                  <a:lnTo>
                    <a:pt x="590" y="372"/>
                  </a:lnTo>
                  <a:lnTo>
                    <a:pt x="584" y="342"/>
                  </a:lnTo>
                  <a:lnTo>
                    <a:pt x="568" y="334"/>
                  </a:lnTo>
                  <a:lnTo>
                    <a:pt x="574" y="310"/>
                  </a:lnTo>
                  <a:lnTo>
                    <a:pt x="544" y="288"/>
                  </a:lnTo>
                  <a:lnTo>
                    <a:pt x="512" y="248"/>
                  </a:lnTo>
                  <a:lnTo>
                    <a:pt x="492" y="218"/>
                  </a:lnTo>
                  <a:lnTo>
                    <a:pt x="452" y="170"/>
                  </a:lnTo>
                  <a:lnTo>
                    <a:pt x="438" y="144"/>
                  </a:lnTo>
                  <a:lnTo>
                    <a:pt x="432" y="138"/>
                  </a:lnTo>
                  <a:lnTo>
                    <a:pt x="432" y="110"/>
                  </a:lnTo>
                  <a:lnTo>
                    <a:pt x="406" y="72"/>
                  </a:lnTo>
                  <a:lnTo>
                    <a:pt x="398" y="54"/>
                  </a:lnTo>
                  <a:lnTo>
                    <a:pt x="398" y="32"/>
                  </a:lnTo>
                  <a:lnTo>
                    <a:pt x="384" y="10"/>
                  </a:lnTo>
                  <a:lnTo>
                    <a:pt x="374" y="0"/>
                  </a:lnTo>
                  <a:lnTo>
                    <a:pt x="350" y="0"/>
                  </a:lnTo>
                  <a:lnTo>
                    <a:pt x="350" y="36"/>
                  </a:lnTo>
                  <a:lnTo>
                    <a:pt x="342" y="66"/>
                  </a:lnTo>
                  <a:lnTo>
                    <a:pt x="330" y="64"/>
                  </a:lnTo>
                  <a:lnTo>
                    <a:pt x="316" y="48"/>
                  </a:lnTo>
                  <a:lnTo>
                    <a:pt x="294" y="48"/>
                  </a:lnTo>
                  <a:lnTo>
                    <a:pt x="278" y="60"/>
                  </a:lnTo>
                  <a:lnTo>
                    <a:pt x="278" y="92"/>
                  </a:lnTo>
                  <a:lnTo>
                    <a:pt x="270" y="98"/>
                  </a:lnTo>
                  <a:lnTo>
                    <a:pt x="154" y="96"/>
                  </a:lnTo>
                  <a:lnTo>
                    <a:pt x="136" y="82"/>
                  </a:lnTo>
                  <a:lnTo>
                    <a:pt x="102" y="80"/>
                  </a:lnTo>
                  <a:lnTo>
                    <a:pt x="92" y="94"/>
                  </a:lnTo>
                  <a:lnTo>
                    <a:pt x="64" y="96"/>
                  </a:lnTo>
                  <a:lnTo>
                    <a:pt x="50" y="84"/>
                  </a:lnTo>
                  <a:lnTo>
                    <a:pt x="24" y="86"/>
                  </a:lnTo>
                  <a:lnTo>
                    <a:pt x="0" y="104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1" name="Freeform 13">
              <a:extLst>
                <a:ext uri="{FF2B5EF4-FFF2-40B4-BE49-F238E27FC236}">
                  <a16:creationId xmlns:a16="http://schemas.microsoft.com/office/drawing/2014/main" id="{FCF2D4BD-FB1C-3A49-B34E-6AAA9FF0F6A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0" y="1492"/>
              <a:ext cx="178" cy="78"/>
            </a:xfrm>
            <a:custGeom>
              <a:avLst/>
              <a:gdLst>
                <a:gd name="T0" fmla="*/ 0 w 178"/>
                <a:gd name="T1" fmla="*/ 44 h 78"/>
                <a:gd name="T2" fmla="*/ 6 w 178"/>
                <a:gd name="T3" fmla="*/ 24 h 78"/>
                <a:gd name="T4" fmla="*/ 20 w 178"/>
                <a:gd name="T5" fmla="*/ 8 h 78"/>
                <a:gd name="T6" fmla="*/ 32 w 178"/>
                <a:gd name="T7" fmla="*/ 2 h 78"/>
                <a:gd name="T8" fmla="*/ 64 w 178"/>
                <a:gd name="T9" fmla="*/ 4 h 78"/>
                <a:gd name="T10" fmla="*/ 74 w 178"/>
                <a:gd name="T11" fmla="*/ 12 h 78"/>
                <a:gd name="T12" fmla="*/ 88 w 178"/>
                <a:gd name="T13" fmla="*/ 0 h 78"/>
                <a:gd name="T14" fmla="*/ 108 w 178"/>
                <a:gd name="T15" fmla="*/ 0 h 78"/>
                <a:gd name="T16" fmla="*/ 126 w 178"/>
                <a:gd name="T17" fmla="*/ 8 h 78"/>
                <a:gd name="T18" fmla="*/ 138 w 178"/>
                <a:gd name="T19" fmla="*/ 0 h 78"/>
                <a:gd name="T20" fmla="*/ 166 w 178"/>
                <a:gd name="T21" fmla="*/ 2 h 78"/>
                <a:gd name="T22" fmla="*/ 178 w 178"/>
                <a:gd name="T23" fmla="*/ 10 h 78"/>
                <a:gd name="T24" fmla="*/ 174 w 178"/>
                <a:gd name="T25" fmla="*/ 28 h 78"/>
                <a:gd name="T26" fmla="*/ 160 w 178"/>
                <a:gd name="T27" fmla="*/ 38 h 78"/>
                <a:gd name="T28" fmla="*/ 138 w 178"/>
                <a:gd name="T29" fmla="*/ 38 h 78"/>
                <a:gd name="T30" fmla="*/ 108 w 178"/>
                <a:gd name="T31" fmla="*/ 62 h 78"/>
                <a:gd name="T32" fmla="*/ 88 w 178"/>
                <a:gd name="T33" fmla="*/ 78 h 78"/>
                <a:gd name="T34" fmla="*/ 70 w 178"/>
                <a:gd name="T35" fmla="*/ 74 h 78"/>
                <a:gd name="T36" fmla="*/ 52 w 178"/>
                <a:gd name="T37" fmla="*/ 58 h 78"/>
                <a:gd name="T38" fmla="*/ 30 w 178"/>
                <a:gd name="T39" fmla="*/ 62 h 78"/>
                <a:gd name="T40" fmla="*/ 20 w 178"/>
                <a:gd name="T41" fmla="*/ 68 h 78"/>
                <a:gd name="T42" fmla="*/ 6 w 178"/>
                <a:gd name="T43" fmla="*/ 56 h 78"/>
                <a:gd name="T44" fmla="*/ 0 w 178"/>
                <a:gd name="T45" fmla="*/ 44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8"/>
                <a:gd name="T70" fmla="*/ 0 h 78"/>
                <a:gd name="T71" fmla="*/ 178 w 178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8" h="78">
                  <a:moveTo>
                    <a:pt x="0" y="44"/>
                  </a:moveTo>
                  <a:lnTo>
                    <a:pt x="6" y="24"/>
                  </a:lnTo>
                  <a:lnTo>
                    <a:pt x="20" y="8"/>
                  </a:lnTo>
                  <a:lnTo>
                    <a:pt x="32" y="2"/>
                  </a:lnTo>
                  <a:lnTo>
                    <a:pt x="64" y="4"/>
                  </a:lnTo>
                  <a:lnTo>
                    <a:pt x="74" y="12"/>
                  </a:lnTo>
                  <a:lnTo>
                    <a:pt x="88" y="0"/>
                  </a:lnTo>
                  <a:lnTo>
                    <a:pt x="108" y="0"/>
                  </a:lnTo>
                  <a:lnTo>
                    <a:pt x="126" y="8"/>
                  </a:lnTo>
                  <a:lnTo>
                    <a:pt x="138" y="0"/>
                  </a:lnTo>
                  <a:lnTo>
                    <a:pt x="166" y="2"/>
                  </a:lnTo>
                  <a:lnTo>
                    <a:pt x="178" y="10"/>
                  </a:lnTo>
                  <a:lnTo>
                    <a:pt x="174" y="28"/>
                  </a:lnTo>
                  <a:lnTo>
                    <a:pt x="160" y="38"/>
                  </a:lnTo>
                  <a:lnTo>
                    <a:pt x="138" y="38"/>
                  </a:lnTo>
                  <a:lnTo>
                    <a:pt x="108" y="62"/>
                  </a:lnTo>
                  <a:lnTo>
                    <a:pt x="88" y="78"/>
                  </a:lnTo>
                  <a:lnTo>
                    <a:pt x="70" y="74"/>
                  </a:lnTo>
                  <a:lnTo>
                    <a:pt x="52" y="58"/>
                  </a:lnTo>
                  <a:lnTo>
                    <a:pt x="30" y="62"/>
                  </a:lnTo>
                  <a:lnTo>
                    <a:pt x="20" y="68"/>
                  </a:lnTo>
                  <a:lnTo>
                    <a:pt x="6" y="56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2" name="Freeform 14">
              <a:extLst>
                <a:ext uri="{FF2B5EF4-FFF2-40B4-BE49-F238E27FC236}">
                  <a16:creationId xmlns:a16="http://schemas.microsoft.com/office/drawing/2014/main" id="{A0C345C4-2499-D919-4867-4C2037A4E2C8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0" y="1492"/>
              <a:ext cx="178" cy="78"/>
            </a:xfrm>
            <a:custGeom>
              <a:avLst/>
              <a:gdLst>
                <a:gd name="T0" fmla="*/ 0 w 178"/>
                <a:gd name="T1" fmla="*/ 44 h 78"/>
                <a:gd name="T2" fmla="*/ 6 w 178"/>
                <a:gd name="T3" fmla="*/ 24 h 78"/>
                <a:gd name="T4" fmla="*/ 20 w 178"/>
                <a:gd name="T5" fmla="*/ 8 h 78"/>
                <a:gd name="T6" fmla="*/ 32 w 178"/>
                <a:gd name="T7" fmla="*/ 2 h 78"/>
                <a:gd name="T8" fmla="*/ 64 w 178"/>
                <a:gd name="T9" fmla="*/ 4 h 78"/>
                <a:gd name="T10" fmla="*/ 74 w 178"/>
                <a:gd name="T11" fmla="*/ 12 h 78"/>
                <a:gd name="T12" fmla="*/ 88 w 178"/>
                <a:gd name="T13" fmla="*/ 0 h 78"/>
                <a:gd name="T14" fmla="*/ 108 w 178"/>
                <a:gd name="T15" fmla="*/ 0 h 78"/>
                <a:gd name="T16" fmla="*/ 126 w 178"/>
                <a:gd name="T17" fmla="*/ 8 h 78"/>
                <a:gd name="T18" fmla="*/ 138 w 178"/>
                <a:gd name="T19" fmla="*/ 0 h 78"/>
                <a:gd name="T20" fmla="*/ 166 w 178"/>
                <a:gd name="T21" fmla="*/ 2 h 78"/>
                <a:gd name="T22" fmla="*/ 178 w 178"/>
                <a:gd name="T23" fmla="*/ 10 h 78"/>
                <a:gd name="T24" fmla="*/ 174 w 178"/>
                <a:gd name="T25" fmla="*/ 28 h 78"/>
                <a:gd name="T26" fmla="*/ 160 w 178"/>
                <a:gd name="T27" fmla="*/ 38 h 78"/>
                <a:gd name="T28" fmla="*/ 138 w 178"/>
                <a:gd name="T29" fmla="*/ 38 h 78"/>
                <a:gd name="T30" fmla="*/ 108 w 178"/>
                <a:gd name="T31" fmla="*/ 62 h 78"/>
                <a:gd name="T32" fmla="*/ 88 w 178"/>
                <a:gd name="T33" fmla="*/ 78 h 78"/>
                <a:gd name="T34" fmla="*/ 70 w 178"/>
                <a:gd name="T35" fmla="*/ 74 h 78"/>
                <a:gd name="T36" fmla="*/ 52 w 178"/>
                <a:gd name="T37" fmla="*/ 58 h 78"/>
                <a:gd name="T38" fmla="*/ 30 w 178"/>
                <a:gd name="T39" fmla="*/ 62 h 78"/>
                <a:gd name="T40" fmla="*/ 20 w 178"/>
                <a:gd name="T41" fmla="*/ 68 h 78"/>
                <a:gd name="T42" fmla="*/ 6 w 178"/>
                <a:gd name="T43" fmla="*/ 56 h 78"/>
                <a:gd name="T44" fmla="*/ 0 w 178"/>
                <a:gd name="T45" fmla="*/ 44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8"/>
                <a:gd name="T70" fmla="*/ 0 h 78"/>
                <a:gd name="T71" fmla="*/ 178 w 178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8" h="78">
                  <a:moveTo>
                    <a:pt x="0" y="44"/>
                  </a:moveTo>
                  <a:lnTo>
                    <a:pt x="6" y="24"/>
                  </a:lnTo>
                  <a:lnTo>
                    <a:pt x="20" y="8"/>
                  </a:lnTo>
                  <a:lnTo>
                    <a:pt x="32" y="2"/>
                  </a:lnTo>
                  <a:lnTo>
                    <a:pt x="64" y="4"/>
                  </a:lnTo>
                  <a:lnTo>
                    <a:pt x="74" y="12"/>
                  </a:lnTo>
                  <a:lnTo>
                    <a:pt x="88" y="0"/>
                  </a:lnTo>
                  <a:lnTo>
                    <a:pt x="108" y="0"/>
                  </a:lnTo>
                  <a:lnTo>
                    <a:pt x="126" y="8"/>
                  </a:lnTo>
                  <a:lnTo>
                    <a:pt x="138" y="0"/>
                  </a:lnTo>
                  <a:lnTo>
                    <a:pt x="166" y="2"/>
                  </a:lnTo>
                  <a:lnTo>
                    <a:pt x="178" y="10"/>
                  </a:lnTo>
                  <a:lnTo>
                    <a:pt x="174" y="28"/>
                  </a:lnTo>
                  <a:lnTo>
                    <a:pt x="160" y="38"/>
                  </a:lnTo>
                  <a:lnTo>
                    <a:pt x="138" y="38"/>
                  </a:lnTo>
                  <a:lnTo>
                    <a:pt x="108" y="62"/>
                  </a:lnTo>
                  <a:lnTo>
                    <a:pt x="88" y="78"/>
                  </a:lnTo>
                  <a:lnTo>
                    <a:pt x="70" y="74"/>
                  </a:lnTo>
                  <a:lnTo>
                    <a:pt x="52" y="58"/>
                  </a:lnTo>
                  <a:lnTo>
                    <a:pt x="30" y="62"/>
                  </a:lnTo>
                  <a:lnTo>
                    <a:pt x="20" y="68"/>
                  </a:lnTo>
                  <a:lnTo>
                    <a:pt x="6" y="56"/>
                  </a:lnTo>
                  <a:lnTo>
                    <a:pt x="0" y="44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3" name="Freeform 15">
              <a:extLst>
                <a:ext uri="{FF2B5EF4-FFF2-40B4-BE49-F238E27FC236}">
                  <a16:creationId xmlns:a16="http://schemas.microsoft.com/office/drawing/2014/main" id="{508EE4BF-5936-FF62-7608-DF6D95FE02F5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0" y="1576"/>
              <a:ext cx="464" cy="404"/>
            </a:xfrm>
            <a:custGeom>
              <a:avLst/>
              <a:gdLst>
                <a:gd name="T0" fmla="*/ 220 w 464"/>
                <a:gd name="T1" fmla="*/ 62 h 404"/>
                <a:gd name="T2" fmla="*/ 270 w 464"/>
                <a:gd name="T3" fmla="*/ 56 h 404"/>
                <a:gd name="T4" fmla="*/ 326 w 464"/>
                <a:gd name="T5" fmla="*/ 48 h 404"/>
                <a:gd name="T6" fmla="*/ 366 w 464"/>
                <a:gd name="T7" fmla="*/ 62 h 404"/>
                <a:gd name="T8" fmla="*/ 394 w 464"/>
                <a:gd name="T9" fmla="*/ 104 h 404"/>
                <a:gd name="T10" fmla="*/ 372 w 464"/>
                <a:gd name="T11" fmla="*/ 122 h 404"/>
                <a:gd name="T12" fmla="*/ 356 w 464"/>
                <a:gd name="T13" fmla="*/ 160 h 404"/>
                <a:gd name="T14" fmla="*/ 384 w 464"/>
                <a:gd name="T15" fmla="*/ 220 h 404"/>
                <a:gd name="T16" fmla="*/ 352 w 464"/>
                <a:gd name="T17" fmla="*/ 300 h 404"/>
                <a:gd name="T18" fmla="*/ 400 w 464"/>
                <a:gd name="T19" fmla="*/ 324 h 404"/>
                <a:gd name="T20" fmla="*/ 444 w 464"/>
                <a:gd name="T21" fmla="*/ 312 h 404"/>
                <a:gd name="T22" fmla="*/ 458 w 464"/>
                <a:gd name="T23" fmla="*/ 370 h 404"/>
                <a:gd name="T24" fmla="*/ 462 w 464"/>
                <a:gd name="T25" fmla="*/ 390 h 404"/>
                <a:gd name="T26" fmla="*/ 410 w 464"/>
                <a:gd name="T27" fmla="*/ 404 h 404"/>
                <a:gd name="T28" fmla="*/ 372 w 464"/>
                <a:gd name="T29" fmla="*/ 354 h 404"/>
                <a:gd name="T30" fmla="*/ 320 w 464"/>
                <a:gd name="T31" fmla="*/ 374 h 404"/>
                <a:gd name="T32" fmla="*/ 286 w 464"/>
                <a:gd name="T33" fmla="*/ 370 h 404"/>
                <a:gd name="T34" fmla="*/ 272 w 464"/>
                <a:gd name="T35" fmla="*/ 336 h 404"/>
                <a:gd name="T36" fmla="*/ 236 w 464"/>
                <a:gd name="T37" fmla="*/ 350 h 404"/>
                <a:gd name="T38" fmla="*/ 208 w 464"/>
                <a:gd name="T39" fmla="*/ 388 h 404"/>
                <a:gd name="T40" fmla="*/ 160 w 464"/>
                <a:gd name="T41" fmla="*/ 398 h 404"/>
                <a:gd name="T42" fmla="*/ 136 w 464"/>
                <a:gd name="T43" fmla="*/ 352 h 404"/>
                <a:gd name="T44" fmla="*/ 116 w 464"/>
                <a:gd name="T45" fmla="*/ 340 h 404"/>
                <a:gd name="T46" fmla="*/ 134 w 464"/>
                <a:gd name="T47" fmla="*/ 298 h 404"/>
                <a:gd name="T48" fmla="*/ 106 w 464"/>
                <a:gd name="T49" fmla="*/ 264 h 404"/>
                <a:gd name="T50" fmla="*/ 54 w 464"/>
                <a:gd name="T51" fmla="*/ 242 h 404"/>
                <a:gd name="T52" fmla="*/ 64 w 464"/>
                <a:gd name="T53" fmla="*/ 206 h 404"/>
                <a:gd name="T54" fmla="*/ 48 w 464"/>
                <a:gd name="T55" fmla="*/ 172 h 404"/>
                <a:gd name="T56" fmla="*/ 30 w 464"/>
                <a:gd name="T57" fmla="*/ 158 h 404"/>
                <a:gd name="T58" fmla="*/ 0 w 464"/>
                <a:gd name="T59" fmla="*/ 146 h 404"/>
                <a:gd name="T60" fmla="*/ 8 w 464"/>
                <a:gd name="T61" fmla="*/ 112 h 404"/>
                <a:gd name="T62" fmla="*/ 52 w 464"/>
                <a:gd name="T63" fmla="*/ 44 h 404"/>
                <a:gd name="T64" fmla="*/ 92 w 464"/>
                <a:gd name="T65" fmla="*/ 0 h 404"/>
                <a:gd name="T66" fmla="*/ 152 w 464"/>
                <a:gd name="T67" fmla="*/ 20 h 404"/>
                <a:gd name="T68" fmla="*/ 176 w 464"/>
                <a:gd name="T69" fmla="*/ 36 h 40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4"/>
                <a:gd name="T106" fmla="*/ 0 h 404"/>
                <a:gd name="T107" fmla="*/ 464 w 464"/>
                <a:gd name="T108" fmla="*/ 404 h 40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4" h="404">
                  <a:moveTo>
                    <a:pt x="184" y="28"/>
                  </a:moveTo>
                  <a:lnTo>
                    <a:pt x="220" y="62"/>
                  </a:lnTo>
                  <a:lnTo>
                    <a:pt x="242" y="66"/>
                  </a:lnTo>
                  <a:lnTo>
                    <a:pt x="270" y="56"/>
                  </a:lnTo>
                  <a:lnTo>
                    <a:pt x="292" y="50"/>
                  </a:lnTo>
                  <a:lnTo>
                    <a:pt x="326" y="48"/>
                  </a:lnTo>
                  <a:lnTo>
                    <a:pt x="350" y="62"/>
                  </a:lnTo>
                  <a:lnTo>
                    <a:pt x="366" y="62"/>
                  </a:lnTo>
                  <a:lnTo>
                    <a:pt x="370" y="78"/>
                  </a:lnTo>
                  <a:lnTo>
                    <a:pt x="394" y="104"/>
                  </a:lnTo>
                  <a:lnTo>
                    <a:pt x="400" y="122"/>
                  </a:lnTo>
                  <a:lnTo>
                    <a:pt x="372" y="122"/>
                  </a:lnTo>
                  <a:lnTo>
                    <a:pt x="356" y="140"/>
                  </a:lnTo>
                  <a:lnTo>
                    <a:pt x="356" y="160"/>
                  </a:lnTo>
                  <a:lnTo>
                    <a:pt x="384" y="194"/>
                  </a:lnTo>
                  <a:lnTo>
                    <a:pt x="384" y="220"/>
                  </a:lnTo>
                  <a:lnTo>
                    <a:pt x="352" y="260"/>
                  </a:lnTo>
                  <a:lnTo>
                    <a:pt x="352" y="300"/>
                  </a:lnTo>
                  <a:lnTo>
                    <a:pt x="378" y="320"/>
                  </a:lnTo>
                  <a:lnTo>
                    <a:pt x="400" y="324"/>
                  </a:lnTo>
                  <a:lnTo>
                    <a:pt x="418" y="312"/>
                  </a:lnTo>
                  <a:lnTo>
                    <a:pt x="444" y="312"/>
                  </a:lnTo>
                  <a:lnTo>
                    <a:pt x="448" y="346"/>
                  </a:lnTo>
                  <a:lnTo>
                    <a:pt x="458" y="370"/>
                  </a:lnTo>
                  <a:lnTo>
                    <a:pt x="464" y="376"/>
                  </a:lnTo>
                  <a:lnTo>
                    <a:pt x="462" y="390"/>
                  </a:lnTo>
                  <a:lnTo>
                    <a:pt x="438" y="404"/>
                  </a:lnTo>
                  <a:lnTo>
                    <a:pt x="410" y="404"/>
                  </a:lnTo>
                  <a:lnTo>
                    <a:pt x="390" y="382"/>
                  </a:lnTo>
                  <a:lnTo>
                    <a:pt x="372" y="354"/>
                  </a:lnTo>
                  <a:lnTo>
                    <a:pt x="338" y="358"/>
                  </a:lnTo>
                  <a:lnTo>
                    <a:pt x="320" y="374"/>
                  </a:lnTo>
                  <a:lnTo>
                    <a:pt x="304" y="382"/>
                  </a:lnTo>
                  <a:lnTo>
                    <a:pt x="286" y="370"/>
                  </a:lnTo>
                  <a:lnTo>
                    <a:pt x="288" y="346"/>
                  </a:lnTo>
                  <a:lnTo>
                    <a:pt x="272" y="336"/>
                  </a:lnTo>
                  <a:lnTo>
                    <a:pt x="244" y="338"/>
                  </a:lnTo>
                  <a:lnTo>
                    <a:pt x="236" y="350"/>
                  </a:lnTo>
                  <a:lnTo>
                    <a:pt x="236" y="368"/>
                  </a:lnTo>
                  <a:lnTo>
                    <a:pt x="208" y="388"/>
                  </a:lnTo>
                  <a:lnTo>
                    <a:pt x="186" y="400"/>
                  </a:lnTo>
                  <a:lnTo>
                    <a:pt x="160" y="398"/>
                  </a:lnTo>
                  <a:lnTo>
                    <a:pt x="160" y="374"/>
                  </a:lnTo>
                  <a:lnTo>
                    <a:pt x="136" y="352"/>
                  </a:lnTo>
                  <a:lnTo>
                    <a:pt x="126" y="352"/>
                  </a:lnTo>
                  <a:lnTo>
                    <a:pt x="116" y="340"/>
                  </a:lnTo>
                  <a:lnTo>
                    <a:pt x="118" y="312"/>
                  </a:lnTo>
                  <a:lnTo>
                    <a:pt x="134" y="298"/>
                  </a:lnTo>
                  <a:lnTo>
                    <a:pt x="120" y="270"/>
                  </a:lnTo>
                  <a:lnTo>
                    <a:pt x="106" y="264"/>
                  </a:lnTo>
                  <a:lnTo>
                    <a:pt x="76" y="262"/>
                  </a:lnTo>
                  <a:lnTo>
                    <a:pt x="54" y="242"/>
                  </a:lnTo>
                  <a:lnTo>
                    <a:pt x="56" y="212"/>
                  </a:lnTo>
                  <a:lnTo>
                    <a:pt x="64" y="206"/>
                  </a:lnTo>
                  <a:lnTo>
                    <a:pt x="64" y="182"/>
                  </a:lnTo>
                  <a:lnTo>
                    <a:pt x="48" y="172"/>
                  </a:lnTo>
                  <a:lnTo>
                    <a:pt x="46" y="140"/>
                  </a:lnTo>
                  <a:lnTo>
                    <a:pt x="30" y="158"/>
                  </a:lnTo>
                  <a:lnTo>
                    <a:pt x="10" y="162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8" y="112"/>
                  </a:lnTo>
                  <a:lnTo>
                    <a:pt x="8" y="86"/>
                  </a:lnTo>
                  <a:lnTo>
                    <a:pt x="52" y="44"/>
                  </a:lnTo>
                  <a:lnTo>
                    <a:pt x="80" y="18"/>
                  </a:lnTo>
                  <a:lnTo>
                    <a:pt x="92" y="0"/>
                  </a:lnTo>
                  <a:lnTo>
                    <a:pt x="134" y="4"/>
                  </a:lnTo>
                  <a:lnTo>
                    <a:pt x="152" y="20"/>
                  </a:lnTo>
                  <a:lnTo>
                    <a:pt x="162" y="38"/>
                  </a:lnTo>
                  <a:lnTo>
                    <a:pt x="176" y="36"/>
                  </a:lnTo>
                  <a:lnTo>
                    <a:pt x="184" y="28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4" name="Freeform 16">
              <a:extLst>
                <a:ext uri="{FF2B5EF4-FFF2-40B4-BE49-F238E27FC236}">
                  <a16:creationId xmlns:a16="http://schemas.microsoft.com/office/drawing/2014/main" id="{23E4EFE9-CF07-044D-7D59-607B3EBA5D1A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0" y="1576"/>
              <a:ext cx="464" cy="404"/>
            </a:xfrm>
            <a:custGeom>
              <a:avLst/>
              <a:gdLst>
                <a:gd name="T0" fmla="*/ 220 w 464"/>
                <a:gd name="T1" fmla="*/ 62 h 404"/>
                <a:gd name="T2" fmla="*/ 270 w 464"/>
                <a:gd name="T3" fmla="*/ 56 h 404"/>
                <a:gd name="T4" fmla="*/ 326 w 464"/>
                <a:gd name="T5" fmla="*/ 48 h 404"/>
                <a:gd name="T6" fmla="*/ 366 w 464"/>
                <a:gd name="T7" fmla="*/ 62 h 404"/>
                <a:gd name="T8" fmla="*/ 394 w 464"/>
                <a:gd name="T9" fmla="*/ 104 h 404"/>
                <a:gd name="T10" fmla="*/ 372 w 464"/>
                <a:gd name="T11" fmla="*/ 122 h 404"/>
                <a:gd name="T12" fmla="*/ 356 w 464"/>
                <a:gd name="T13" fmla="*/ 160 h 404"/>
                <a:gd name="T14" fmla="*/ 384 w 464"/>
                <a:gd name="T15" fmla="*/ 220 h 404"/>
                <a:gd name="T16" fmla="*/ 352 w 464"/>
                <a:gd name="T17" fmla="*/ 300 h 404"/>
                <a:gd name="T18" fmla="*/ 400 w 464"/>
                <a:gd name="T19" fmla="*/ 324 h 404"/>
                <a:gd name="T20" fmla="*/ 444 w 464"/>
                <a:gd name="T21" fmla="*/ 312 h 404"/>
                <a:gd name="T22" fmla="*/ 458 w 464"/>
                <a:gd name="T23" fmla="*/ 370 h 404"/>
                <a:gd name="T24" fmla="*/ 462 w 464"/>
                <a:gd name="T25" fmla="*/ 390 h 404"/>
                <a:gd name="T26" fmla="*/ 410 w 464"/>
                <a:gd name="T27" fmla="*/ 404 h 404"/>
                <a:gd name="T28" fmla="*/ 372 w 464"/>
                <a:gd name="T29" fmla="*/ 354 h 404"/>
                <a:gd name="T30" fmla="*/ 320 w 464"/>
                <a:gd name="T31" fmla="*/ 374 h 404"/>
                <a:gd name="T32" fmla="*/ 286 w 464"/>
                <a:gd name="T33" fmla="*/ 370 h 404"/>
                <a:gd name="T34" fmla="*/ 272 w 464"/>
                <a:gd name="T35" fmla="*/ 336 h 404"/>
                <a:gd name="T36" fmla="*/ 236 w 464"/>
                <a:gd name="T37" fmla="*/ 350 h 404"/>
                <a:gd name="T38" fmla="*/ 208 w 464"/>
                <a:gd name="T39" fmla="*/ 388 h 404"/>
                <a:gd name="T40" fmla="*/ 160 w 464"/>
                <a:gd name="T41" fmla="*/ 398 h 404"/>
                <a:gd name="T42" fmla="*/ 136 w 464"/>
                <a:gd name="T43" fmla="*/ 352 h 404"/>
                <a:gd name="T44" fmla="*/ 116 w 464"/>
                <a:gd name="T45" fmla="*/ 340 h 404"/>
                <a:gd name="T46" fmla="*/ 134 w 464"/>
                <a:gd name="T47" fmla="*/ 298 h 404"/>
                <a:gd name="T48" fmla="*/ 106 w 464"/>
                <a:gd name="T49" fmla="*/ 264 h 404"/>
                <a:gd name="T50" fmla="*/ 54 w 464"/>
                <a:gd name="T51" fmla="*/ 242 h 404"/>
                <a:gd name="T52" fmla="*/ 64 w 464"/>
                <a:gd name="T53" fmla="*/ 206 h 404"/>
                <a:gd name="T54" fmla="*/ 48 w 464"/>
                <a:gd name="T55" fmla="*/ 172 h 404"/>
                <a:gd name="T56" fmla="*/ 30 w 464"/>
                <a:gd name="T57" fmla="*/ 158 h 404"/>
                <a:gd name="T58" fmla="*/ 0 w 464"/>
                <a:gd name="T59" fmla="*/ 146 h 404"/>
                <a:gd name="T60" fmla="*/ 8 w 464"/>
                <a:gd name="T61" fmla="*/ 112 h 404"/>
                <a:gd name="T62" fmla="*/ 52 w 464"/>
                <a:gd name="T63" fmla="*/ 44 h 404"/>
                <a:gd name="T64" fmla="*/ 92 w 464"/>
                <a:gd name="T65" fmla="*/ 0 h 404"/>
                <a:gd name="T66" fmla="*/ 152 w 464"/>
                <a:gd name="T67" fmla="*/ 20 h 404"/>
                <a:gd name="T68" fmla="*/ 176 w 464"/>
                <a:gd name="T69" fmla="*/ 36 h 40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4"/>
                <a:gd name="T106" fmla="*/ 0 h 404"/>
                <a:gd name="T107" fmla="*/ 464 w 464"/>
                <a:gd name="T108" fmla="*/ 404 h 40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4" h="404">
                  <a:moveTo>
                    <a:pt x="184" y="28"/>
                  </a:moveTo>
                  <a:lnTo>
                    <a:pt x="220" y="62"/>
                  </a:lnTo>
                  <a:lnTo>
                    <a:pt x="242" y="66"/>
                  </a:lnTo>
                  <a:lnTo>
                    <a:pt x="270" y="56"/>
                  </a:lnTo>
                  <a:lnTo>
                    <a:pt x="292" y="50"/>
                  </a:lnTo>
                  <a:lnTo>
                    <a:pt x="326" y="48"/>
                  </a:lnTo>
                  <a:lnTo>
                    <a:pt x="350" y="62"/>
                  </a:lnTo>
                  <a:lnTo>
                    <a:pt x="366" y="62"/>
                  </a:lnTo>
                  <a:lnTo>
                    <a:pt x="370" y="78"/>
                  </a:lnTo>
                  <a:lnTo>
                    <a:pt x="394" y="104"/>
                  </a:lnTo>
                  <a:lnTo>
                    <a:pt x="400" y="122"/>
                  </a:lnTo>
                  <a:lnTo>
                    <a:pt x="372" y="122"/>
                  </a:lnTo>
                  <a:lnTo>
                    <a:pt x="356" y="140"/>
                  </a:lnTo>
                  <a:lnTo>
                    <a:pt x="356" y="160"/>
                  </a:lnTo>
                  <a:lnTo>
                    <a:pt x="384" y="194"/>
                  </a:lnTo>
                  <a:lnTo>
                    <a:pt x="384" y="220"/>
                  </a:lnTo>
                  <a:lnTo>
                    <a:pt x="352" y="260"/>
                  </a:lnTo>
                  <a:lnTo>
                    <a:pt x="352" y="300"/>
                  </a:lnTo>
                  <a:lnTo>
                    <a:pt x="378" y="320"/>
                  </a:lnTo>
                  <a:lnTo>
                    <a:pt x="400" y="324"/>
                  </a:lnTo>
                  <a:lnTo>
                    <a:pt x="418" y="312"/>
                  </a:lnTo>
                  <a:lnTo>
                    <a:pt x="444" y="312"/>
                  </a:lnTo>
                  <a:lnTo>
                    <a:pt x="448" y="346"/>
                  </a:lnTo>
                  <a:lnTo>
                    <a:pt x="458" y="370"/>
                  </a:lnTo>
                  <a:lnTo>
                    <a:pt x="464" y="376"/>
                  </a:lnTo>
                  <a:lnTo>
                    <a:pt x="462" y="390"/>
                  </a:lnTo>
                  <a:lnTo>
                    <a:pt x="438" y="404"/>
                  </a:lnTo>
                  <a:lnTo>
                    <a:pt x="410" y="404"/>
                  </a:lnTo>
                  <a:lnTo>
                    <a:pt x="390" y="382"/>
                  </a:lnTo>
                  <a:lnTo>
                    <a:pt x="372" y="354"/>
                  </a:lnTo>
                  <a:lnTo>
                    <a:pt x="338" y="358"/>
                  </a:lnTo>
                  <a:lnTo>
                    <a:pt x="320" y="374"/>
                  </a:lnTo>
                  <a:lnTo>
                    <a:pt x="304" y="382"/>
                  </a:lnTo>
                  <a:lnTo>
                    <a:pt x="286" y="370"/>
                  </a:lnTo>
                  <a:lnTo>
                    <a:pt x="288" y="346"/>
                  </a:lnTo>
                  <a:lnTo>
                    <a:pt x="272" y="336"/>
                  </a:lnTo>
                  <a:lnTo>
                    <a:pt x="244" y="338"/>
                  </a:lnTo>
                  <a:lnTo>
                    <a:pt x="236" y="350"/>
                  </a:lnTo>
                  <a:lnTo>
                    <a:pt x="236" y="368"/>
                  </a:lnTo>
                  <a:lnTo>
                    <a:pt x="208" y="388"/>
                  </a:lnTo>
                  <a:lnTo>
                    <a:pt x="186" y="400"/>
                  </a:lnTo>
                  <a:lnTo>
                    <a:pt x="160" y="398"/>
                  </a:lnTo>
                  <a:lnTo>
                    <a:pt x="160" y="374"/>
                  </a:lnTo>
                  <a:lnTo>
                    <a:pt x="136" y="352"/>
                  </a:lnTo>
                  <a:lnTo>
                    <a:pt x="126" y="352"/>
                  </a:lnTo>
                  <a:lnTo>
                    <a:pt x="116" y="340"/>
                  </a:lnTo>
                  <a:lnTo>
                    <a:pt x="118" y="312"/>
                  </a:lnTo>
                  <a:lnTo>
                    <a:pt x="134" y="298"/>
                  </a:lnTo>
                  <a:lnTo>
                    <a:pt x="120" y="270"/>
                  </a:lnTo>
                  <a:lnTo>
                    <a:pt x="106" y="264"/>
                  </a:lnTo>
                  <a:lnTo>
                    <a:pt x="76" y="262"/>
                  </a:lnTo>
                  <a:lnTo>
                    <a:pt x="54" y="242"/>
                  </a:lnTo>
                  <a:lnTo>
                    <a:pt x="56" y="212"/>
                  </a:lnTo>
                  <a:lnTo>
                    <a:pt x="64" y="206"/>
                  </a:lnTo>
                  <a:lnTo>
                    <a:pt x="64" y="182"/>
                  </a:lnTo>
                  <a:lnTo>
                    <a:pt x="48" y="172"/>
                  </a:lnTo>
                  <a:lnTo>
                    <a:pt x="46" y="140"/>
                  </a:lnTo>
                  <a:lnTo>
                    <a:pt x="30" y="158"/>
                  </a:lnTo>
                  <a:lnTo>
                    <a:pt x="10" y="162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8" y="112"/>
                  </a:lnTo>
                  <a:lnTo>
                    <a:pt x="8" y="86"/>
                  </a:lnTo>
                  <a:lnTo>
                    <a:pt x="52" y="44"/>
                  </a:lnTo>
                  <a:lnTo>
                    <a:pt x="80" y="18"/>
                  </a:lnTo>
                  <a:lnTo>
                    <a:pt x="92" y="0"/>
                  </a:lnTo>
                  <a:lnTo>
                    <a:pt x="134" y="4"/>
                  </a:lnTo>
                  <a:lnTo>
                    <a:pt x="152" y="20"/>
                  </a:lnTo>
                  <a:lnTo>
                    <a:pt x="162" y="38"/>
                  </a:lnTo>
                  <a:lnTo>
                    <a:pt x="176" y="36"/>
                  </a:lnTo>
                  <a:lnTo>
                    <a:pt x="184" y="28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5" name="Freeform 17">
              <a:extLst>
                <a:ext uri="{FF2B5EF4-FFF2-40B4-BE49-F238E27FC236}">
                  <a16:creationId xmlns:a16="http://schemas.microsoft.com/office/drawing/2014/main" id="{1E976A1D-4F8F-7F99-9752-7AD0AC5C59AC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2" y="1796"/>
              <a:ext cx="82" cy="104"/>
            </a:xfrm>
            <a:custGeom>
              <a:avLst/>
              <a:gdLst>
                <a:gd name="T0" fmla="*/ 32 w 82"/>
                <a:gd name="T1" fmla="*/ 0 h 104"/>
                <a:gd name="T2" fmla="*/ 0 w 82"/>
                <a:gd name="T3" fmla="*/ 40 h 104"/>
                <a:gd name="T4" fmla="*/ 0 w 82"/>
                <a:gd name="T5" fmla="*/ 80 h 104"/>
                <a:gd name="T6" fmla="*/ 24 w 82"/>
                <a:gd name="T7" fmla="*/ 100 h 104"/>
                <a:gd name="T8" fmla="*/ 48 w 82"/>
                <a:gd name="T9" fmla="*/ 104 h 104"/>
                <a:gd name="T10" fmla="*/ 66 w 82"/>
                <a:gd name="T11" fmla="*/ 92 h 104"/>
                <a:gd name="T12" fmla="*/ 68 w 82"/>
                <a:gd name="T13" fmla="*/ 66 h 104"/>
                <a:gd name="T14" fmla="*/ 82 w 82"/>
                <a:gd name="T15" fmla="*/ 46 h 104"/>
                <a:gd name="T16" fmla="*/ 80 w 82"/>
                <a:gd name="T17" fmla="*/ 24 h 104"/>
                <a:gd name="T18" fmla="*/ 66 w 82"/>
                <a:gd name="T19" fmla="*/ 8 h 104"/>
                <a:gd name="T20" fmla="*/ 44 w 82"/>
                <a:gd name="T21" fmla="*/ 6 h 104"/>
                <a:gd name="T22" fmla="*/ 32 w 82"/>
                <a:gd name="T23" fmla="*/ 0 h 1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"/>
                <a:gd name="T37" fmla="*/ 0 h 104"/>
                <a:gd name="T38" fmla="*/ 82 w 82"/>
                <a:gd name="T39" fmla="*/ 104 h 1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" h="104">
                  <a:moveTo>
                    <a:pt x="32" y="0"/>
                  </a:moveTo>
                  <a:lnTo>
                    <a:pt x="0" y="40"/>
                  </a:lnTo>
                  <a:lnTo>
                    <a:pt x="0" y="80"/>
                  </a:lnTo>
                  <a:lnTo>
                    <a:pt x="24" y="100"/>
                  </a:lnTo>
                  <a:lnTo>
                    <a:pt x="48" y="104"/>
                  </a:lnTo>
                  <a:lnTo>
                    <a:pt x="66" y="92"/>
                  </a:lnTo>
                  <a:lnTo>
                    <a:pt x="68" y="66"/>
                  </a:lnTo>
                  <a:lnTo>
                    <a:pt x="82" y="46"/>
                  </a:lnTo>
                  <a:lnTo>
                    <a:pt x="80" y="24"/>
                  </a:lnTo>
                  <a:lnTo>
                    <a:pt x="66" y="8"/>
                  </a:lnTo>
                  <a:lnTo>
                    <a:pt x="44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6" name="Freeform 18">
              <a:extLst>
                <a:ext uri="{FF2B5EF4-FFF2-40B4-BE49-F238E27FC236}">
                  <a16:creationId xmlns:a16="http://schemas.microsoft.com/office/drawing/2014/main" id="{48A38D76-AD78-6050-99C3-7828FC7D444C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2" y="1796"/>
              <a:ext cx="82" cy="104"/>
            </a:xfrm>
            <a:custGeom>
              <a:avLst/>
              <a:gdLst>
                <a:gd name="T0" fmla="*/ 32 w 82"/>
                <a:gd name="T1" fmla="*/ 0 h 104"/>
                <a:gd name="T2" fmla="*/ 0 w 82"/>
                <a:gd name="T3" fmla="*/ 40 h 104"/>
                <a:gd name="T4" fmla="*/ 0 w 82"/>
                <a:gd name="T5" fmla="*/ 80 h 104"/>
                <a:gd name="T6" fmla="*/ 24 w 82"/>
                <a:gd name="T7" fmla="*/ 100 h 104"/>
                <a:gd name="T8" fmla="*/ 48 w 82"/>
                <a:gd name="T9" fmla="*/ 104 h 104"/>
                <a:gd name="T10" fmla="*/ 66 w 82"/>
                <a:gd name="T11" fmla="*/ 92 h 104"/>
                <a:gd name="T12" fmla="*/ 68 w 82"/>
                <a:gd name="T13" fmla="*/ 66 h 104"/>
                <a:gd name="T14" fmla="*/ 82 w 82"/>
                <a:gd name="T15" fmla="*/ 46 h 104"/>
                <a:gd name="T16" fmla="*/ 80 w 82"/>
                <a:gd name="T17" fmla="*/ 24 h 104"/>
                <a:gd name="T18" fmla="*/ 66 w 82"/>
                <a:gd name="T19" fmla="*/ 8 h 104"/>
                <a:gd name="T20" fmla="*/ 44 w 82"/>
                <a:gd name="T21" fmla="*/ 6 h 104"/>
                <a:gd name="T22" fmla="*/ 32 w 82"/>
                <a:gd name="T23" fmla="*/ 0 h 1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"/>
                <a:gd name="T37" fmla="*/ 0 h 104"/>
                <a:gd name="T38" fmla="*/ 82 w 82"/>
                <a:gd name="T39" fmla="*/ 104 h 1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" h="104">
                  <a:moveTo>
                    <a:pt x="32" y="0"/>
                  </a:moveTo>
                  <a:lnTo>
                    <a:pt x="0" y="40"/>
                  </a:lnTo>
                  <a:lnTo>
                    <a:pt x="0" y="80"/>
                  </a:lnTo>
                  <a:lnTo>
                    <a:pt x="24" y="100"/>
                  </a:lnTo>
                  <a:lnTo>
                    <a:pt x="48" y="104"/>
                  </a:lnTo>
                  <a:lnTo>
                    <a:pt x="66" y="92"/>
                  </a:lnTo>
                  <a:lnTo>
                    <a:pt x="68" y="66"/>
                  </a:lnTo>
                  <a:lnTo>
                    <a:pt x="82" y="46"/>
                  </a:lnTo>
                  <a:lnTo>
                    <a:pt x="80" y="24"/>
                  </a:lnTo>
                  <a:lnTo>
                    <a:pt x="66" y="8"/>
                  </a:lnTo>
                  <a:lnTo>
                    <a:pt x="44" y="6"/>
                  </a:lnTo>
                  <a:lnTo>
                    <a:pt x="32" y="0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7" name="Freeform 19">
              <a:extLst>
                <a:ext uri="{FF2B5EF4-FFF2-40B4-BE49-F238E27FC236}">
                  <a16:creationId xmlns:a16="http://schemas.microsoft.com/office/drawing/2014/main" id="{D1C8F816-7145-0CF4-BA20-7EA6CEDA2AEA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6" y="1512"/>
              <a:ext cx="390" cy="456"/>
            </a:xfrm>
            <a:custGeom>
              <a:avLst/>
              <a:gdLst>
                <a:gd name="T0" fmla="*/ 138 w 390"/>
                <a:gd name="T1" fmla="*/ 32 h 456"/>
                <a:gd name="T2" fmla="*/ 108 w 390"/>
                <a:gd name="T3" fmla="*/ 52 h 456"/>
                <a:gd name="T4" fmla="*/ 80 w 390"/>
                <a:gd name="T5" fmla="*/ 76 h 456"/>
                <a:gd name="T6" fmla="*/ 46 w 390"/>
                <a:gd name="T7" fmla="*/ 92 h 456"/>
                <a:gd name="T8" fmla="*/ 10 w 390"/>
                <a:gd name="T9" fmla="*/ 126 h 456"/>
                <a:gd name="T10" fmla="*/ 12 w 390"/>
                <a:gd name="T11" fmla="*/ 142 h 456"/>
                <a:gd name="T12" fmla="*/ 38 w 390"/>
                <a:gd name="T13" fmla="*/ 168 h 456"/>
                <a:gd name="T14" fmla="*/ 44 w 390"/>
                <a:gd name="T15" fmla="*/ 186 h 456"/>
                <a:gd name="T16" fmla="*/ 16 w 390"/>
                <a:gd name="T17" fmla="*/ 186 h 456"/>
                <a:gd name="T18" fmla="*/ 0 w 390"/>
                <a:gd name="T19" fmla="*/ 204 h 456"/>
                <a:gd name="T20" fmla="*/ 0 w 390"/>
                <a:gd name="T21" fmla="*/ 224 h 456"/>
                <a:gd name="T22" fmla="*/ 28 w 390"/>
                <a:gd name="T23" fmla="*/ 258 h 456"/>
                <a:gd name="T24" fmla="*/ 28 w 390"/>
                <a:gd name="T25" fmla="*/ 286 h 456"/>
                <a:gd name="T26" fmla="*/ 40 w 390"/>
                <a:gd name="T27" fmla="*/ 290 h 456"/>
                <a:gd name="T28" fmla="*/ 62 w 390"/>
                <a:gd name="T29" fmla="*/ 294 h 456"/>
                <a:gd name="T30" fmla="*/ 78 w 390"/>
                <a:gd name="T31" fmla="*/ 308 h 456"/>
                <a:gd name="T32" fmla="*/ 78 w 390"/>
                <a:gd name="T33" fmla="*/ 330 h 456"/>
                <a:gd name="T34" fmla="*/ 64 w 390"/>
                <a:gd name="T35" fmla="*/ 350 h 456"/>
                <a:gd name="T36" fmla="*/ 62 w 390"/>
                <a:gd name="T37" fmla="*/ 376 h 456"/>
                <a:gd name="T38" fmla="*/ 86 w 390"/>
                <a:gd name="T39" fmla="*/ 376 h 456"/>
                <a:gd name="T40" fmla="*/ 92 w 390"/>
                <a:gd name="T41" fmla="*/ 412 h 456"/>
                <a:gd name="T42" fmla="*/ 102 w 390"/>
                <a:gd name="T43" fmla="*/ 434 h 456"/>
                <a:gd name="T44" fmla="*/ 108 w 390"/>
                <a:gd name="T45" fmla="*/ 440 h 456"/>
                <a:gd name="T46" fmla="*/ 130 w 390"/>
                <a:gd name="T47" fmla="*/ 450 h 456"/>
                <a:gd name="T48" fmla="*/ 162 w 390"/>
                <a:gd name="T49" fmla="*/ 456 h 456"/>
                <a:gd name="T50" fmla="*/ 192 w 390"/>
                <a:gd name="T51" fmla="*/ 448 h 456"/>
                <a:gd name="T52" fmla="*/ 206 w 390"/>
                <a:gd name="T53" fmla="*/ 416 h 456"/>
                <a:gd name="T54" fmla="*/ 218 w 390"/>
                <a:gd name="T55" fmla="*/ 396 h 456"/>
                <a:gd name="T56" fmla="*/ 230 w 390"/>
                <a:gd name="T57" fmla="*/ 392 h 456"/>
                <a:gd name="T58" fmla="*/ 234 w 390"/>
                <a:gd name="T59" fmla="*/ 374 h 456"/>
                <a:gd name="T60" fmla="*/ 212 w 390"/>
                <a:gd name="T61" fmla="*/ 364 h 456"/>
                <a:gd name="T62" fmla="*/ 182 w 390"/>
                <a:gd name="T63" fmla="*/ 360 h 456"/>
                <a:gd name="T64" fmla="*/ 170 w 390"/>
                <a:gd name="T65" fmla="*/ 340 h 456"/>
                <a:gd name="T66" fmla="*/ 180 w 390"/>
                <a:gd name="T67" fmla="*/ 318 h 456"/>
                <a:gd name="T68" fmla="*/ 188 w 390"/>
                <a:gd name="T69" fmla="*/ 288 h 456"/>
                <a:gd name="T70" fmla="*/ 182 w 390"/>
                <a:gd name="T71" fmla="*/ 256 h 456"/>
                <a:gd name="T72" fmla="*/ 170 w 390"/>
                <a:gd name="T73" fmla="*/ 244 h 456"/>
                <a:gd name="T74" fmla="*/ 184 w 390"/>
                <a:gd name="T75" fmla="*/ 218 h 456"/>
                <a:gd name="T76" fmla="*/ 232 w 390"/>
                <a:gd name="T77" fmla="*/ 176 h 456"/>
                <a:gd name="T78" fmla="*/ 272 w 390"/>
                <a:gd name="T79" fmla="*/ 156 h 456"/>
                <a:gd name="T80" fmla="*/ 284 w 390"/>
                <a:gd name="T81" fmla="*/ 140 h 456"/>
                <a:gd name="T82" fmla="*/ 298 w 390"/>
                <a:gd name="T83" fmla="*/ 148 h 456"/>
                <a:gd name="T84" fmla="*/ 302 w 390"/>
                <a:gd name="T85" fmla="*/ 162 h 456"/>
                <a:gd name="T86" fmla="*/ 326 w 390"/>
                <a:gd name="T87" fmla="*/ 168 h 456"/>
                <a:gd name="T88" fmla="*/ 348 w 390"/>
                <a:gd name="T89" fmla="*/ 152 h 456"/>
                <a:gd name="T90" fmla="*/ 348 w 390"/>
                <a:gd name="T91" fmla="*/ 120 h 456"/>
                <a:gd name="T92" fmla="*/ 364 w 390"/>
                <a:gd name="T93" fmla="*/ 98 h 456"/>
                <a:gd name="T94" fmla="*/ 390 w 390"/>
                <a:gd name="T95" fmla="*/ 70 h 456"/>
                <a:gd name="T96" fmla="*/ 370 w 390"/>
                <a:gd name="T97" fmla="*/ 62 h 456"/>
                <a:gd name="T98" fmla="*/ 334 w 390"/>
                <a:gd name="T99" fmla="*/ 42 h 456"/>
                <a:gd name="T100" fmla="*/ 302 w 390"/>
                <a:gd name="T101" fmla="*/ 40 h 456"/>
                <a:gd name="T102" fmla="*/ 302 w 390"/>
                <a:gd name="T103" fmla="*/ 24 h 456"/>
                <a:gd name="T104" fmla="*/ 284 w 390"/>
                <a:gd name="T105" fmla="*/ 8 h 456"/>
                <a:gd name="T106" fmla="*/ 258 w 390"/>
                <a:gd name="T107" fmla="*/ 6 h 456"/>
                <a:gd name="T108" fmla="*/ 254 w 390"/>
                <a:gd name="T109" fmla="*/ 14 h 456"/>
                <a:gd name="T110" fmla="*/ 224 w 390"/>
                <a:gd name="T111" fmla="*/ 22 h 456"/>
                <a:gd name="T112" fmla="*/ 222 w 390"/>
                <a:gd name="T113" fmla="*/ 12 h 456"/>
                <a:gd name="T114" fmla="*/ 214 w 390"/>
                <a:gd name="T115" fmla="*/ 0 h 456"/>
                <a:gd name="T116" fmla="*/ 198 w 390"/>
                <a:gd name="T117" fmla="*/ 12 h 456"/>
                <a:gd name="T118" fmla="*/ 184 w 390"/>
                <a:gd name="T119" fmla="*/ 38 h 456"/>
                <a:gd name="T120" fmla="*/ 160 w 390"/>
                <a:gd name="T121" fmla="*/ 42 h 456"/>
                <a:gd name="T122" fmla="*/ 138 w 390"/>
                <a:gd name="T123" fmla="*/ 32 h 4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90"/>
                <a:gd name="T187" fmla="*/ 0 h 456"/>
                <a:gd name="T188" fmla="*/ 390 w 390"/>
                <a:gd name="T189" fmla="*/ 456 h 4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90" h="456">
                  <a:moveTo>
                    <a:pt x="138" y="32"/>
                  </a:moveTo>
                  <a:lnTo>
                    <a:pt x="108" y="52"/>
                  </a:lnTo>
                  <a:lnTo>
                    <a:pt x="80" y="76"/>
                  </a:lnTo>
                  <a:lnTo>
                    <a:pt x="46" y="92"/>
                  </a:lnTo>
                  <a:lnTo>
                    <a:pt x="10" y="126"/>
                  </a:lnTo>
                  <a:lnTo>
                    <a:pt x="12" y="142"/>
                  </a:lnTo>
                  <a:lnTo>
                    <a:pt x="38" y="168"/>
                  </a:lnTo>
                  <a:lnTo>
                    <a:pt x="44" y="186"/>
                  </a:lnTo>
                  <a:lnTo>
                    <a:pt x="16" y="186"/>
                  </a:lnTo>
                  <a:lnTo>
                    <a:pt x="0" y="204"/>
                  </a:lnTo>
                  <a:lnTo>
                    <a:pt x="0" y="224"/>
                  </a:lnTo>
                  <a:lnTo>
                    <a:pt x="28" y="258"/>
                  </a:lnTo>
                  <a:lnTo>
                    <a:pt x="28" y="286"/>
                  </a:lnTo>
                  <a:lnTo>
                    <a:pt x="40" y="290"/>
                  </a:lnTo>
                  <a:lnTo>
                    <a:pt x="62" y="294"/>
                  </a:lnTo>
                  <a:lnTo>
                    <a:pt x="78" y="308"/>
                  </a:lnTo>
                  <a:lnTo>
                    <a:pt x="78" y="330"/>
                  </a:lnTo>
                  <a:lnTo>
                    <a:pt x="64" y="350"/>
                  </a:lnTo>
                  <a:lnTo>
                    <a:pt x="62" y="376"/>
                  </a:lnTo>
                  <a:lnTo>
                    <a:pt x="86" y="376"/>
                  </a:lnTo>
                  <a:lnTo>
                    <a:pt x="92" y="412"/>
                  </a:lnTo>
                  <a:lnTo>
                    <a:pt x="102" y="434"/>
                  </a:lnTo>
                  <a:lnTo>
                    <a:pt x="108" y="440"/>
                  </a:lnTo>
                  <a:lnTo>
                    <a:pt x="130" y="450"/>
                  </a:lnTo>
                  <a:lnTo>
                    <a:pt x="162" y="456"/>
                  </a:lnTo>
                  <a:lnTo>
                    <a:pt x="192" y="448"/>
                  </a:lnTo>
                  <a:lnTo>
                    <a:pt x="206" y="416"/>
                  </a:lnTo>
                  <a:lnTo>
                    <a:pt x="218" y="396"/>
                  </a:lnTo>
                  <a:lnTo>
                    <a:pt x="230" y="392"/>
                  </a:lnTo>
                  <a:lnTo>
                    <a:pt x="234" y="374"/>
                  </a:lnTo>
                  <a:lnTo>
                    <a:pt x="212" y="364"/>
                  </a:lnTo>
                  <a:lnTo>
                    <a:pt x="182" y="360"/>
                  </a:lnTo>
                  <a:lnTo>
                    <a:pt x="170" y="340"/>
                  </a:lnTo>
                  <a:lnTo>
                    <a:pt x="180" y="318"/>
                  </a:lnTo>
                  <a:lnTo>
                    <a:pt x="188" y="288"/>
                  </a:lnTo>
                  <a:lnTo>
                    <a:pt x="182" y="256"/>
                  </a:lnTo>
                  <a:lnTo>
                    <a:pt x="170" y="244"/>
                  </a:lnTo>
                  <a:lnTo>
                    <a:pt x="184" y="218"/>
                  </a:lnTo>
                  <a:lnTo>
                    <a:pt x="232" y="176"/>
                  </a:lnTo>
                  <a:lnTo>
                    <a:pt x="272" y="156"/>
                  </a:lnTo>
                  <a:lnTo>
                    <a:pt x="284" y="140"/>
                  </a:lnTo>
                  <a:lnTo>
                    <a:pt x="298" y="148"/>
                  </a:lnTo>
                  <a:lnTo>
                    <a:pt x="302" y="162"/>
                  </a:lnTo>
                  <a:lnTo>
                    <a:pt x="326" y="168"/>
                  </a:lnTo>
                  <a:lnTo>
                    <a:pt x="348" y="152"/>
                  </a:lnTo>
                  <a:lnTo>
                    <a:pt x="348" y="120"/>
                  </a:lnTo>
                  <a:lnTo>
                    <a:pt x="364" y="98"/>
                  </a:lnTo>
                  <a:lnTo>
                    <a:pt x="390" y="70"/>
                  </a:lnTo>
                  <a:lnTo>
                    <a:pt x="370" y="62"/>
                  </a:lnTo>
                  <a:lnTo>
                    <a:pt x="334" y="42"/>
                  </a:lnTo>
                  <a:lnTo>
                    <a:pt x="302" y="40"/>
                  </a:lnTo>
                  <a:lnTo>
                    <a:pt x="302" y="24"/>
                  </a:lnTo>
                  <a:lnTo>
                    <a:pt x="284" y="8"/>
                  </a:lnTo>
                  <a:lnTo>
                    <a:pt x="258" y="6"/>
                  </a:lnTo>
                  <a:lnTo>
                    <a:pt x="254" y="14"/>
                  </a:lnTo>
                  <a:lnTo>
                    <a:pt x="224" y="22"/>
                  </a:lnTo>
                  <a:lnTo>
                    <a:pt x="222" y="12"/>
                  </a:lnTo>
                  <a:lnTo>
                    <a:pt x="214" y="0"/>
                  </a:lnTo>
                  <a:lnTo>
                    <a:pt x="198" y="12"/>
                  </a:lnTo>
                  <a:lnTo>
                    <a:pt x="184" y="38"/>
                  </a:lnTo>
                  <a:lnTo>
                    <a:pt x="160" y="42"/>
                  </a:lnTo>
                  <a:lnTo>
                    <a:pt x="138" y="3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8" name="Freeform 20">
              <a:extLst>
                <a:ext uri="{FF2B5EF4-FFF2-40B4-BE49-F238E27FC236}">
                  <a16:creationId xmlns:a16="http://schemas.microsoft.com/office/drawing/2014/main" id="{A4AAFFD8-32CC-1FF7-F0C8-5C451EAE4FE1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6" y="1512"/>
              <a:ext cx="390" cy="456"/>
            </a:xfrm>
            <a:custGeom>
              <a:avLst/>
              <a:gdLst>
                <a:gd name="T0" fmla="*/ 138 w 390"/>
                <a:gd name="T1" fmla="*/ 32 h 456"/>
                <a:gd name="T2" fmla="*/ 108 w 390"/>
                <a:gd name="T3" fmla="*/ 52 h 456"/>
                <a:gd name="T4" fmla="*/ 80 w 390"/>
                <a:gd name="T5" fmla="*/ 76 h 456"/>
                <a:gd name="T6" fmla="*/ 46 w 390"/>
                <a:gd name="T7" fmla="*/ 92 h 456"/>
                <a:gd name="T8" fmla="*/ 10 w 390"/>
                <a:gd name="T9" fmla="*/ 126 h 456"/>
                <a:gd name="T10" fmla="*/ 12 w 390"/>
                <a:gd name="T11" fmla="*/ 142 h 456"/>
                <a:gd name="T12" fmla="*/ 38 w 390"/>
                <a:gd name="T13" fmla="*/ 168 h 456"/>
                <a:gd name="T14" fmla="*/ 44 w 390"/>
                <a:gd name="T15" fmla="*/ 186 h 456"/>
                <a:gd name="T16" fmla="*/ 16 w 390"/>
                <a:gd name="T17" fmla="*/ 186 h 456"/>
                <a:gd name="T18" fmla="*/ 0 w 390"/>
                <a:gd name="T19" fmla="*/ 204 h 456"/>
                <a:gd name="T20" fmla="*/ 0 w 390"/>
                <a:gd name="T21" fmla="*/ 224 h 456"/>
                <a:gd name="T22" fmla="*/ 28 w 390"/>
                <a:gd name="T23" fmla="*/ 258 h 456"/>
                <a:gd name="T24" fmla="*/ 28 w 390"/>
                <a:gd name="T25" fmla="*/ 286 h 456"/>
                <a:gd name="T26" fmla="*/ 40 w 390"/>
                <a:gd name="T27" fmla="*/ 290 h 456"/>
                <a:gd name="T28" fmla="*/ 62 w 390"/>
                <a:gd name="T29" fmla="*/ 294 h 456"/>
                <a:gd name="T30" fmla="*/ 78 w 390"/>
                <a:gd name="T31" fmla="*/ 308 h 456"/>
                <a:gd name="T32" fmla="*/ 78 w 390"/>
                <a:gd name="T33" fmla="*/ 330 h 456"/>
                <a:gd name="T34" fmla="*/ 64 w 390"/>
                <a:gd name="T35" fmla="*/ 350 h 456"/>
                <a:gd name="T36" fmla="*/ 62 w 390"/>
                <a:gd name="T37" fmla="*/ 376 h 456"/>
                <a:gd name="T38" fmla="*/ 86 w 390"/>
                <a:gd name="T39" fmla="*/ 376 h 456"/>
                <a:gd name="T40" fmla="*/ 92 w 390"/>
                <a:gd name="T41" fmla="*/ 412 h 456"/>
                <a:gd name="T42" fmla="*/ 102 w 390"/>
                <a:gd name="T43" fmla="*/ 434 h 456"/>
                <a:gd name="T44" fmla="*/ 108 w 390"/>
                <a:gd name="T45" fmla="*/ 440 h 456"/>
                <a:gd name="T46" fmla="*/ 130 w 390"/>
                <a:gd name="T47" fmla="*/ 450 h 456"/>
                <a:gd name="T48" fmla="*/ 162 w 390"/>
                <a:gd name="T49" fmla="*/ 456 h 456"/>
                <a:gd name="T50" fmla="*/ 192 w 390"/>
                <a:gd name="T51" fmla="*/ 448 h 456"/>
                <a:gd name="T52" fmla="*/ 206 w 390"/>
                <a:gd name="T53" fmla="*/ 416 h 456"/>
                <a:gd name="T54" fmla="*/ 218 w 390"/>
                <a:gd name="T55" fmla="*/ 396 h 456"/>
                <a:gd name="T56" fmla="*/ 230 w 390"/>
                <a:gd name="T57" fmla="*/ 392 h 456"/>
                <a:gd name="T58" fmla="*/ 234 w 390"/>
                <a:gd name="T59" fmla="*/ 374 h 456"/>
                <a:gd name="T60" fmla="*/ 212 w 390"/>
                <a:gd name="T61" fmla="*/ 364 h 456"/>
                <a:gd name="T62" fmla="*/ 182 w 390"/>
                <a:gd name="T63" fmla="*/ 360 h 456"/>
                <a:gd name="T64" fmla="*/ 170 w 390"/>
                <a:gd name="T65" fmla="*/ 340 h 456"/>
                <a:gd name="T66" fmla="*/ 180 w 390"/>
                <a:gd name="T67" fmla="*/ 318 h 456"/>
                <a:gd name="T68" fmla="*/ 188 w 390"/>
                <a:gd name="T69" fmla="*/ 288 h 456"/>
                <a:gd name="T70" fmla="*/ 182 w 390"/>
                <a:gd name="T71" fmla="*/ 256 h 456"/>
                <a:gd name="T72" fmla="*/ 170 w 390"/>
                <a:gd name="T73" fmla="*/ 244 h 456"/>
                <a:gd name="T74" fmla="*/ 184 w 390"/>
                <a:gd name="T75" fmla="*/ 218 h 456"/>
                <a:gd name="T76" fmla="*/ 232 w 390"/>
                <a:gd name="T77" fmla="*/ 176 h 456"/>
                <a:gd name="T78" fmla="*/ 272 w 390"/>
                <a:gd name="T79" fmla="*/ 156 h 456"/>
                <a:gd name="T80" fmla="*/ 284 w 390"/>
                <a:gd name="T81" fmla="*/ 140 h 456"/>
                <a:gd name="T82" fmla="*/ 298 w 390"/>
                <a:gd name="T83" fmla="*/ 148 h 456"/>
                <a:gd name="T84" fmla="*/ 302 w 390"/>
                <a:gd name="T85" fmla="*/ 162 h 456"/>
                <a:gd name="T86" fmla="*/ 326 w 390"/>
                <a:gd name="T87" fmla="*/ 168 h 456"/>
                <a:gd name="T88" fmla="*/ 348 w 390"/>
                <a:gd name="T89" fmla="*/ 152 h 456"/>
                <a:gd name="T90" fmla="*/ 348 w 390"/>
                <a:gd name="T91" fmla="*/ 120 h 456"/>
                <a:gd name="T92" fmla="*/ 364 w 390"/>
                <a:gd name="T93" fmla="*/ 98 h 456"/>
                <a:gd name="T94" fmla="*/ 390 w 390"/>
                <a:gd name="T95" fmla="*/ 70 h 456"/>
                <a:gd name="T96" fmla="*/ 370 w 390"/>
                <a:gd name="T97" fmla="*/ 62 h 456"/>
                <a:gd name="T98" fmla="*/ 334 w 390"/>
                <a:gd name="T99" fmla="*/ 42 h 456"/>
                <a:gd name="T100" fmla="*/ 302 w 390"/>
                <a:gd name="T101" fmla="*/ 40 h 456"/>
                <a:gd name="T102" fmla="*/ 302 w 390"/>
                <a:gd name="T103" fmla="*/ 24 h 456"/>
                <a:gd name="T104" fmla="*/ 284 w 390"/>
                <a:gd name="T105" fmla="*/ 8 h 456"/>
                <a:gd name="T106" fmla="*/ 258 w 390"/>
                <a:gd name="T107" fmla="*/ 6 h 456"/>
                <a:gd name="T108" fmla="*/ 254 w 390"/>
                <a:gd name="T109" fmla="*/ 14 h 456"/>
                <a:gd name="T110" fmla="*/ 224 w 390"/>
                <a:gd name="T111" fmla="*/ 22 h 456"/>
                <a:gd name="T112" fmla="*/ 222 w 390"/>
                <a:gd name="T113" fmla="*/ 12 h 456"/>
                <a:gd name="T114" fmla="*/ 214 w 390"/>
                <a:gd name="T115" fmla="*/ 0 h 456"/>
                <a:gd name="T116" fmla="*/ 198 w 390"/>
                <a:gd name="T117" fmla="*/ 12 h 456"/>
                <a:gd name="T118" fmla="*/ 184 w 390"/>
                <a:gd name="T119" fmla="*/ 38 h 456"/>
                <a:gd name="T120" fmla="*/ 160 w 390"/>
                <a:gd name="T121" fmla="*/ 42 h 456"/>
                <a:gd name="T122" fmla="*/ 138 w 390"/>
                <a:gd name="T123" fmla="*/ 32 h 4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90"/>
                <a:gd name="T187" fmla="*/ 0 h 456"/>
                <a:gd name="T188" fmla="*/ 390 w 390"/>
                <a:gd name="T189" fmla="*/ 456 h 4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90" h="456">
                  <a:moveTo>
                    <a:pt x="138" y="32"/>
                  </a:moveTo>
                  <a:lnTo>
                    <a:pt x="108" y="52"/>
                  </a:lnTo>
                  <a:lnTo>
                    <a:pt x="80" y="76"/>
                  </a:lnTo>
                  <a:lnTo>
                    <a:pt x="46" y="92"/>
                  </a:lnTo>
                  <a:lnTo>
                    <a:pt x="10" y="126"/>
                  </a:lnTo>
                  <a:lnTo>
                    <a:pt x="12" y="142"/>
                  </a:lnTo>
                  <a:lnTo>
                    <a:pt x="38" y="168"/>
                  </a:lnTo>
                  <a:lnTo>
                    <a:pt x="44" y="186"/>
                  </a:lnTo>
                  <a:lnTo>
                    <a:pt x="16" y="186"/>
                  </a:lnTo>
                  <a:lnTo>
                    <a:pt x="0" y="204"/>
                  </a:lnTo>
                  <a:lnTo>
                    <a:pt x="0" y="224"/>
                  </a:lnTo>
                  <a:lnTo>
                    <a:pt x="28" y="258"/>
                  </a:lnTo>
                  <a:lnTo>
                    <a:pt x="28" y="286"/>
                  </a:lnTo>
                  <a:lnTo>
                    <a:pt x="40" y="290"/>
                  </a:lnTo>
                  <a:lnTo>
                    <a:pt x="62" y="294"/>
                  </a:lnTo>
                  <a:lnTo>
                    <a:pt x="78" y="308"/>
                  </a:lnTo>
                  <a:lnTo>
                    <a:pt x="78" y="330"/>
                  </a:lnTo>
                  <a:lnTo>
                    <a:pt x="64" y="350"/>
                  </a:lnTo>
                  <a:lnTo>
                    <a:pt x="62" y="376"/>
                  </a:lnTo>
                  <a:lnTo>
                    <a:pt x="86" y="376"/>
                  </a:lnTo>
                  <a:lnTo>
                    <a:pt x="92" y="412"/>
                  </a:lnTo>
                  <a:lnTo>
                    <a:pt x="102" y="434"/>
                  </a:lnTo>
                  <a:lnTo>
                    <a:pt x="108" y="440"/>
                  </a:lnTo>
                  <a:lnTo>
                    <a:pt x="130" y="450"/>
                  </a:lnTo>
                  <a:lnTo>
                    <a:pt x="162" y="456"/>
                  </a:lnTo>
                  <a:lnTo>
                    <a:pt x="192" y="448"/>
                  </a:lnTo>
                  <a:lnTo>
                    <a:pt x="206" y="416"/>
                  </a:lnTo>
                  <a:lnTo>
                    <a:pt x="218" y="396"/>
                  </a:lnTo>
                  <a:lnTo>
                    <a:pt x="230" y="392"/>
                  </a:lnTo>
                  <a:lnTo>
                    <a:pt x="234" y="374"/>
                  </a:lnTo>
                  <a:lnTo>
                    <a:pt x="212" y="364"/>
                  </a:lnTo>
                  <a:lnTo>
                    <a:pt x="182" y="360"/>
                  </a:lnTo>
                  <a:lnTo>
                    <a:pt x="170" y="340"/>
                  </a:lnTo>
                  <a:lnTo>
                    <a:pt x="180" y="318"/>
                  </a:lnTo>
                  <a:lnTo>
                    <a:pt x="188" y="288"/>
                  </a:lnTo>
                  <a:lnTo>
                    <a:pt x="182" y="256"/>
                  </a:lnTo>
                  <a:lnTo>
                    <a:pt x="170" y="244"/>
                  </a:lnTo>
                  <a:lnTo>
                    <a:pt x="184" y="218"/>
                  </a:lnTo>
                  <a:lnTo>
                    <a:pt x="232" y="176"/>
                  </a:lnTo>
                  <a:lnTo>
                    <a:pt x="272" y="156"/>
                  </a:lnTo>
                  <a:lnTo>
                    <a:pt x="284" y="140"/>
                  </a:lnTo>
                  <a:lnTo>
                    <a:pt x="298" y="148"/>
                  </a:lnTo>
                  <a:lnTo>
                    <a:pt x="302" y="162"/>
                  </a:lnTo>
                  <a:lnTo>
                    <a:pt x="326" y="168"/>
                  </a:lnTo>
                  <a:lnTo>
                    <a:pt x="348" y="152"/>
                  </a:lnTo>
                  <a:lnTo>
                    <a:pt x="348" y="120"/>
                  </a:lnTo>
                  <a:lnTo>
                    <a:pt x="364" y="98"/>
                  </a:lnTo>
                  <a:lnTo>
                    <a:pt x="390" y="70"/>
                  </a:lnTo>
                  <a:lnTo>
                    <a:pt x="370" y="62"/>
                  </a:lnTo>
                  <a:lnTo>
                    <a:pt x="334" y="42"/>
                  </a:lnTo>
                  <a:lnTo>
                    <a:pt x="302" y="40"/>
                  </a:lnTo>
                  <a:lnTo>
                    <a:pt x="302" y="24"/>
                  </a:lnTo>
                  <a:lnTo>
                    <a:pt x="284" y="8"/>
                  </a:lnTo>
                  <a:lnTo>
                    <a:pt x="258" y="6"/>
                  </a:lnTo>
                  <a:lnTo>
                    <a:pt x="254" y="14"/>
                  </a:lnTo>
                  <a:lnTo>
                    <a:pt x="224" y="22"/>
                  </a:lnTo>
                  <a:lnTo>
                    <a:pt x="222" y="12"/>
                  </a:lnTo>
                  <a:lnTo>
                    <a:pt x="214" y="0"/>
                  </a:lnTo>
                  <a:lnTo>
                    <a:pt x="198" y="12"/>
                  </a:lnTo>
                  <a:lnTo>
                    <a:pt x="184" y="38"/>
                  </a:lnTo>
                  <a:lnTo>
                    <a:pt x="160" y="42"/>
                  </a:lnTo>
                  <a:lnTo>
                    <a:pt x="138" y="32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39" name="Freeform 21">
              <a:extLst>
                <a:ext uri="{FF2B5EF4-FFF2-40B4-BE49-F238E27FC236}">
                  <a16:creationId xmlns:a16="http://schemas.microsoft.com/office/drawing/2014/main" id="{30F11D71-53F6-B7E0-A0AB-6DDE4E5A460B}"/>
                </a:ext>
              </a:extLst>
            </p:cNvPr>
            <p:cNvSpPr>
              <a:spLocks/>
            </p:cNvSpPr>
            <p:nvPr/>
          </p:nvSpPr>
          <p:spPr bwMode="gray">
            <a:xfrm>
              <a:off x="2926" y="1542"/>
              <a:ext cx="522" cy="594"/>
            </a:xfrm>
            <a:custGeom>
              <a:avLst/>
              <a:gdLst>
                <a:gd name="T0" fmla="*/ 432 w 522"/>
                <a:gd name="T1" fmla="*/ 2 h 594"/>
                <a:gd name="T2" fmla="*/ 388 w 522"/>
                <a:gd name="T3" fmla="*/ 42 h 594"/>
                <a:gd name="T4" fmla="*/ 344 w 522"/>
                <a:gd name="T5" fmla="*/ 32 h 594"/>
                <a:gd name="T6" fmla="*/ 302 w 522"/>
                <a:gd name="T7" fmla="*/ 36 h 594"/>
                <a:gd name="T8" fmla="*/ 230 w 522"/>
                <a:gd name="T9" fmla="*/ 40 h 594"/>
                <a:gd name="T10" fmla="*/ 178 w 522"/>
                <a:gd name="T11" fmla="*/ 90 h 594"/>
                <a:gd name="T12" fmla="*/ 156 w 522"/>
                <a:gd name="T13" fmla="*/ 138 h 594"/>
                <a:gd name="T14" fmla="*/ 128 w 522"/>
                <a:gd name="T15" fmla="*/ 118 h 594"/>
                <a:gd name="T16" fmla="*/ 102 w 522"/>
                <a:gd name="T17" fmla="*/ 126 h 594"/>
                <a:gd name="T18" fmla="*/ 14 w 522"/>
                <a:gd name="T19" fmla="*/ 188 h 594"/>
                <a:gd name="T20" fmla="*/ 12 w 522"/>
                <a:gd name="T21" fmla="*/ 226 h 594"/>
                <a:gd name="T22" fmla="*/ 10 w 522"/>
                <a:gd name="T23" fmla="*/ 288 h 594"/>
                <a:gd name="T24" fmla="*/ 12 w 522"/>
                <a:gd name="T25" fmla="*/ 330 h 594"/>
                <a:gd name="T26" fmla="*/ 64 w 522"/>
                <a:gd name="T27" fmla="*/ 344 h 594"/>
                <a:gd name="T28" fmla="*/ 48 w 522"/>
                <a:gd name="T29" fmla="*/ 366 h 594"/>
                <a:gd name="T30" fmla="*/ 22 w 522"/>
                <a:gd name="T31" fmla="*/ 418 h 594"/>
                <a:gd name="T32" fmla="*/ 18 w 522"/>
                <a:gd name="T33" fmla="*/ 442 h 594"/>
                <a:gd name="T34" fmla="*/ 8 w 522"/>
                <a:gd name="T35" fmla="*/ 474 h 594"/>
                <a:gd name="T36" fmla="*/ 46 w 522"/>
                <a:gd name="T37" fmla="*/ 492 h 594"/>
                <a:gd name="T38" fmla="*/ 92 w 522"/>
                <a:gd name="T39" fmla="*/ 506 h 594"/>
                <a:gd name="T40" fmla="*/ 108 w 522"/>
                <a:gd name="T41" fmla="*/ 558 h 594"/>
                <a:gd name="T42" fmla="*/ 162 w 522"/>
                <a:gd name="T43" fmla="*/ 566 h 594"/>
                <a:gd name="T44" fmla="*/ 166 w 522"/>
                <a:gd name="T45" fmla="*/ 534 h 594"/>
                <a:gd name="T46" fmla="*/ 158 w 522"/>
                <a:gd name="T47" fmla="*/ 474 h 594"/>
                <a:gd name="T48" fmla="*/ 204 w 522"/>
                <a:gd name="T49" fmla="*/ 444 h 594"/>
                <a:gd name="T50" fmla="*/ 260 w 522"/>
                <a:gd name="T51" fmla="*/ 424 h 594"/>
                <a:gd name="T52" fmla="*/ 274 w 522"/>
                <a:gd name="T53" fmla="*/ 458 h 594"/>
                <a:gd name="T54" fmla="*/ 254 w 522"/>
                <a:gd name="T55" fmla="*/ 506 h 594"/>
                <a:gd name="T56" fmla="*/ 226 w 522"/>
                <a:gd name="T57" fmla="*/ 542 h 594"/>
                <a:gd name="T58" fmla="*/ 210 w 522"/>
                <a:gd name="T59" fmla="*/ 560 h 594"/>
                <a:gd name="T60" fmla="*/ 270 w 522"/>
                <a:gd name="T61" fmla="*/ 588 h 594"/>
                <a:gd name="T62" fmla="*/ 306 w 522"/>
                <a:gd name="T63" fmla="*/ 582 h 594"/>
                <a:gd name="T64" fmla="*/ 358 w 522"/>
                <a:gd name="T65" fmla="*/ 558 h 594"/>
                <a:gd name="T66" fmla="*/ 408 w 522"/>
                <a:gd name="T67" fmla="*/ 528 h 594"/>
                <a:gd name="T68" fmla="*/ 448 w 522"/>
                <a:gd name="T69" fmla="*/ 558 h 594"/>
                <a:gd name="T70" fmla="*/ 490 w 522"/>
                <a:gd name="T71" fmla="*/ 564 h 594"/>
                <a:gd name="T72" fmla="*/ 504 w 522"/>
                <a:gd name="T73" fmla="*/ 488 h 594"/>
                <a:gd name="T74" fmla="*/ 516 w 522"/>
                <a:gd name="T75" fmla="*/ 446 h 594"/>
                <a:gd name="T76" fmla="*/ 520 w 522"/>
                <a:gd name="T77" fmla="*/ 398 h 594"/>
                <a:gd name="T78" fmla="*/ 484 w 522"/>
                <a:gd name="T79" fmla="*/ 416 h 594"/>
                <a:gd name="T80" fmla="*/ 474 w 522"/>
                <a:gd name="T81" fmla="*/ 392 h 594"/>
                <a:gd name="T82" fmla="*/ 464 w 522"/>
                <a:gd name="T83" fmla="*/ 356 h 594"/>
                <a:gd name="T84" fmla="*/ 478 w 522"/>
                <a:gd name="T85" fmla="*/ 266 h 594"/>
                <a:gd name="T86" fmla="*/ 492 w 522"/>
                <a:gd name="T87" fmla="*/ 168 h 594"/>
                <a:gd name="T88" fmla="*/ 474 w 522"/>
                <a:gd name="T89" fmla="*/ 106 h 594"/>
                <a:gd name="T90" fmla="*/ 474 w 522"/>
                <a:gd name="T91" fmla="*/ 34 h 594"/>
                <a:gd name="T92" fmla="*/ 448 w 522"/>
                <a:gd name="T93" fmla="*/ 0 h 59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594"/>
                <a:gd name="T143" fmla="*/ 522 w 522"/>
                <a:gd name="T144" fmla="*/ 594 h 59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594">
                  <a:moveTo>
                    <a:pt x="448" y="0"/>
                  </a:moveTo>
                  <a:lnTo>
                    <a:pt x="432" y="2"/>
                  </a:lnTo>
                  <a:lnTo>
                    <a:pt x="408" y="28"/>
                  </a:lnTo>
                  <a:lnTo>
                    <a:pt x="388" y="42"/>
                  </a:lnTo>
                  <a:lnTo>
                    <a:pt x="366" y="34"/>
                  </a:lnTo>
                  <a:lnTo>
                    <a:pt x="344" y="32"/>
                  </a:lnTo>
                  <a:lnTo>
                    <a:pt x="314" y="44"/>
                  </a:lnTo>
                  <a:lnTo>
                    <a:pt x="302" y="36"/>
                  </a:lnTo>
                  <a:lnTo>
                    <a:pt x="274" y="36"/>
                  </a:lnTo>
                  <a:lnTo>
                    <a:pt x="230" y="40"/>
                  </a:lnTo>
                  <a:lnTo>
                    <a:pt x="220" y="40"/>
                  </a:lnTo>
                  <a:lnTo>
                    <a:pt x="178" y="90"/>
                  </a:lnTo>
                  <a:lnTo>
                    <a:pt x="178" y="122"/>
                  </a:lnTo>
                  <a:lnTo>
                    <a:pt x="156" y="138"/>
                  </a:lnTo>
                  <a:lnTo>
                    <a:pt x="132" y="132"/>
                  </a:lnTo>
                  <a:lnTo>
                    <a:pt x="128" y="118"/>
                  </a:lnTo>
                  <a:lnTo>
                    <a:pt x="114" y="110"/>
                  </a:lnTo>
                  <a:lnTo>
                    <a:pt x="102" y="126"/>
                  </a:lnTo>
                  <a:lnTo>
                    <a:pt x="64" y="146"/>
                  </a:lnTo>
                  <a:lnTo>
                    <a:pt x="14" y="188"/>
                  </a:lnTo>
                  <a:lnTo>
                    <a:pt x="0" y="214"/>
                  </a:lnTo>
                  <a:lnTo>
                    <a:pt x="12" y="226"/>
                  </a:lnTo>
                  <a:lnTo>
                    <a:pt x="18" y="258"/>
                  </a:lnTo>
                  <a:lnTo>
                    <a:pt x="10" y="288"/>
                  </a:lnTo>
                  <a:lnTo>
                    <a:pt x="0" y="310"/>
                  </a:lnTo>
                  <a:lnTo>
                    <a:pt x="12" y="330"/>
                  </a:lnTo>
                  <a:lnTo>
                    <a:pt x="42" y="334"/>
                  </a:lnTo>
                  <a:lnTo>
                    <a:pt x="64" y="344"/>
                  </a:lnTo>
                  <a:lnTo>
                    <a:pt x="60" y="362"/>
                  </a:lnTo>
                  <a:lnTo>
                    <a:pt x="48" y="366"/>
                  </a:lnTo>
                  <a:lnTo>
                    <a:pt x="36" y="386"/>
                  </a:lnTo>
                  <a:lnTo>
                    <a:pt x="22" y="418"/>
                  </a:lnTo>
                  <a:lnTo>
                    <a:pt x="8" y="422"/>
                  </a:lnTo>
                  <a:lnTo>
                    <a:pt x="18" y="442"/>
                  </a:lnTo>
                  <a:lnTo>
                    <a:pt x="16" y="460"/>
                  </a:lnTo>
                  <a:lnTo>
                    <a:pt x="8" y="474"/>
                  </a:lnTo>
                  <a:lnTo>
                    <a:pt x="36" y="482"/>
                  </a:lnTo>
                  <a:lnTo>
                    <a:pt x="46" y="492"/>
                  </a:lnTo>
                  <a:lnTo>
                    <a:pt x="76" y="492"/>
                  </a:lnTo>
                  <a:lnTo>
                    <a:pt x="92" y="506"/>
                  </a:lnTo>
                  <a:lnTo>
                    <a:pt x="108" y="530"/>
                  </a:lnTo>
                  <a:lnTo>
                    <a:pt x="108" y="558"/>
                  </a:lnTo>
                  <a:lnTo>
                    <a:pt x="126" y="568"/>
                  </a:lnTo>
                  <a:lnTo>
                    <a:pt x="162" y="566"/>
                  </a:lnTo>
                  <a:lnTo>
                    <a:pt x="156" y="548"/>
                  </a:lnTo>
                  <a:lnTo>
                    <a:pt x="166" y="534"/>
                  </a:lnTo>
                  <a:lnTo>
                    <a:pt x="168" y="486"/>
                  </a:lnTo>
                  <a:lnTo>
                    <a:pt x="158" y="474"/>
                  </a:lnTo>
                  <a:lnTo>
                    <a:pt x="178" y="448"/>
                  </a:lnTo>
                  <a:lnTo>
                    <a:pt x="204" y="444"/>
                  </a:lnTo>
                  <a:lnTo>
                    <a:pt x="220" y="424"/>
                  </a:lnTo>
                  <a:lnTo>
                    <a:pt x="260" y="424"/>
                  </a:lnTo>
                  <a:lnTo>
                    <a:pt x="274" y="438"/>
                  </a:lnTo>
                  <a:lnTo>
                    <a:pt x="274" y="458"/>
                  </a:lnTo>
                  <a:lnTo>
                    <a:pt x="280" y="474"/>
                  </a:lnTo>
                  <a:lnTo>
                    <a:pt x="254" y="506"/>
                  </a:lnTo>
                  <a:lnTo>
                    <a:pt x="248" y="528"/>
                  </a:lnTo>
                  <a:lnTo>
                    <a:pt x="226" y="542"/>
                  </a:lnTo>
                  <a:lnTo>
                    <a:pt x="214" y="542"/>
                  </a:lnTo>
                  <a:lnTo>
                    <a:pt x="210" y="560"/>
                  </a:lnTo>
                  <a:lnTo>
                    <a:pt x="232" y="582"/>
                  </a:lnTo>
                  <a:lnTo>
                    <a:pt x="270" y="588"/>
                  </a:lnTo>
                  <a:lnTo>
                    <a:pt x="292" y="594"/>
                  </a:lnTo>
                  <a:lnTo>
                    <a:pt x="306" y="582"/>
                  </a:lnTo>
                  <a:lnTo>
                    <a:pt x="330" y="556"/>
                  </a:lnTo>
                  <a:lnTo>
                    <a:pt x="358" y="558"/>
                  </a:lnTo>
                  <a:lnTo>
                    <a:pt x="378" y="540"/>
                  </a:lnTo>
                  <a:lnTo>
                    <a:pt x="408" y="528"/>
                  </a:lnTo>
                  <a:lnTo>
                    <a:pt x="428" y="542"/>
                  </a:lnTo>
                  <a:lnTo>
                    <a:pt x="448" y="558"/>
                  </a:lnTo>
                  <a:lnTo>
                    <a:pt x="470" y="542"/>
                  </a:lnTo>
                  <a:lnTo>
                    <a:pt x="490" y="564"/>
                  </a:lnTo>
                  <a:lnTo>
                    <a:pt x="498" y="544"/>
                  </a:lnTo>
                  <a:lnTo>
                    <a:pt x="504" y="488"/>
                  </a:lnTo>
                  <a:lnTo>
                    <a:pt x="514" y="480"/>
                  </a:lnTo>
                  <a:lnTo>
                    <a:pt x="516" y="446"/>
                  </a:lnTo>
                  <a:lnTo>
                    <a:pt x="522" y="434"/>
                  </a:lnTo>
                  <a:lnTo>
                    <a:pt x="520" y="398"/>
                  </a:lnTo>
                  <a:lnTo>
                    <a:pt x="510" y="390"/>
                  </a:lnTo>
                  <a:lnTo>
                    <a:pt x="484" y="416"/>
                  </a:lnTo>
                  <a:lnTo>
                    <a:pt x="466" y="416"/>
                  </a:lnTo>
                  <a:lnTo>
                    <a:pt x="474" y="392"/>
                  </a:lnTo>
                  <a:lnTo>
                    <a:pt x="474" y="372"/>
                  </a:lnTo>
                  <a:lnTo>
                    <a:pt x="464" y="356"/>
                  </a:lnTo>
                  <a:lnTo>
                    <a:pt x="464" y="290"/>
                  </a:lnTo>
                  <a:lnTo>
                    <a:pt x="478" y="266"/>
                  </a:lnTo>
                  <a:lnTo>
                    <a:pt x="474" y="184"/>
                  </a:lnTo>
                  <a:lnTo>
                    <a:pt x="492" y="168"/>
                  </a:lnTo>
                  <a:lnTo>
                    <a:pt x="486" y="124"/>
                  </a:lnTo>
                  <a:lnTo>
                    <a:pt x="474" y="106"/>
                  </a:lnTo>
                  <a:lnTo>
                    <a:pt x="466" y="60"/>
                  </a:lnTo>
                  <a:lnTo>
                    <a:pt x="474" y="34"/>
                  </a:lnTo>
                  <a:lnTo>
                    <a:pt x="456" y="12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0" name="Freeform 22">
              <a:extLst>
                <a:ext uri="{FF2B5EF4-FFF2-40B4-BE49-F238E27FC236}">
                  <a16:creationId xmlns:a16="http://schemas.microsoft.com/office/drawing/2014/main" id="{D47743C9-B539-3D86-6DB7-7CC2B06AC003}"/>
                </a:ext>
              </a:extLst>
            </p:cNvPr>
            <p:cNvSpPr>
              <a:spLocks/>
            </p:cNvSpPr>
            <p:nvPr/>
          </p:nvSpPr>
          <p:spPr bwMode="gray">
            <a:xfrm>
              <a:off x="2926" y="1542"/>
              <a:ext cx="522" cy="594"/>
            </a:xfrm>
            <a:custGeom>
              <a:avLst/>
              <a:gdLst>
                <a:gd name="T0" fmla="*/ 432 w 522"/>
                <a:gd name="T1" fmla="*/ 2 h 594"/>
                <a:gd name="T2" fmla="*/ 388 w 522"/>
                <a:gd name="T3" fmla="*/ 42 h 594"/>
                <a:gd name="T4" fmla="*/ 344 w 522"/>
                <a:gd name="T5" fmla="*/ 32 h 594"/>
                <a:gd name="T6" fmla="*/ 302 w 522"/>
                <a:gd name="T7" fmla="*/ 36 h 594"/>
                <a:gd name="T8" fmla="*/ 230 w 522"/>
                <a:gd name="T9" fmla="*/ 40 h 594"/>
                <a:gd name="T10" fmla="*/ 178 w 522"/>
                <a:gd name="T11" fmla="*/ 90 h 594"/>
                <a:gd name="T12" fmla="*/ 156 w 522"/>
                <a:gd name="T13" fmla="*/ 138 h 594"/>
                <a:gd name="T14" fmla="*/ 128 w 522"/>
                <a:gd name="T15" fmla="*/ 118 h 594"/>
                <a:gd name="T16" fmla="*/ 102 w 522"/>
                <a:gd name="T17" fmla="*/ 126 h 594"/>
                <a:gd name="T18" fmla="*/ 14 w 522"/>
                <a:gd name="T19" fmla="*/ 188 h 594"/>
                <a:gd name="T20" fmla="*/ 12 w 522"/>
                <a:gd name="T21" fmla="*/ 226 h 594"/>
                <a:gd name="T22" fmla="*/ 10 w 522"/>
                <a:gd name="T23" fmla="*/ 288 h 594"/>
                <a:gd name="T24" fmla="*/ 12 w 522"/>
                <a:gd name="T25" fmla="*/ 330 h 594"/>
                <a:gd name="T26" fmla="*/ 64 w 522"/>
                <a:gd name="T27" fmla="*/ 344 h 594"/>
                <a:gd name="T28" fmla="*/ 48 w 522"/>
                <a:gd name="T29" fmla="*/ 366 h 594"/>
                <a:gd name="T30" fmla="*/ 22 w 522"/>
                <a:gd name="T31" fmla="*/ 418 h 594"/>
                <a:gd name="T32" fmla="*/ 18 w 522"/>
                <a:gd name="T33" fmla="*/ 442 h 594"/>
                <a:gd name="T34" fmla="*/ 8 w 522"/>
                <a:gd name="T35" fmla="*/ 474 h 594"/>
                <a:gd name="T36" fmla="*/ 46 w 522"/>
                <a:gd name="T37" fmla="*/ 492 h 594"/>
                <a:gd name="T38" fmla="*/ 92 w 522"/>
                <a:gd name="T39" fmla="*/ 506 h 594"/>
                <a:gd name="T40" fmla="*/ 108 w 522"/>
                <a:gd name="T41" fmla="*/ 558 h 594"/>
                <a:gd name="T42" fmla="*/ 162 w 522"/>
                <a:gd name="T43" fmla="*/ 566 h 594"/>
                <a:gd name="T44" fmla="*/ 166 w 522"/>
                <a:gd name="T45" fmla="*/ 534 h 594"/>
                <a:gd name="T46" fmla="*/ 158 w 522"/>
                <a:gd name="T47" fmla="*/ 474 h 594"/>
                <a:gd name="T48" fmla="*/ 204 w 522"/>
                <a:gd name="T49" fmla="*/ 444 h 594"/>
                <a:gd name="T50" fmla="*/ 260 w 522"/>
                <a:gd name="T51" fmla="*/ 424 h 594"/>
                <a:gd name="T52" fmla="*/ 274 w 522"/>
                <a:gd name="T53" fmla="*/ 458 h 594"/>
                <a:gd name="T54" fmla="*/ 254 w 522"/>
                <a:gd name="T55" fmla="*/ 506 h 594"/>
                <a:gd name="T56" fmla="*/ 226 w 522"/>
                <a:gd name="T57" fmla="*/ 542 h 594"/>
                <a:gd name="T58" fmla="*/ 210 w 522"/>
                <a:gd name="T59" fmla="*/ 560 h 594"/>
                <a:gd name="T60" fmla="*/ 270 w 522"/>
                <a:gd name="T61" fmla="*/ 588 h 594"/>
                <a:gd name="T62" fmla="*/ 306 w 522"/>
                <a:gd name="T63" fmla="*/ 582 h 594"/>
                <a:gd name="T64" fmla="*/ 358 w 522"/>
                <a:gd name="T65" fmla="*/ 558 h 594"/>
                <a:gd name="T66" fmla="*/ 408 w 522"/>
                <a:gd name="T67" fmla="*/ 528 h 594"/>
                <a:gd name="T68" fmla="*/ 448 w 522"/>
                <a:gd name="T69" fmla="*/ 558 h 594"/>
                <a:gd name="T70" fmla="*/ 490 w 522"/>
                <a:gd name="T71" fmla="*/ 564 h 594"/>
                <a:gd name="T72" fmla="*/ 504 w 522"/>
                <a:gd name="T73" fmla="*/ 488 h 594"/>
                <a:gd name="T74" fmla="*/ 516 w 522"/>
                <a:gd name="T75" fmla="*/ 446 h 594"/>
                <a:gd name="T76" fmla="*/ 520 w 522"/>
                <a:gd name="T77" fmla="*/ 398 h 594"/>
                <a:gd name="T78" fmla="*/ 484 w 522"/>
                <a:gd name="T79" fmla="*/ 416 h 594"/>
                <a:gd name="T80" fmla="*/ 474 w 522"/>
                <a:gd name="T81" fmla="*/ 392 h 594"/>
                <a:gd name="T82" fmla="*/ 464 w 522"/>
                <a:gd name="T83" fmla="*/ 356 h 594"/>
                <a:gd name="T84" fmla="*/ 478 w 522"/>
                <a:gd name="T85" fmla="*/ 266 h 594"/>
                <a:gd name="T86" fmla="*/ 492 w 522"/>
                <a:gd name="T87" fmla="*/ 168 h 594"/>
                <a:gd name="T88" fmla="*/ 474 w 522"/>
                <a:gd name="T89" fmla="*/ 106 h 594"/>
                <a:gd name="T90" fmla="*/ 474 w 522"/>
                <a:gd name="T91" fmla="*/ 34 h 594"/>
                <a:gd name="T92" fmla="*/ 448 w 522"/>
                <a:gd name="T93" fmla="*/ 0 h 59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594"/>
                <a:gd name="T143" fmla="*/ 522 w 522"/>
                <a:gd name="T144" fmla="*/ 594 h 59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594">
                  <a:moveTo>
                    <a:pt x="448" y="0"/>
                  </a:moveTo>
                  <a:lnTo>
                    <a:pt x="432" y="2"/>
                  </a:lnTo>
                  <a:lnTo>
                    <a:pt x="408" y="28"/>
                  </a:lnTo>
                  <a:lnTo>
                    <a:pt x="388" y="42"/>
                  </a:lnTo>
                  <a:lnTo>
                    <a:pt x="366" y="34"/>
                  </a:lnTo>
                  <a:lnTo>
                    <a:pt x="344" y="32"/>
                  </a:lnTo>
                  <a:lnTo>
                    <a:pt x="314" y="44"/>
                  </a:lnTo>
                  <a:lnTo>
                    <a:pt x="302" y="36"/>
                  </a:lnTo>
                  <a:lnTo>
                    <a:pt x="274" y="36"/>
                  </a:lnTo>
                  <a:lnTo>
                    <a:pt x="230" y="40"/>
                  </a:lnTo>
                  <a:lnTo>
                    <a:pt x="220" y="40"/>
                  </a:lnTo>
                  <a:lnTo>
                    <a:pt x="178" y="90"/>
                  </a:lnTo>
                  <a:lnTo>
                    <a:pt x="178" y="122"/>
                  </a:lnTo>
                  <a:lnTo>
                    <a:pt x="156" y="138"/>
                  </a:lnTo>
                  <a:lnTo>
                    <a:pt x="132" y="132"/>
                  </a:lnTo>
                  <a:lnTo>
                    <a:pt x="128" y="118"/>
                  </a:lnTo>
                  <a:lnTo>
                    <a:pt x="114" y="110"/>
                  </a:lnTo>
                  <a:lnTo>
                    <a:pt x="102" y="126"/>
                  </a:lnTo>
                  <a:lnTo>
                    <a:pt x="64" y="146"/>
                  </a:lnTo>
                  <a:lnTo>
                    <a:pt x="14" y="188"/>
                  </a:lnTo>
                  <a:lnTo>
                    <a:pt x="0" y="214"/>
                  </a:lnTo>
                  <a:lnTo>
                    <a:pt x="12" y="226"/>
                  </a:lnTo>
                  <a:lnTo>
                    <a:pt x="18" y="258"/>
                  </a:lnTo>
                  <a:lnTo>
                    <a:pt x="10" y="288"/>
                  </a:lnTo>
                  <a:lnTo>
                    <a:pt x="0" y="310"/>
                  </a:lnTo>
                  <a:lnTo>
                    <a:pt x="12" y="330"/>
                  </a:lnTo>
                  <a:lnTo>
                    <a:pt x="42" y="334"/>
                  </a:lnTo>
                  <a:lnTo>
                    <a:pt x="64" y="344"/>
                  </a:lnTo>
                  <a:lnTo>
                    <a:pt x="60" y="362"/>
                  </a:lnTo>
                  <a:lnTo>
                    <a:pt x="48" y="366"/>
                  </a:lnTo>
                  <a:lnTo>
                    <a:pt x="36" y="386"/>
                  </a:lnTo>
                  <a:lnTo>
                    <a:pt x="22" y="418"/>
                  </a:lnTo>
                  <a:lnTo>
                    <a:pt x="8" y="422"/>
                  </a:lnTo>
                  <a:lnTo>
                    <a:pt x="18" y="442"/>
                  </a:lnTo>
                  <a:lnTo>
                    <a:pt x="16" y="460"/>
                  </a:lnTo>
                  <a:lnTo>
                    <a:pt x="8" y="474"/>
                  </a:lnTo>
                  <a:lnTo>
                    <a:pt x="36" y="482"/>
                  </a:lnTo>
                  <a:lnTo>
                    <a:pt x="46" y="492"/>
                  </a:lnTo>
                  <a:lnTo>
                    <a:pt x="76" y="492"/>
                  </a:lnTo>
                  <a:lnTo>
                    <a:pt x="92" y="506"/>
                  </a:lnTo>
                  <a:lnTo>
                    <a:pt x="108" y="530"/>
                  </a:lnTo>
                  <a:lnTo>
                    <a:pt x="108" y="558"/>
                  </a:lnTo>
                  <a:lnTo>
                    <a:pt x="126" y="568"/>
                  </a:lnTo>
                  <a:lnTo>
                    <a:pt x="162" y="566"/>
                  </a:lnTo>
                  <a:lnTo>
                    <a:pt x="156" y="548"/>
                  </a:lnTo>
                  <a:lnTo>
                    <a:pt x="166" y="534"/>
                  </a:lnTo>
                  <a:lnTo>
                    <a:pt x="168" y="486"/>
                  </a:lnTo>
                  <a:lnTo>
                    <a:pt x="158" y="474"/>
                  </a:lnTo>
                  <a:lnTo>
                    <a:pt x="178" y="448"/>
                  </a:lnTo>
                  <a:lnTo>
                    <a:pt x="204" y="444"/>
                  </a:lnTo>
                  <a:lnTo>
                    <a:pt x="220" y="424"/>
                  </a:lnTo>
                  <a:lnTo>
                    <a:pt x="260" y="424"/>
                  </a:lnTo>
                  <a:lnTo>
                    <a:pt x="274" y="438"/>
                  </a:lnTo>
                  <a:lnTo>
                    <a:pt x="274" y="458"/>
                  </a:lnTo>
                  <a:lnTo>
                    <a:pt x="280" y="474"/>
                  </a:lnTo>
                  <a:lnTo>
                    <a:pt x="254" y="506"/>
                  </a:lnTo>
                  <a:lnTo>
                    <a:pt x="248" y="528"/>
                  </a:lnTo>
                  <a:lnTo>
                    <a:pt x="226" y="542"/>
                  </a:lnTo>
                  <a:lnTo>
                    <a:pt x="214" y="542"/>
                  </a:lnTo>
                  <a:lnTo>
                    <a:pt x="210" y="560"/>
                  </a:lnTo>
                  <a:lnTo>
                    <a:pt x="232" y="582"/>
                  </a:lnTo>
                  <a:lnTo>
                    <a:pt x="270" y="588"/>
                  </a:lnTo>
                  <a:lnTo>
                    <a:pt x="292" y="594"/>
                  </a:lnTo>
                  <a:lnTo>
                    <a:pt x="306" y="582"/>
                  </a:lnTo>
                  <a:lnTo>
                    <a:pt x="330" y="556"/>
                  </a:lnTo>
                  <a:lnTo>
                    <a:pt x="358" y="558"/>
                  </a:lnTo>
                  <a:lnTo>
                    <a:pt x="378" y="540"/>
                  </a:lnTo>
                  <a:lnTo>
                    <a:pt x="408" y="528"/>
                  </a:lnTo>
                  <a:lnTo>
                    <a:pt x="428" y="542"/>
                  </a:lnTo>
                  <a:lnTo>
                    <a:pt x="448" y="558"/>
                  </a:lnTo>
                  <a:lnTo>
                    <a:pt x="470" y="542"/>
                  </a:lnTo>
                  <a:lnTo>
                    <a:pt x="490" y="564"/>
                  </a:lnTo>
                  <a:lnTo>
                    <a:pt x="498" y="544"/>
                  </a:lnTo>
                  <a:lnTo>
                    <a:pt x="504" y="488"/>
                  </a:lnTo>
                  <a:lnTo>
                    <a:pt x="514" y="480"/>
                  </a:lnTo>
                  <a:lnTo>
                    <a:pt x="516" y="446"/>
                  </a:lnTo>
                  <a:lnTo>
                    <a:pt x="522" y="434"/>
                  </a:lnTo>
                  <a:lnTo>
                    <a:pt x="520" y="398"/>
                  </a:lnTo>
                  <a:lnTo>
                    <a:pt x="510" y="390"/>
                  </a:lnTo>
                  <a:lnTo>
                    <a:pt x="484" y="416"/>
                  </a:lnTo>
                  <a:lnTo>
                    <a:pt x="466" y="416"/>
                  </a:lnTo>
                  <a:lnTo>
                    <a:pt x="474" y="392"/>
                  </a:lnTo>
                  <a:lnTo>
                    <a:pt x="474" y="372"/>
                  </a:lnTo>
                  <a:lnTo>
                    <a:pt x="464" y="356"/>
                  </a:lnTo>
                  <a:lnTo>
                    <a:pt x="464" y="290"/>
                  </a:lnTo>
                  <a:lnTo>
                    <a:pt x="478" y="266"/>
                  </a:lnTo>
                  <a:lnTo>
                    <a:pt x="474" y="184"/>
                  </a:lnTo>
                  <a:lnTo>
                    <a:pt x="492" y="168"/>
                  </a:lnTo>
                  <a:lnTo>
                    <a:pt x="486" y="124"/>
                  </a:lnTo>
                  <a:lnTo>
                    <a:pt x="474" y="106"/>
                  </a:lnTo>
                  <a:lnTo>
                    <a:pt x="466" y="60"/>
                  </a:lnTo>
                  <a:lnTo>
                    <a:pt x="474" y="34"/>
                  </a:lnTo>
                  <a:lnTo>
                    <a:pt x="456" y="12"/>
                  </a:lnTo>
                  <a:lnTo>
                    <a:pt x="448" y="0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1" name="Freeform 23">
              <a:extLst>
                <a:ext uri="{FF2B5EF4-FFF2-40B4-BE49-F238E27FC236}">
                  <a16:creationId xmlns:a16="http://schemas.microsoft.com/office/drawing/2014/main" id="{25859D9C-AD13-9359-555B-4BCA22936D7B}"/>
                </a:ext>
              </a:extLst>
            </p:cNvPr>
            <p:cNvSpPr>
              <a:spLocks/>
            </p:cNvSpPr>
            <p:nvPr/>
          </p:nvSpPr>
          <p:spPr bwMode="gray">
            <a:xfrm>
              <a:off x="2496" y="1912"/>
              <a:ext cx="448" cy="322"/>
            </a:xfrm>
            <a:custGeom>
              <a:avLst/>
              <a:gdLst>
                <a:gd name="T0" fmla="*/ 66 w 448"/>
                <a:gd name="T1" fmla="*/ 60 h 322"/>
                <a:gd name="T2" fmla="*/ 30 w 448"/>
                <a:gd name="T3" fmla="*/ 64 h 322"/>
                <a:gd name="T4" fmla="*/ 32 w 448"/>
                <a:gd name="T5" fmla="*/ 80 h 322"/>
                <a:gd name="T6" fmla="*/ 54 w 448"/>
                <a:gd name="T7" fmla="*/ 92 h 322"/>
                <a:gd name="T8" fmla="*/ 60 w 448"/>
                <a:gd name="T9" fmla="*/ 130 h 322"/>
                <a:gd name="T10" fmla="*/ 52 w 448"/>
                <a:gd name="T11" fmla="*/ 162 h 322"/>
                <a:gd name="T12" fmla="*/ 26 w 448"/>
                <a:gd name="T13" fmla="*/ 178 h 322"/>
                <a:gd name="T14" fmla="*/ 12 w 448"/>
                <a:gd name="T15" fmla="*/ 190 h 322"/>
                <a:gd name="T16" fmla="*/ 14 w 448"/>
                <a:gd name="T17" fmla="*/ 226 h 322"/>
                <a:gd name="T18" fmla="*/ 0 w 448"/>
                <a:gd name="T19" fmla="*/ 242 h 322"/>
                <a:gd name="T20" fmla="*/ 0 w 448"/>
                <a:gd name="T21" fmla="*/ 270 h 322"/>
                <a:gd name="T22" fmla="*/ 24 w 448"/>
                <a:gd name="T23" fmla="*/ 292 h 322"/>
                <a:gd name="T24" fmla="*/ 32 w 448"/>
                <a:gd name="T25" fmla="*/ 314 h 322"/>
                <a:gd name="T26" fmla="*/ 54 w 448"/>
                <a:gd name="T27" fmla="*/ 310 h 322"/>
                <a:gd name="T28" fmla="*/ 88 w 448"/>
                <a:gd name="T29" fmla="*/ 292 h 322"/>
                <a:gd name="T30" fmla="*/ 114 w 448"/>
                <a:gd name="T31" fmla="*/ 260 h 322"/>
                <a:gd name="T32" fmla="*/ 130 w 448"/>
                <a:gd name="T33" fmla="*/ 256 h 322"/>
                <a:gd name="T34" fmla="*/ 152 w 448"/>
                <a:gd name="T35" fmla="*/ 276 h 322"/>
                <a:gd name="T36" fmla="*/ 176 w 448"/>
                <a:gd name="T37" fmla="*/ 286 h 322"/>
                <a:gd name="T38" fmla="*/ 190 w 448"/>
                <a:gd name="T39" fmla="*/ 302 h 322"/>
                <a:gd name="T40" fmla="*/ 194 w 448"/>
                <a:gd name="T41" fmla="*/ 322 h 322"/>
                <a:gd name="T42" fmla="*/ 228 w 448"/>
                <a:gd name="T43" fmla="*/ 320 h 322"/>
                <a:gd name="T44" fmla="*/ 254 w 448"/>
                <a:gd name="T45" fmla="*/ 310 h 322"/>
                <a:gd name="T46" fmla="*/ 276 w 448"/>
                <a:gd name="T47" fmla="*/ 320 h 322"/>
                <a:gd name="T48" fmla="*/ 300 w 448"/>
                <a:gd name="T49" fmla="*/ 318 h 322"/>
                <a:gd name="T50" fmla="*/ 314 w 448"/>
                <a:gd name="T51" fmla="*/ 302 h 322"/>
                <a:gd name="T52" fmla="*/ 338 w 448"/>
                <a:gd name="T53" fmla="*/ 304 h 322"/>
                <a:gd name="T54" fmla="*/ 352 w 448"/>
                <a:gd name="T55" fmla="*/ 316 h 322"/>
                <a:gd name="T56" fmla="*/ 374 w 448"/>
                <a:gd name="T57" fmla="*/ 288 h 322"/>
                <a:gd name="T58" fmla="*/ 376 w 448"/>
                <a:gd name="T59" fmla="*/ 252 h 322"/>
                <a:gd name="T60" fmla="*/ 358 w 448"/>
                <a:gd name="T61" fmla="*/ 232 h 322"/>
                <a:gd name="T62" fmla="*/ 360 w 448"/>
                <a:gd name="T63" fmla="*/ 200 h 322"/>
                <a:gd name="T64" fmla="*/ 370 w 448"/>
                <a:gd name="T65" fmla="*/ 186 h 322"/>
                <a:gd name="T66" fmla="*/ 378 w 448"/>
                <a:gd name="T67" fmla="*/ 142 h 322"/>
                <a:gd name="T68" fmla="*/ 406 w 448"/>
                <a:gd name="T69" fmla="*/ 128 h 322"/>
                <a:gd name="T70" fmla="*/ 426 w 448"/>
                <a:gd name="T71" fmla="*/ 108 h 322"/>
                <a:gd name="T72" fmla="*/ 438 w 448"/>
                <a:gd name="T73" fmla="*/ 104 h 322"/>
                <a:gd name="T74" fmla="*/ 446 w 448"/>
                <a:gd name="T75" fmla="*/ 90 h 322"/>
                <a:gd name="T76" fmla="*/ 448 w 448"/>
                <a:gd name="T77" fmla="*/ 72 h 322"/>
                <a:gd name="T78" fmla="*/ 438 w 448"/>
                <a:gd name="T79" fmla="*/ 52 h 322"/>
                <a:gd name="T80" fmla="*/ 422 w 448"/>
                <a:gd name="T81" fmla="*/ 56 h 322"/>
                <a:gd name="T82" fmla="*/ 394 w 448"/>
                <a:gd name="T83" fmla="*/ 52 h 322"/>
                <a:gd name="T84" fmla="*/ 376 w 448"/>
                <a:gd name="T85" fmla="*/ 44 h 322"/>
                <a:gd name="T86" fmla="*/ 368 w 448"/>
                <a:gd name="T87" fmla="*/ 40 h 322"/>
                <a:gd name="T88" fmla="*/ 366 w 448"/>
                <a:gd name="T89" fmla="*/ 54 h 322"/>
                <a:gd name="T90" fmla="*/ 340 w 448"/>
                <a:gd name="T91" fmla="*/ 68 h 322"/>
                <a:gd name="T92" fmla="*/ 314 w 448"/>
                <a:gd name="T93" fmla="*/ 68 h 322"/>
                <a:gd name="T94" fmla="*/ 294 w 448"/>
                <a:gd name="T95" fmla="*/ 46 h 322"/>
                <a:gd name="T96" fmla="*/ 276 w 448"/>
                <a:gd name="T97" fmla="*/ 20 h 322"/>
                <a:gd name="T98" fmla="*/ 242 w 448"/>
                <a:gd name="T99" fmla="*/ 22 h 322"/>
                <a:gd name="T100" fmla="*/ 224 w 448"/>
                <a:gd name="T101" fmla="*/ 36 h 322"/>
                <a:gd name="T102" fmla="*/ 208 w 448"/>
                <a:gd name="T103" fmla="*/ 46 h 322"/>
                <a:gd name="T104" fmla="*/ 190 w 448"/>
                <a:gd name="T105" fmla="*/ 34 h 322"/>
                <a:gd name="T106" fmla="*/ 192 w 448"/>
                <a:gd name="T107" fmla="*/ 10 h 322"/>
                <a:gd name="T108" fmla="*/ 176 w 448"/>
                <a:gd name="T109" fmla="*/ 0 h 322"/>
                <a:gd name="T110" fmla="*/ 148 w 448"/>
                <a:gd name="T111" fmla="*/ 2 h 322"/>
                <a:gd name="T112" fmla="*/ 140 w 448"/>
                <a:gd name="T113" fmla="*/ 14 h 322"/>
                <a:gd name="T114" fmla="*/ 140 w 448"/>
                <a:gd name="T115" fmla="*/ 32 h 322"/>
                <a:gd name="T116" fmla="*/ 114 w 448"/>
                <a:gd name="T117" fmla="*/ 52 h 322"/>
                <a:gd name="T118" fmla="*/ 90 w 448"/>
                <a:gd name="T119" fmla="*/ 64 h 322"/>
                <a:gd name="T120" fmla="*/ 66 w 448"/>
                <a:gd name="T121" fmla="*/ 60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48"/>
                <a:gd name="T184" fmla="*/ 0 h 322"/>
                <a:gd name="T185" fmla="*/ 448 w 448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48" h="322">
                  <a:moveTo>
                    <a:pt x="66" y="60"/>
                  </a:moveTo>
                  <a:lnTo>
                    <a:pt x="30" y="64"/>
                  </a:lnTo>
                  <a:lnTo>
                    <a:pt x="32" y="80"/>
                  </a:lnTo>
                  <a:lnTo>
                    <a:pt x="54" y="92"/>
                  </a:lnTo>
                  <a:lnTo>
                    <a:pt x="60" y="130"/>
                  </a:lnTo>
                  <a:lnTo>
                    <a:pt x="52" y="162"/>
                  </a:lnTo>
                  <a:lnTo>
                    <a:pt x="26" y="178"/>
                  </a:lnTo>
                  <a:lnTo>
                    <a:pt x="12" y="190"/>
                  </a:lnTo>
                  <a:lnTo>
                    <a:pt x="14" y="226"/>
                  </a:lnTo>
                  <a:lnTo>
                    <a:pt x="0" y="242"/>
                  </a:lnTo>
                  <a:lnTo>
                    <a:pt x="0" y="270"/>
                  </a:lnTo>
                  <a:lnTo>
                    <a:pt x="24" y="292"/>
                  </a:lnTo>
                  <a:lnTo>
                    <a:pt x="32" y="314"/>
                  </a:lnTo>
                  <a:lnTo>
                    <a:pt x="54" y="310"/>
                  </a:lnTo>
                  <a:lnTo>
                    <a:pt x="88" y="292"/>
                  </a:lnTo>
                  <a:lnTo>
                    <a:pt x="114" y="260"/>
                  </a:lnTo>
                  <a:lnTo>
                    <a:pt x="130" y="256"/>
                  </a:lnTo>
                  <a:lnTo>
                    <a:pt x="152" y="276"/>
                  </a:lnTo>
                  <a:lnTo>
                    <a:pt x="176" y="286"/>
                  </a:lnTo>
                  <a:lnTo>
                    <a:pt x="190" y="302"/>
                  </a:lnTo>
                  <a:lnTo>
                    <a:pt x="194" y="322"/>
                  </a:lnTo>
                  <a:lnTo>
                    <a:pt x="228" y="320"/>
                  </a:lnTo>
                  <a:lnTo>
                    <a:pt x="254" y="310"/>
                  </a:lnTo>
                  <a:lnTo>
                    <a:pt x="276" y="320"/>
                  </a:lnTo>
                  <a:lnTo>
                    <a:pt x="300" y="318"/>
                  </a:lnTo>
                  <a:lnTo>
                    <a:pt x="314" y="302"/>
                  </a:lnTo>
                  <a:lnTo>
                    <a:pt x="338" y="304"/>
                  </a:lnTo>
                  <a:lnTo>
                    <a:pt x="352" y="316"/>
                  </a:lnTo>
                  <a:lnTo>
                    <a:pt x="374" y="288"/>
                  </a:lnTo>
                  <a:lnTo>
                    <a:pt x="376" y="252"/>
                  </a:lnTo>
                  <a:lnTo>
                    <a:pt x="358" y="232"/>
                  </a:lnTo>
                  <a:lnTo>
                    <a:pt x="360" y="200"/>
                  </a:lnTo>
                  <a:lnTo>
                    <a:pt x="370" y="186"/>
                  </a:lnTo>
                  <a:lnTo>
                    <a:pt x="378" y="142"/>
                  </a:lnTo>
                  <a:lnTo>
                    <a:pt x="406" y="128"/>
                  </a:lnTo>
                  <a:lnTo>
                    <a:pt x="426" y="108"/>
                  </a:lnTo>
                  <a:lnTo>
                    <a:pt x="438" y="104"/>
                  </a:lnTo>
                  <a:lnTo>
                    <a:pt x="446" y="90"/>
                  </a:lnTo>
                  <a:lnTo>
                    <a:pt x="448" y="72"/>
                  </a:lnTo>
                  <a:lnTo>
                    <a:pt x="438" y="52"/>
                  </a:lnTo>
                  <a:lnTo>
                    <a:pt x="422" y="56"/>
                  </a:lnTo>
                  <a:lnTo>
                    <a:pt x="394" y="52"/>
                  </a:lnTo>
                  <a:lnTo>
                    <a:pt x="376" y="44"/>
                  </a:lnTo>
                  <a:lnTo>
                    <a:pt x="368" y="40"/>
                  </a:lnTo>
                  <a:lnTo>
                    <a:pt x="366" y="54"/>
                  </a:lnTo>
                  <a:lnTo>
                    <a:pt x="340" y="68"/>
                  </a:lnTo>
                  <a:lnTo>
                    <a:pt x="314" y="68"/>
                  </a:lnTo>
                  <a:lnTo>
                    <a:pt x="294" y="46"/>
                  </a:lnTo>
                  <a:lnTo>
                    <a:pt x="276" y="20"/>
                  </a:lnTo>
                  <a:lnTo>
                    <a:pt x="242" y="22"/>
                  </a:lnTo>
                  <a:lnTo>
                    <a:pt x="224" y="36"/>
                  </a:lnTo>
                  <a:lnTo>
                    <a:pt x="208" y="46"/>
                  </a:lnTo>
                  <a:lnTo>
                    <a:pt x="190" y="34"/>
                  </a:lnTo>
                  <a:lnTo>
                    <a:pt x="192" y="10"/>
                  </a:lnTo>
                  <a:lnTo>
                    <a:pt x="176" y="0"/>
                  </a:lnTo>
                  <a:lnTo>
                    <a:pt x="148" y="2"/>
                  </a:lnTo>
                  <a:lnTo>
                    <a:pt x="140" y="14"/>
                  </a:lnTo>
                  <a:lnTo>
                    <a:pt x="140" y="32"/>
                  </a:lnTo>
                  <a:lnTo>
                    <a:pt x="114" y="52"/>
                  </a:lnTo>
                  <a:lnTo>
                    <a:pt x="90" y="64"/>
                  </a:lnTo>
                  <a:lnTo>
                    <a:pt x="66" y="6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2" name="Freeform 24">
              <a:extLst>
                <a:ext uri="{FF2B5EF4-FFF2-40B4-BE49-F238E27FC236}">
                  <a16:creationId xmlns:a16="http://schemas.microsoft.com/office/drawing/2014/main" id="{EE77893C-7355-7363-B4B7-EA0638BA4429}"/>
                </a:ext>
              </a:extLst>
            </p:cNvPr>
            <p:cNvSpPr>
              <a:spLocks/>
            </p:cNvSpPr>
            <p:nvPr/>
          </p:nvSpPr>
          <p:spPr bwMode="gray">
            <a:xfrm>
              <a:off x="2496" y="1912"/>
              <a:ext cx="448" cy="322"/>
            </a:xfrm>
            <a:custGeom>
              <a:avLst/>
              <a:gdLst>
                <a:gd name="T0" fmla="*/ 66 w 448"/>
                <a:gd name="T1" fmla="*/ 60 h 322"/>
                <a:gd name="T2" fmla="*/ 30 w 448"/>
                <a:gd name="T3" fmla="*/ 64 h 322"/>
                <a:gd name="T4" fmla="*/ 32 w 448"/>
                <a:gd name="T5" fmla="*/ 80 h 322"/>
                <a:gd name="T6" fmla="*/ 54 w 448"/>
                <a:gd name="T7" fmla="*/ 92 h 322"/>
                <a:gd name="T8" fmla="*/ 60 w 448"/>
                <a:gd name="T9" fmla="*/ 130 h 322"/>
                <a:gd name="T10" fmla="*/ 52 w 448"/>
                <a:gd name="T11" fmla="*/ 162 h 322"/>
                <a:gd name="T12" fmla="*/ 26 w 448"/>
                <a:gd name="T13" fmla="*/ 178 h 322"/>
                <a:gd name="T14" fmla="*/ 12 w 448"/>
                <a:gd name="T15" fmla="*/ 190 h 322"/>
                <a:gd name="T16" fmla="*/ 14 w 448"/>
                <a:gd name="T17" fmla="*/ 226 h 322"/>
                <a:gd name="T18" fmla="*/ 0 w 448"/>
                <a:gd name="T19" fmla="*/ 242 h 322"/>
                <a:gd name="T20" fmla="*/ 0 w 448"/>
                <a:gd name="T21" fmla="*/ 270 h 322"/>
                <a:gd name="T22" fmla="*/ 24 w 448"/>
                <a:gd name="T23" fmla="*/ 292 h 322"/>
                <a:gd name="T24" fmla="*/ 32 w 448"/>
                <a:gd name="T25" fmla="*/ 314 h 322"/>
                <a:gd name="T26" fmla="*/ 54 w 448"/>
                <a:gd name="T27" fmla="*/ 310 h 322"/>
                <a:gd name="T28" fmla="*/ 88 w 448"/>
                <a:gd name="T29" fmla="*/ 292 h 322"/>
                <a:gd name="T30" fmla="*/ 114 w 448"/>
                <a:gd name="T31" fmla="*/ 260 h 322"/>
                <a:gd name="T32" fmla="*/ 130 w 448"/>
                <a:gd name="T33" fmla="*/ 256 h 322"/>
                <a:gd name="T34" fmla="*/ 152 w 448"/>
                <a:gd name="T35" fmla="*/ 276 h 322"/>
                <a:gd name="T36" fmla="*/ 176 w 448"/>
                <a:gd name="T37" fmla="*/ 286 h 322"/>
                <a:gd name="T38" fmla="*/ 190 w 448"/>
                <a:gd name="T39" fmla="*/ 302 h 322"/>
                <a:gd name="T40" fmla="*/ 194 w 448"/>
                <a:gd name="T41" fmla="*/ 322 h 322"/>
                <a:gd name="T42" fmla="*/ 228 w 448"/>
                <a:gd name="T43" fmla="*/ 320 h 322"/>
                <a:gd name="T44" fmla="*/ 254 w 448"/>
                <a:gd name="T45" fmla="*/ 310 h 322"/>
                <a:gd name="T46" fmla="*/ 276 w 448"/>
                <a:gd name="T47" fmla="*/ 320 h 322"/>
                <a:gd name="T48" fmla="*/ 300 w 448"/>
                <a:gd name="T49" fmla="*/ 318 h 322"/>
                <a:gd name="T50" fmla="*/ 314 w 448"/>
                <a:gd name="T51" fmla="*/ 302 h 322"/>
                <a:gd name="T52" fmla="*/ 338 w 448"/>
                <a:gd name="T53" fmla="*/ 304 h 322"/>
                <a:gd name="T54" fmla="*/ 352 w 448"/>
                <a:gd name="T55" fmla="*/ 316 h 322"/>
                <a:gd name="T56" fmla="*/ 374 w 448"/>
                <a:gd name="T57" fmla="*/ 288 h 322"/>
                <a:gd name="T58" fmla="*/ 376 w 448"/>
                <a:gd name="T59" fmla="*/ 252 h 322"/>
                <a:gd name="T60" fmla="*/ 358 w 448"/>
                <a:gd name="T61" fmla="*/ 232 h 322"/>
                <a:gd name="T62" fmla="*/ 360 w 448"/>
                <a:gd name="T63" fmla="*/ 200 h 322"/>
                <a:gd name="T64" fmla="*/ 370 w 448"/>
                <a:gd name="T65" fmla="*/ 186 h 322"/>
                <a:gd name="T66" fmla="*/ 378 w 448"/>
                <a:gd name="T67" fmla="*/ 142 h 322"/>
                <a:gd name="T68" fmla="*/ 406 w 448"/>
                <a:gd name="T69" fmla="*/ 128 h 322"/>
                <a:gd name="T70" fmla="*/ 426 w 448"/>
                <a:gd name="T71" fmla="*/ 108 h 322"/>
                <a:gd name="T72" fmla="*/ 438 w 448"/>
                <a:gd name="T73" fmla="*/ 104 h 322"/>
                <a:gd name="T74" fmla="*/ 446 w 448"/>
                <a:gd name="T75" fmla="*/ 90 h 322"/>
                <a:gd name="T76" fmla="*/ 448 w 448"/>
                <a:gd name="T77" fmla="*/ 72 h 322"/>
                <a:gd name="T78" fmla="*/ 438 w 448"/>
                <a:gd name="T79" fmla="*/ 52 h 322"/>
                <a:gd name="T80" fmla="*/ 422 w 448"/>
                <a:gd name="T81" fmla="*/ 56 h 322"/>
                <a:gd name="T82" fmla="*/ 394 w 448"/>
                <a:gd name="T83" fmla="*/ 52 h 322"/>
                <a:gd name="T84" fmla="*/ 376 w 448"/>
                <a:gd name="T85" fmla="*/ 44 h 322"/>
                <a:gd name="T86" fmla="*/ 368 w 448"/>
                <a:gd name="T87" fmla="*/ 40 h 322"/>
                <a:gd name="T88" fmla="*/ 366 w 448"/>
                <a:gd name="T89" fmla="*/ 54 h 322"/>
                <a:gd name="T90" fmla="*/ 340 w 448"/>
                <a:gd name="T91" fmla="*/ 68 h 322"/>
                <a:gd name="T92" fmla="*/ 314 w 448"/>
                <a:gd name="T93" fmla="*/ 68 h 322"/>
                <a:gd name="T94" fmla="*/ 294 w 448"/>
                <a:gd name="T95" fmla="*/ 46 h 322"/>
                <a:gd name="T96" fmla="*/ 276 w 448"/>
                <a:gd name="T97" fmla="*/ 20 h 322"/>
                <a:gd name="T98" fmla="*/ 242 w 448"/>
                <a:gd name="T99" fmla="*/ 22 h 322"/>
                <a:gd name="T100" fmla="*/ 224 w 448"/>
                <a:gd name="T101" fmla="*/ 36 h 322"/>
                <a:gd name="T102" fmla="*/ 208 w 448"/>
                <a:gd name="T103" fmla="*/ 46 h 322"/>
                <a:gd name="T104" fmla="*/ 190 w 448"/>
                <a:gd name="T105" fmla="*/ 34 h 322"/>
                <a:gd name="T106" fmla="*/ 192 w 448"/>
                <a:gd name="T107" fmla="*/ 10 h 322"/>
                <a:gd name="T108" fmla="*/ 176 w 448"/>
                <a:gd name="T109" fmla="*/ 0 h 322"/>
                <a:gd name="T110" fmla="*/ 148 w 448"/>
                <a:gd name="T111" fmla="*/ 2 h 322"/>
                <a:gd name="T112" fmla="*/ 140 w 448"/>
                <a:gd name="T113" fmla="*/ 14 h 322"/>
                <a:gd name="T114" fmla="*/ 140 w 448"/>
                <a:gd name="T115" fmla="*/ 32 h 322"/>
                <a:gd name="T116" fmla="*/ 114 w 448"/>
                <a:gd name="T117" fmla="*/ 52 h 322"/>
                <a:gd name="T118" fmla="*/ 90 w 448"/>
                <a:gd name="T119" fmla="*/ 64 h 322"/>
                <a:gd name="T120" fmla="*/ 66 w 448"/>
                <a:gd name="T121" fmla="*/ 60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48"/>
                <a:gd name="T184" fmla="*/ 0 h 322"/>
                <a:gd name="T185" fmla="*/ 448 w 448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48" h="322">
                  <a:moveTo>
                    <a:pt x="66" y="60"/>
                  </a:moveTo>
                  <a:lnTo>
                    <a:pt x="30" y="64"/>
                  </a:lnTo>
                  <a:lnTo>
                    <a:pt x="32" y="80"/>
                  </a:lnTo>
                  <a:lnTo>
                    <a:pt x="54" y="92"/>
                  </a:lnTo>
                  <a:lnTo>
                    <a:pt x="60" y="130"/>
                  </a:lnTo>
                  <a:lnTo>
                    <a:pt x="52" y="162"/>
                  </a:lnTo>
                  <a:lnTo>
                    <a:pt x="26" y="178"/>
                  </a:lnTo>
                  <a:lnTo>
                    <a:pt x="12" y="190"/>
                  </a:lnTo>
                  <a:lnTo>
                    <a:pt x="14" y="226"/>
                  </a:lnTo>
                  <a:lnTo>
                    <a:pt x="0" y="242"/>
                  </a:lnTo>
                  <a:lnTo>
                    <a:pt x="0" y="270"/>
                  </a:lnTo>
                  <a:lnTo>
                    <a:pt x="24" y="292"/>
                  </a:lnTo>
                  <a:lnTo>
                    <a:pt x="32" y="314"/>
                  </a:lnTo>
                  <a:lnTo>
                    <a:pt x="54" y="310"/>
                  </a:lnTo>
                  <a:lnTo>
                    <a:pt x="88" y="292"/>
                  </a:lnTo>
                  <a:lnTo>
                    <a:pt x="114" y="260"/>
                  </a:lnTo>
                  <a:lnTo>
                    <a:pt x="130" y="256"/>
                  </a:lnTo>
                  <a:lnTo>
                    <a:pt x="152" y="276"/>
                  </a:lnTo>
                  <a:lnTo>
                    <a:pt x="176" y="286"/>
                  </a:lnTo>
                  <a:lnTo>
                    <a:pt x="190" y="302"/>
                  </a:lnTo>
                  <a:lnTo>
                    <a:pt x="194" y="322"/>
                  </a:lnTo>
                  <a:lnTo>
                    <a:pt x="228" y="320"/>
                  </a:lnTo>
                  <a:lnTo>
                    <a:pt x="254" y="310"/>
                  </a:lnTo>
                  <a:lnTo>
                    <a:pt x="276" y="320"/>
                  </a:lnTo>
                  <a:lnTo>
                    <a:pt x="300" y="318"/>
                  </a:lnTo>
                  <a:lnTo>
                    <a:pt x="314" y="302"/>
                  </a:lnTo>
                  <a:lnTo>
                    <a:pt x="338" y="304"/>
                  </a:lnTo>
                  <a:lnTo>
                    <a:pt x="352" y="316"/>
                  </a:lnTo>
                  <a:lnTo>
                    <a:pt x="374" y="288"/>
                  </a:lnTo>
                  <a:lnTo>
                    <a:pt x="376" y="252"/>
                  </a:lnTo>
                  <a:lnTo>
                    <a:pt x="358" y="232"/>
                  </a:lnTo>
                  <a:lnTo>
                    <a:pt x="360" y="200"/>
                  </a:lnTo>
                  <a:lnTo>
                    <a:pt x="370" y="186"/>
                  </a:lnTo>
                  <a:lnTo>
                    <a:pt x="378" y="142"/>
                  </a:lnTo>
                  <a:lnTo>
                    <a:pt x="406" y="128"/>
                  </a:lnTo>
                  <a:lnTo>
                    <a:pt x="426" y="108"/>
                  </a:lnTo>
                  <a:lnTo>
                    <a:pt x="438" y="104"/>
                  </a:lnTo>
                  <a:lnTo>
                    <a:pt x="446" y="90"/>
                  </a:lnTo>
                  <a:lnTo>
                    <a:pt x="448" y="72"/>
                  </a:lnTo>
                  <a:lnTo>
                    <a:pt x="438" y="52"/>
                  </a:lnTo>
                  <a:lnTo>
                    <a:pt x="422" y="56"/>
                  </a:lnTo>
                  <a:lnTo>
                    <a:pt x="394" y="52"/>
                  </a:lnTo>
                  <a:lnTo>
                    <a:pt x="376" y="44"/>
                  </a:lnTo>
                  <a:lnTo>
                    <a:pt x="368" y="40"/>
                  </a:lnTo>
                  <a:lnTo>
                    <a:pt x="366" y="54"/>
                  </a:lnTo>
                  <a:lnTo>
                    <a:pt x="340" y="68"/>
                  </a:lnTo>
                  <a:lnTo>
                    <a:pt x="314" y="68"/>
                  </a:lnTo>
                  <a:lnTo>
                    <a:pt x="294" y="46"/>
                  </a:lnTo>
                  <a:lnTo>
                    <a:pt x="276" y="20"/>
                  </a:lnTo>
                  <a:lnTo>
                    <a:pt x="242" y="22"/>
                  </a:lnTo>
                  <a:lnTo>
                    <a:pt x="224" y="36"/>
                  </a:lnTo>
                  <a:lnTo>
                    <a:pt x="208" y="46"/>
                  </a:lnTo>
                  <a:lnTo>
                    <a:pt x="190" y="34"/>
                  </a:lnTo>
                  <a:lnTo>
                    <a:pt x="192" y="10"/>
                  </a:lnTo>
                  <a:lnTo>
                    <a:pt x="176" y="0"/>
                  </a:lnTo>
                  <a:lnTo>
                    <a:pt x="148" y="2"/>
                  </a:lnTo>
                  <a:lnTo>
                    <a:pt x="140" y="14"/>
                  </a:lnTo>
                  <a:lnTo>
                    <a:pt x="140" y="32"/>
                  </a:lnTo>
                  <a:lnTo>
                    <a:pt x="114" y="52"/>
                  </a:lnTo>
                  <a:lnTo>
                    <a:pt x="90" y="64"/>
                  </a:lnTo>
                  <a:lnTo>
                    <a:pt x="66" y="60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3" name="Freeform 25">
              <a:extLst>
                <a:ext uri="{FF2B5EF4-FFF2-40B4-BE49-F238E27FC236}">
                  <a16:creationId xmlns:a16="http://schemas.microsoft.com/office/drawing/2014/main" id="{87A8B3D5-2D8D-E2C6-B194-1EA9B61691EB}"/>
                </a:ext>
              </a:extLst>
            </p:cNvPr>
            <p:cNvSpPr>
              <a:spLocks/>
            </p:cNvSpPr>
            <p:nvPr/>
          </p:nvSpPr>
          <p:spPr bwMode="gray">
            <a:xfrm>
              <a:off x="2848" y="2016"/>
              <a:ext cx="488" cy="452"/>
            </a:xfrm>
            <a:custGeom>
              <a:avLst/>
              <a:gdLst>
                <a:gd name="T0" fmla="*/ 22 w 488"/>
                <a:gd name="T1" fmla="*/ 184 h 452"/>
                <a:gd name="T2" fmla="*/ 6 w 488"/>
                <a:gd name="T3" fmla="*/ 128 h 452"/>
                <a:gd name="T4" fmla="*/ 18 w 488"/>
                <a:gd name="T5" fmla="*/ 82 h 452"/>
                <a:gd name="T6" fmla="*/ 56 w 488"/>
                <a:gd name="T7" fmla="*/ 24 h 452"/>
                <a:gd name="T8" fmla="*/ 88 w 488"/>
                <a:gd name="T9" fmla="*/ 0 h 452"/>
                <a:gd name="T10" fmla="*/ 124 w 488"/>
                <a:gd name="T11" fmla="*/ 18 h 452"/>
                <a:gd name="T12" fmla="*/ 172 w 488"/>
                <a:gd name="T13" fmla="*/ 32 h 452"/>
                <a:gd name="T14" fmla="*/ 186 w 488"/>
                <a:gd name="T15" fmla="*/ 84 h 452"/>
                <a:gd name="T16" fmla="*/ 240 w 488"/>
                <a:gd name="T17" fmla="*/ 92 h 452"/>
                <a:gd name="T18" fmla="*/ 268 w 488"/>
                <a:gd name="T19" fmla="*/ 86 h 452"/>
                <a:gd name="T20" fmla="*/ 310 w 488"/>
                <a:gd name="T21" fmla="*/ 108 h 452"/>
                <a:gd name="T22" fmla="*/ 370 w 488"/>
                <a:gd name="T23" fmla="*/ 120 h 452"/>
                <a:gd name="T24" fmla="*/ 436 w 488"/>
                <a:gd name="T25" fmla="*/ 84 h 452"/>
                <a:gd name="T26" fmla="*/ 424 w 488"/>
                <a:gd name="T27" fmla="*/ 120 h 452"/>
                <a:gd name="T28" fmla="*/ 450 w 488"/>
                <a:gd name="T29" fmla="*/ 144 h 452"/>
                <a:gd name="T30" fmla="*/ 488 w 488"/>
                <a:gd name="T31" fmla="*/ 164 h 452"/>
                <a:gd name="T32" fmla="*/ 462 w 488"/>
                <a:gd name="T33" fmla="*/ 194 h 452"/>
                <a:gd name="T34" fmla="*/ 382 w 488"/>
                <a:gd name="T35" fmla="*/ 254 h 452"/>
                <a:gd name="T36" fmla="*/ 364 w 488"/>
                <a:gd name="T37" fmla="*/ 286 h 452"/>
                <a:gd name="T38" fmla="*/ 310 w 488"/>
                <a:gd name="T39" fmla="*/ 280 h 452"/>
                <a:gd name="T40" fmla="*/ 270 w 488"/>
                <a:gd name="T41" fmla="*/ 324 h 452"/>
                <a:gd name="T42" fmla="*/ 306 w 488"/>
                <a:gd name="T43" fmla="*/ 346 h 452"/>
                <a:gd name="T44" fmla="*/ 330 w 488"/>
                <a:gd name="T45" fmla="*/ 310 h 452"/>
                <a:gd name="T46" fmla="*/ 364 w 488"/>
                <a:gd name="T47" fmla="*/ 330 h 452"/>
                <a:gd name="T48" fmla="*/ 352 w 488"/>
                <a:gd name="T49" fmla="*/ 360 h 452"/>
                <a:gd name="T50" fmla="*/ 356 w 488"/>
                <a:gd name="T51" fmla="*/ 398 h 452"/>
                <a:gd name="T52" fmla="*/ 318 w 488"/>
                <a:gd name="T53" fmla="*/ 446 h 452"/>
                <a:gd name="T54" fmla="*/ 266 w 488"/>
                <a:gd name="T55" fmla="*/ 434 h 452"/>
                <a:gd name="T56" fmla="*/ 224 w 488"/>
                <a:gd name="T57" fmla="*/ 390 h 452"/>
                <a:gd name="T58" fmla="*/ 158 w 488"/>
                <a:gd name="T59" fmla="*/ 400 h 452"/>
                <a:gd name="T60" fmla="*/ 148 w 488"/>
                <a:gd name="T61" fmla="*/ 448 h 452"/>
                <a:gd name="T62" fmla="*/ 106 w 488"/>
                <a:gd name="T63" fmla="*/ 434 h 452"/>
                <a:gd name="T64" fmla="*/ 76 w 488"/>
                <a:gd name="T65" fmla="*/ 398 h 452"/>
                <a:gd name="T66" fmla="*/ 62 w 488"/>
                <a:gd name="T67" fmla="*/ 364 h 452"/>
                <a:gd name="T68" fmla="*/ 52 w 488"/>
                <a:gd name="T69" fmla="*/ 308 h 452"/>
                <a:gd name="T70" fmla="*/ 14 w 488"/>
                <a:gd name="T71" fmla="*/ 268 h 452"/>
                <a:gd name="T72" fmla="*/ 2 w 488"/>
                <a:gd name="T73" fmla="*/ 224 h 4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88"/>
                <a:gd name="T112" fmla="*/ 0 h 452"/>
                <a:gd name="T113" fmla="*/ 488 w 488"/>
                <a:gd name="T114" fmla="*/ 452 h 4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88" h="452">
                  <a:moveTo>
                    <a:pt x="0" y="212"/>
                  </a:moveTo>
                  <a:lnTo>
                    <a:pt x="22" y="184"/>
                  </a:lnTo>
                  <a:lnTo>
                    <a:pt x="24" y="148"/>
                  </a:lnTo>
                  <a:lnTo>
                    <a:pt x="6" y="128"/>
                  </a:lnTo>
                  <a:lnTo>
                    <a:pt x="8" y="96"/>
                  </a:lnTo>
                  <a:lnTo>
                    <a:pt x="18" y="82"/>
                  </a:lnTo>
                  <a:lnTo>
                    <a:pt x="26" y="38"/>
                  </a:lnTo>
                  <a:lnTo>
                    <a:pt x="56" y="24"/>
                  </a:lnTo>
                  <a:lnTo>
                    <a:pt x="74" y="4"/>
                  </a:lnTo>
                  <a:lnTo>
                    <a:pt x="88" y="0"/>
                  </a:lnTo>
                  <a:lnTo>
                    <a:pt x="114" y="8"/>
                  </a:lnTo>
                  <a:lnTo>
                    <a:pt x="124" y="18"/>
                  </a:lnTo>
                  <a:lnTo>
                    <a:pt x="154" y="18"/>
                  </a:lnTo>
                  <a:lnTo>
                    <a:pt x="172" y="32"/>
                  </a:lnTo>
                  <a:lnTo>
                    <a:pt x="186" y="56"/>
                  </a:lnTo>
                  <a:lnTo>
                    <a:pt x="186" y="84"/>
                  </a:lnTo>
                  <a:lnTo>
                    <a:pt x="204" y="94"/>
                  </a:lnTo>
                  <a:lnTo>
                    <a:pt x="240" y="92"/>
                  </a:lnTo>
                  <a:lnTo>
                    <a:pt x="256" y="94"/>
                  </a:lnTo>
                  <a:lnTo>
                    <a:pt x="268" y="86"/>
                  </a:lnTo>
                  <a:lnTo>
                    <a:pt x="290" y="86"/>
                  </a:lnTo>
                  <a:lnTo>
                    <a:pt x="310" y="108"/>
                  </a:lnTo>
                  <a:lnTo>
                    <a:pt x="348" y="114"/>
                  </a:lnTo>
                  <a:lnTo>
                    <a:pt x="370" y="120"/>
                  </a:lnTo>
                  <a:lnTo>
                    <a:pt x="408" y="82"/>
                  </a:lnTo>
                  <a:lnTo>
                    <a:pt x="436" y="84"/>
                  </a:lnTo>
                  <a:lnTo>
                    <a:pt x="442" y="104"/>
                  </a:lnTo>
                  <a:lnTo>
                    <a:pt x="424" y="120"/>
                  </a:lnTo>
                  <a:lnTo>
                    <a:pt x="430" y="138"/>
                  </a:lnTo>
                  <a:lnTo>
                    <a:pt x="450" y="144"/>
                  </a:lnTo>
                  <a:lnTo>
                    <a:pt x="468" y="162"/>
                  </a:lnTo>
                  <a:lnTo>
                    <a:pt x="488" y="164"/>
                  </a:lnTo>
                  <a:lnTo>
                    <a:pt x="486" y="182"/>
                  </a:lnTo>
                  <a:lnTo>
                    <a:pt x="462" y="194"/>
                  </a:lnTo>
                  <a:lnTo>
                    <a:pt x="414" y="230"/>
                  </a:lnTo>
                  <a:lnTo>
                    <a:pt x="382" y="254"/>
                  </a:lnTo>
                  <a:lnTo>
                    <a:pt x="376" y="278"/>
                  </a:lnTo>
                  <a:lnTo>
                    <a:pt x="364" y="286"/>
                  </a:lnTo>
                  <a:lnTo>
                    <a:pt x="330" y="276"/>
                  </a:lnTo>
                  <a:lnTo>
                    <a:pt x="310" y="280"/>
                  </a:lnTo>
                  <a:lnTo>
                    <a:pt x="278" y="302"/>
                  </a:lnTo>
                  <a:lnTo>
                    <a:pt x="270" y="324"/>
                  </a:lnTo>
                  <a:lnTo>
                    <a:pt x="284" y="344"/>
                  </a:lnTo>
                  <a:lnTo>
                    <a:pt x="306" y="346"/>
                  </a:lnTo>
                  <a:lnTo>
                    <a:pt x="320" y="322"/>
                  </a:lnTo>
                  <a:lnTo>
                    <a:pt x="330" y="310"/>
                  </a:lnTo>
                  <a:lnTo>
                    <a:pt x="354" y="310"/>
                  </a:lnTo>
                  <a:lnTo>
                    <a:pt x="364" y="330"/>
                  </a:lnTo>
                  <a:lnTo>
                    <a:pt x="348" y="342"/>
                  </a:lnTo>
                  <a:lnTo>
                    <a:pt x="352" y="360"/>
                  </a:lnTo>
                  <a:lnTo>
                    <a:pt x="362" y="374"/>
                  </a:lnTo>
                  <a:lnTo>
                    <a:pt x="356" y="398"/>
                  </a:lnTo>
                  <a:lnTo>
                    <a:pt x="332" y="428"/>
                  </a:lnTo>
                  <a:lnTo>
                    <a:pt x="318" y="446"/>
                  </a:lnTo>
                  <a:lnTo>
                    <a:pt x="288" y="446"/>
                  </a:lnTo>
                  <a:lnTo>
                    <a:pt x="266" y="434"/>
                  </a:lnTo>
                  <a:lnTo>
                    <a:pt x="242" y="412"/>
                  </a:lnTo>
                  <a:lnTo>
                    <a:pt x="224" y="390"/>
                  </a:lnTo>
                  <a:lnTo>
                    <a:pt x="200" y="400"/>
                  </a:lnTo>
                  <a:lnTo>
                    <a:pt x="158" y="400"/>
                  </a:lnTo>
                  <a:lnTo>
                    <a:pt x="150" y="408"/>
                  </a:lnTo>
                  <a:lnTo>
                    <a:pt x="148" y="448"/>
                  </a:lnTo>
                  <a:lnTo>
                    <a:pt x="132" y="452"/>
                  </a:lnTo>
                  <a:lnTo>
                    <a:pt x="106" y="434"/>
                  </a:lnTo>
                  <a:lnTo>
                    <a:pt x="82" y="432"/>
                  </a:lnTo>
                  <a:lnTo>
                    <a:pt x="76" y="398"/>
                  </a:lnTo>
                  <a:lnTo>
                    <a:pt x="74" y="370"/>
                  </a:lnTo>
                  <a:lnTo>
                    <a:pt x="62" y="364"/>
                  </a:lnTo>
                  <a:lnTo>
                    <a:pt x="64" y="324"/>
                  </a:lnTo>
                  <a:lnTo>
                    <a:pt x="52" y="308"/>
                  </a:lnTo>
                  <a:lnTo>
                    <a:pt x="36" y="290"/>
                  </a:lnTo>
                  <a:lnTo>
                    <a:pt x="14" y="268"/>
                  </a:lnTo>
                  <a:lnTo>
                    <a:pt x="14" y="236"/>
                  </a:lnTo>
                  <a:lnTo>
                    <a:pt x="2" y="224"/>
                  </a:lnTo>
                  <a:lnTo>
                    <a:pt x="0" y="21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4" name="Freeform 26">
              <a:extLst>
                <a:ext uri="{FF2B5EF4-FFF2-40B4-BE49-F238E27FC236}">
                  <a16:creationId xmlns:a16="http://schemas.microsoft.com/office/drawing/2014/main" id="{31FEE3EC-C6EC-4AEE-F560-E55499DC5E26}"/>
                </a:ext>
              </a:extLst>
            </p:cNvPr>
            <p:cNvSpPr>
              <a:spLocks/>
            </p:cNvSpPr>
            <p:nvPr/>
          </p:nvSpPr>
          <p:spPr bwMode="gray">
            <a:xfrm>
              <a:off x="2848" y="2016"/>
              <a:ext cx="488" cy="452"/>
            </a:xfrm>
            <a:custGeom>
              <a:avLst/>
              <a:gdLst>
                <a:gd name="T0" fmla="*/ 22 w 488"/>
                <a:gd name="T1" fmla="*/ 184 h 452"/>
                <a:gd name="T2" fmla="*/ 6 w 488"/>
                <a:gd name="T3" fmla="*/ 128 h 452"/>
                <a:gd name="T4" fmla="*/ 18 w 488"/>
                <a:gd name="T5" fmla="*/ 82 h 452"/>
                <a:gd name="T6" fmla="*/ 56 w 488"/>
                <a:gd name="T7" fmla="*/ 24 h 452"/>
                <a:gd name="T8" fmla="*/ 88 w 488"/>
                <a:gd name="T9" fmla="*/ 0 h 452"/>
                <a:gd name="T10" fmla="*/ 124 w 488"/>
                <a:gd name="T11" fmla="*/ 18 h 452"/>
                <a:gd name="T12" fmla="*/ 172 w 488"/>
                <a:gd name="T13" fmla="*/ 32 h 452"/>
                <a:gd name="T14" fmla="*/ 186 w 488"/>
                <a:gd name="T15" fmla="*/ 84 h 452"/>
                <a:gd name="T16" fmla="*/ 240 w 488"/>
                <a:gd name="T17" fmla="*/ 92 h 452"/>
                <a:gd name="T18" fmla="*/ 268 w 488"/>
                <a:gd name="T19" fmla="*/ 86 h 452"/>
                <a:gd name="T20" fmla="*/ 310 w 488"/>
                <a:gd name="T21" fmla="*/ 108 h 452"/>
                <a:gd name="T22" fmla="*/ 370 w 488"/>
                <a:gd name="T23" fmla="*/ 120 h 452"/>
                <a:gd name="T24" fmla="*/ 436 w 488"/>
                <a:gd name="T25" fmla="*/ 84 h 452"/>
                <a:gd name="T26" fmla="*/ 424 w 488"/>
                <a:gd name="T27" fmla="*/ 120 h 452"/>
                <a:gd name="T28" fmla="*/ 450 w 488"/>
                <a:gd name="T29" fmla="*/ 144 h 452"/>
                <a:gd name="T30" fmla="*/ 488 w 488"/>
                <a:gd name="T31" fmla="*/ 164 h 452"/>
                <a:gd name="T32" fmla="*/ 462 w 488"/>
                <a:gd name="T33" fmla="*/ 194 h 452"/>
                <a:gd name="T34" fmla="*/ 382 w 488"/>
                <a:gd name="T35" fmla="*/ 254 h 452"/>
                <a:gd name="T36" fmla="*/ 364 w 488"/>
                <a:gd name="T37" fmla="*/ 286 h 452"/>
                <a:gd name="T38" fmla="*/ 310 w 488"/>
                <a:gd name="T39" fmla="*/ 280 h 452"/>
                <a:gd name="T40" fmla="*/ 270 w 488"/>
                <a:gd name="T41" fmla="*/ 324 h 452"/>
                <a:gd name="T42" fmla="*/ 306 w 488"/>
                <a:gd name="T43" fmla="*/ 346 h 452"/>
                <a:gd name="T44" fmla="*/ 330 w 488"/>
                <a:gd name="T45" fmla="*/ 310 h 452"/>
                <a:gd name="T46" fmla="*/ 364 w 488"/>
                <a:gd name="T47" fmla="*/ 330 h 452"/>
                <a:gd name="T48" fmla="*/ 352 w 488"/>
                <a:gd name="T49" fmla="*/ 360 h 452"/>
                <a:gd name="T50" fmla="*/ 356 w 488"/>
                <a:gd name="T51" fmla="*/ 398 h 452"/>
                <a:gd name="T52" fmla="*/ 318 w 488"/>
                <a:gd name="T53" fmla="*/ 446 h 452"/>
                <a:gd name="T54" fmla="*/ 266 w 488"/>
                <a:gd name="T55" fmla="*/ 434 h 452"/>
                <a:gd name="T56" fmla="*/ 224 w 488"/>
                <a:gd name="T57" fmla="*/ 390 h 452"/>
                <a:gd name="T58" fmla="*/ 158 w 488"/>
                <a:gd name="T59" fmla="*/ 400 h 452"/>
                <a:gd name="T60" fmla="*/ 148 w 488"/>
                <a:gd name="T61" fmla="*/ 448 h 452"/>
                <a:gd name="T62" fmla="*/ 106 w 488"/>
                <a:gd name="T63" fmla="*/ 434 h 452"/>
                <a:gd name="T64" fmla="*/ 76 w 488"/>
                <a:gd name="T65" fmla="*/ 398 h 452"/>
                <a:gd name="T66" fmla="*/ 62 w 488"/>
                <a:gd name="T67" fmla="*/ 364 h 452"/>
                <a:gd name="T68" fmla="*/ 52 w 488"/>
                <a:gd name="T69" fmla="*/ 308 h 452"/>
                <a:gd name="T70" fmla="*/ 14 w 488"/>
                <a:gd name="T71" fmla="*/ 268 h 452"/>
                <a:gd name="T72" fmla="*/ 2 w 488"/>
                <a:gd name="T73" fmla="*/ 224 h 4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88"/>
                <a:gd name="T112" fmla="*/ 0 h 452"/>
                <a:gd name="T113" fmla="*/ 488 w 488"/>
                <a:gd name="T114" fmla="*/ 452 h 4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88" h="452">
                  <a:moveTo>
                    <a:pt x="0" y="212"/>
                  </a:moveTo>
                  <a:lnTo>
                    <a:pt x="22" y="184"/>
                  </a:lnTo>
                  <a:lnTo>
                    <a:pt x="24" y="148"/>
                  </a:lnTo>
                  <a:lnTo>
                    <a:pt x="6" y="128"/>
                  </a:lnTo>
                  <a:lnTo>
                    <a:pt x="8" y="96"/>
                  </a:lnTo>
                  <a:lnTo>
                    <a:pt x="18" y="82"/>
                  </a:lnTo>
                  <a:lnTo>
                    <a:pt x="26" y="38"/>
                  </a:lnTo>
                  <a:lnTo>
                    <a:pt x="56" y="24"/>
                  </a:lnTo>
                  <a:lnTo>
                    <a:pt x="74" y="4"/>
                  </a:lnTo>
                  <a:lnTo>
                    <a:pt x="88" y="0"/>
                  </a:lnTo>
                  <a:lnTo>
                    <a:pt x="114" y="8"/>
                  </a:lnTo>
                  <a:lnTo>
                    <a:pt x="124" y="18"/>
                  </a:lnTo>
                  <a:lnTo>
                    <a:pt x="154" y="18"/>
                  </a:lnTo>
                  <a:lnTo>
                    <a:pt x="172" y="32"/>
                  </a:lnTo>
                  <a:lnTo>
                    <a:pt x="186" y="56"/>
                  </a:lnTo>
                  <a:lnTo>
                    <a:pt x="186" y="84"/>
                  </a:lnTo>
                  <a:lnTo>
                    <a:pt x="204" y="94"/>
                  </a:lnTo>
                  <a:lnTo>
                    <a:pt x="240" y="92"/>
                  </a:lnTo>
                  <a:lnTo>
                    <a:pt x="256" y="94"/>
                  </a:lnTo>
                  <a:lnTo>
                    <a:pt x="268" y="86"/>
                  </a:lnTo>
                  <a:lnTo>
                    <a:pt x="290" y="86"/>
                  </a:lnTo>
                  <a:lnTo>
                    <a:pt x="310" y="108"/>
                  </a:lnTo>
                  <a:lnTo>
                    <a:pt x="348" y="114"/>
                  </a:lnTo>
                  <a:lnTo>
                    <a:pt x="370" y="120"/>
                  </a:lnTo>
                  <a:lnTo>
                    <a:pt x="408" y="82"/>
                  </a:lnTo>
                  <a:lnTo>
                    <a:pt x="436" y="84"/>
                  </a:lnTo>
                  <a:lnTo>
                    <a:pt x="442" y="104"/>
                  </a:lnTo>
                  <a:lnTo>
                    <a:pt x="424" y="120"/>
                  </a:lnTo>
                  <a:lnTo>
                    <a:pt x="430" y="138"/>
                  </a:lnTo>
                  <a:lnTo>
                    <a:pt x="450" y="144"/>
                  </a:lnTo>
                  <a:lnTo>
                    <a:pt x="468" y="162"/>
                  </a:lnTo>
                  <a:lnTo>
                    <a:pt x="488" y="164"/>
                  </a:lnTo>
                  <a:lnTo>
                    <a:pt x="486" y="182"/>
                  </a:lnTo>
                  <a:lnTo>
                    <a:pt x="462" y="194"/>
                  </a:lnTo>
                  <a:lnTo>
                    <a:pt x="414" y="230"/>
                  </a:lnTo>
                  <a:lnTo>
                    <a:pt x="382" y="254"/>
                  </a:lnTo>
                  <a:lnTo>
                    <a:pt x="376" y="278"/>
                  </a:lnTo>
                  <a:lnTo>
                    <a:pt x="364" y="286"/>
                  </a:lnTo>
                  <a:lnTo>
                    <a:pt x="330" y="276"/>
                  </a:lnTo>
                  <a:lnTo>
                    <a:pt x="310" y="280"/>
                  </a:lnTo>
                  <a:lnTo>
                    <a:pt x="278" y="302"/>
                  </a:lnTo>
                  <a:lnTo>
                    <a:pt x="270" y="324"/>
                  </a:lnTo>
                  <a:lnTo>
                    <a:pt x="284" y="344"/>
                  </a:lnTo>
                  <a:lnTo>
                    <a:pt x="306" y="346"/>
                  </a:lnTo>
                  <a:lnTo>
                    <a:pt x="320" y="322"/>
                  </a:lnTo>
                  <a:lnTo>
                    <a:pt x="330" y="310"/>
                  </a:lnTo>
                  <a:lnTo>
                    <a:pt x="354" y="310"/>
                  </a:lnTo>
                  <a:lnTo>
                    <a:pt x="364" y="330"/>
                  </a:lnTo>
                  <a:lnTo>
                    <a:pt x="348" y="342"/>
                  </a:lnTo>
                  <a:lnTo>
                    <a:pt x="352" y="360"/>
                  </a:lnTo>
                  <a:lnTo>
                    <a:pt x="362" y="374"/>
                  </a:lnTo>
                  <a:lnTo>
                    <a:pt x="356" y="398"/>
                  </a:lnTo>
                  <a:lnTo>
                    <a:pt x="332" y="428"/>
                  </a:lnTo>
                  <a:lnTo>
                    <a:pt x="318" y="446"/>
                  </a:lnTo>
                  <a:lnTo>
                    <a:pt x="288" y="446"/>
                  </a:lnTo>
                  <a:lnTo>
                    <a:pt x="266" y="434"/>
                  </a:lnTo>
                  <a:lnTo>
                    <a:pt x="242" y="412"/>
                  </a:lnTo>
                  <a:lnTo>
                    <a:pt x="224" y="390"/>
                  </a:lnTo>
                  <a:lnTo>
                    <a:pt x="200" y="400"/>
                  </a:lnTo>
                  <a:lnTo>
                    <a:pt x="158" y="400"/>
                  </a:lnTo>
                  <a:lnTo>
                    <a:pt x="150" y="408"/>
                  </a:lnTo>
                  <a:lnTo>
                    <a:pt x="148" y="448"/>
                  </a:lnTo>
                  <a:lnTo>
                    <a:pt x="132" y="452"/>
                  </a:lnTo>
                  <a:lnTo>
                    <a:pt x="106" y="434"/>
                  </a:lnTo>
                  <a:lnTo>
                    <a:pt x="82" y="432"/>
                  </a:lnTo>
                  <a:lnTo>
                    <a:pt x="76" y="398"/>
                  </a:lnTo>
                  <a:lnTo>
                    <a:pt x="74" y="370"/>
                  </a:lnTo>
                  <a:lnTo>
                    <a:pt x="62" y="364"/>
                  </a:lnTo>
                  <a:lnTo>
                    <a:pt x="64" y="324"/>
                  </a:lnTo>
                  <a:lnTo>
                    <a:pt x="52" y="308"/>
                  </a:lnTo>
                  <a:lnTo>
                    <a:pt x="36" y="290"/>
                  </a:lnTo>
                  <a:lnTo>
                    <a:pt x="14" y="268"/>
                  </a:lnTo>
                  <a:lnTo>
                    <a:pt x="14" y="236"/>
                  </a:lnTo>
                  <a:lnTo>
                    <a:pt x="2" y="224"/>
                  </a:lnTo>
                  <a:lnTo>
                    <a:pt x="0" y="212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5" name="Freeform 27">
              <a:extLst>
                <a:ext uri="{FF2B5EF4-FFF2-40B4-BE49-F238E27FC236}">
                  <a16:creationId xmlns:a16="http://schemas.microsoft.com/office/drawing/2014/main" id="{E5F9E4E3-2CA0-5748-EFF9-AA2A136C90B1}"/>
                </a:ext>
              </a:extLst>
            </p:cNvPr>
            <p:cNvSpPr>
              <a:spLocks/>
            </p:cNvSpPr>
            <p:nvPr/>
          </p:nvSpPr>
          <p:spPr bwMode="gray">
            <a:xfrm>
              <a:off x="3082" y="1966"/>
              <a:ext cx="124" cy="144"/>
            </a:xfrm>
            <a:custGeom>
              <a:avLst/>
              <a:gdLst>
                <a:gd name="T0" fmla="*/ 8 w 124"/>
                <a:gd name="T1" fmla="*/ 144 h 144"/>
                <a:gd name="T2" fmla="*/ 0 w 124"/>
                <a:gd name="T3" fmla="*/ 124 h 144"/>
                <a:gd name="T4" fmla="*/ 12 w 124"/>
                <a:gd name="T5" fmla="*/ 110 h 144"/>
                <a:gd name="T6" fmla="*/ 12 w 124"/>
                <a:gd name="T7" fmla="*/ 62 h 144"/>
                <a:gd name="T8" fmla="*/ 2 w 124"/>
                <a:gd name="T9" fmla="*/ 50 h 144"/>
                <a:gd name="T10" fmla="*/ 22 w 124"/>
                <a:gd name="T11" fmla="*/ 26 h 144"/>
                <a:gd name="T12" fmla="*/ 48 w 124"/>
                <a:gd name="T13" fmla="*/ 20 h 144"/>
                <a:gd name="T14" fmla="*/ 66 w 124"/>
                <a:gd name="T15" fmla="*/ 0 h 144"/>
                <a:gd name="T16" fmla="*/ 104 w 124"/>
                <a:gd name="T17" fmla="*/ 0 h 144"/>
                <a:gd name="T18" fmla="*/ 120 w 124"/>
                <a:gd name="T19" fmla="*/ 16 h 144"/>
                <a:gd name="T20" fmla="*/ 118 w 124"/>
                <a:gd name="T21" fmla="*/ 34 h 144"/>
                <a:gd name="T22" fmla="*/ 124 w 124"/>
                <a:gd name="T23" fmla="*/ 50 h 144"/>
                <a:gd name="T24" fmla="*/ 98 w 124"/>
                <a:gd name="T25" fmla="*/ 82 h 144"/>
                <a:gd name="T26" fmla="*/ 92 w 124"/>
                <a:gd name="T27" fmla="*/ 104 h 144"/>
                <a:gd name="T28" fmla="*/ 68 w 124"/>
                <a:gd name="T29" fmla="*/ 118 h 144"/>
                <a:gd name="T30" fmla="*/ 58 w 124"/>
                <a:gd name="T31" fmla="*/ 118 h 144"/>
                <a:gd name="T32" fmla="*/ 52 w 124"/>
                <a:gd name="T33" fmla="*/ 138 h 144"/>
                <a:gd name="T34" fmla="*/ 34 w 124"/>
                <a:gd name="T35" fmla="*/ 136 h 144"/>
                <a:gd name="T36" fmla="*/ 22 w 124"/>
                <a:gd name="T37" fmla="*/ 144 h 144"/>
                <a:gd name="T38" fmla="*/ 8 w 124"/>
                <a:gd name="T39" fmla="*/ 144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4"/>
                <a:gd name="T61" fmla="*/ 0 h 144"/>
                <a:gd name="T62" fmla="*/ 124 w 124"/>
                <a:gd name="T63" fmla="*/ 144 h 1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4" h="144">
                  <a:moveTo>
                    <a:pt x="8" y="144"/>
                  </a:moveTo>
                  <a:lnTo>
                    <a:pt x="0" y="124"/>
                  </a:lnTo>
                  <a:lnTo>
                    <a:pt x="12" y="110"/>
                  </a:lnTo>
                  <a:lnTo>
                    <a:pt x="12" y="62"/>
                  </a:lnTo>
                  <a:lnTo>
                    <a:pt x="2" y="50"/>
                  </a:lnTo>
                  <a:lnTo>
                    <a:pt x="22" y="26"/>
                  </a:lnTo>
                  <a:lnTo>
                    <a:pt x="48" y="20"/>
                  </a:lnTo>
                  <a:lnTo>
                    <a:pt x="66" y="0"/>
                  </a:lnTo>
                  <a:lnTo>
                    <a:pt x="104" y="0"/>
                  </a:lnTo>
                  <a:lnTo>
                    <a:pt x="120" y="16"/>
                  </a:lnTo>
                  <a:lnTo>
                    <a:pt x="118" y="34"/>
                  </a:lnTo>
                  <a:lnTo>
                    <a:pt x="124" y="50"/>
                  </a:lnTo>
                  <a:lnTo>
                    <a:pt x="98" y="82"/>
                  </a:lnTo>
                  <a:lnTo>
                    <a:pt x="92" y="104"/>
                  </a:lnTo>
                  <a:lnTo>
                    <a:pt x="68" y="118"/>
                  </a:lnTo>
                  <a:lnTo>
                    <a:pt x="58" y="118"/>
                  </a:lnTo>
                  <a:lnTo>
                    <a:pt x="52" y="138"/>
                  </a:lnTo>
                  <a:lnTo>
                    <a:pt x="34" y="136"/>
                  </a:lnTo>
                  <a:lnTo>
                    <a:pt x="22" y="144"/>
                  </a:lnTo>
                  <a:lnTo>
                    <a:pt x="8" y="144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6" name="Freeform 28">
              <a:extLst>
                <a:ext uri="{FF2B5EF4-FFF2-40B4-BE49-F238E27FC236}">
                  <a16:creationId xmlns:a16="http://schemas.microsoft.com/office/drawing/2014/main" id="{3C31421E-8D48-1346-F318-D4DB8E7EF1B0}"/>
                </a:ext>
              </a:extLst>
            </p:cNvPr>
            <p:cNvSpPr>
              <a:spLocks/>
            </p:cNvSpPr>
            <p:nvPr/>
          </p:nvSpPr>
          <p:spPr bwMode="gray">
            <a:xfrm>
              <a:off x="3082" y="1966"/>
              <a:ext cx="124" cy="144"/>
            </a:xfrm>
            <a:custGeom>
              <a:avLst/>
              <a:gdLst>
                <a:gd name="T0" fmla="*/ 8 w 124"/>
                <a:gd name="T1" fmla="*/ 144 h 144"/>
                <a:gd name="T2" fmla="*/ 0 w 124"/>
                <a:gd name="T3" fmla="*/ 124 h 144"/>
                <a:gd name="T4" fmla="*/ 12 w 124"/>
                <a:gd name="T5" fmla="*/ 110 h 144"/>
                <a:gd name="T6" fmla="*/ 12 w 124"/>
                <a:gd name="T7" fmla="*/ 62 h 144"/>
                <a:gd name="T8" fmla="*/ 2 w 124"/>
                <a:gd name="T9" fmla="*/ 50 h 144"/>
                <a:gd name="T10" fmla="*/ 22 w 124"/>
                <a:gd name="T11" fmla="*/ 26 h 144"/>
                <a:gd name="T12" fmla="*/ 48 w 124"/>
                <a:gd name="T13" fmla="*/ 20 h 144"/>
                <a:gd name="T14" fmla="*/ 66 w 124"/>
                <a:gd name="T15" fmla="*/ 0 h 144"/>
                <a:gd name="T16" fmla="*/ 104 w 124"/>
                <a:gd name="T17" fmla="*/ 0 h 144"/>
                <a:gd name="T18" fmla="*/ 120 w 124"/>
                <a:gd name="T19" fmla="*/ 16 h 144"/>
                <a:gd name="T20" fmla="*/ 118 w 124"/>
                <a:gd name="T21" fmla="*/ 34 h 144"/>
                <a:gd name="T22" fmla="*/ 124 w 124"/>
                <a:gd name="T23" fmla="*/ 50 h 144"/>
                <a:gd name="T24" fmla="*/ 98 w 124"/>
                <a:gd name="T25" fmla="*/ 82 h 144"/>
                <a:gd name="T26" fmla="*/ 92 w 124"/>
                <a:gd name="T27" fmla="*/ 104 h 144"/>
                <a:gd name="T28" fmla="*/ 68 w 124"/>
                <a:gd name="T29" fmla="*/ 118 h 144"/>
                <a:gd name="T30" fmla="*/ 58 w 124"/>
                <a:gd name="T31" fmla="*/ 118 h 144"/>
                <a:gd name="T32" fmla="*/ 52 w 124"/>
                <a:gd name="T33" fmla="*/ 138 h 144"/>
                <a:gd name="T34" fmla="*/ 34 w 124"/>
                <a:gd name="T35" fmla="*/ 136 h 144"/>
                <a:gd name="T36" fmla="*/ 22 w 124"/>
                <a:gd name="T37" fmla="*/ 144 h 144"/>
                <a:gd name="T38" fmla="*/ 8 w 124"/>
                <a:gd name="T39" fmla="*/ 144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4"/>
                <a:gd name="T61" fmla="*/ 0 h 144"/>
                <a:gd name="T62" fmla="*/ 124 w 124"/>
                <a:gd name="T63" fmla="*/ 144 h 1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4" h="144">
                  <a:moveTo>
                    <a:pt x="8" y="144"/>
                  </a:moveTo>
                  <a:lnTo>
                    <a:pt x="0" y="124"/>
                  </a:lnTo>
                  <a:lnTo>
                    <a:pt x="12" y="110"/>
                  </a:lnTo>
                  <a:lnTo>
                    <a:pt x="12" y="62"/>
                  </a:lnTo>
                  <a:lnTo>
                    <a:pt x="2" y="50"/>
                  </a:lnTo>
                  <a:lnTo>
                    <a:pt x="22" y="26"/>
                  </a:lnTo>
                  <a:lnTo>
                    <a:pt x="48" y="20"/>
                  </a:lnTo>
                  <a:lnTo>
                    <a:pt x="66" y="0"/>
                  </a:lnTo>
                  <a:lnTo>
                    <a:pt x="104" y="0"/>
                  </a:lnTo>
                  <a:lnTo>
                    <a:pt x="120" y="16"/>
                  </a:lnTo>
                  <a:lnTo>
                    <a:pt x="118" y="34"/>
                  </a:lnTo>
                  <a:lnTo>
                    <a:pt x="124" y="50"/>
                  </a:lnTo>
                  <a:lnTo>
                    <a:pt x="98" y="82"/>
                  </a:lnTo>
                  <a:lnTo>
                    <a:pt x="92" y="104"/>
                  </a:lnTo>
                  <a:lnTo>
                    <a:pt x="68" y="118"/>
                  </a:lnTo>
                  <a:lnTo>
                    <a:pt x="58" y="118"/>
                  </a:lnTo>
                  <a:lnTo>
                    <a:pt x="52" y="138"/>
                  </a:lnTo>
                  <a:lnTo>
                    <a:pt x="34" y="136"/>
                  </a:lnTo>
                  <a:lnTo>
                    <a:pt x="22" y="144"/>
                  </a:lnTo>
                  <a:lnTo>
                    <a:pt x="8" y="144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7" name="Freeform 29">
              <a:extLst>
                <a:ext uri="{FF2B5EF4-FFF2-40B4-BE49-F238E27FC236}">
                  <a16:creationId xmlns:a16="http://schemas.microsoft.com/office/drawing/2014/main" id="{D5D42DE2-2CCB-3670-C582-367E2652DF8E}"/>
                </a:ext>
              </a:extLst>
            </p:cNvPr>
            <p:cNvSpPr>
              <a:spLocks/>
            </p:cNvSpPr>
            <p:nvPr/>
          </p:nvSpPr>
          <p:spPr bwMode="gray">
            <a:xfrm>
              <a:off x="3274" y="2070"/>
              <a:ext cx="144" cy="154"/>
            </a:xfrm>
            <a:custGeom>
              <a:avLst/>
              <a:gdLst>
                <a:gd name="T0" fmla="*/ 10 w 144"/>
                <a:gd name="T1" fmla="*/ 30 h 154"/>
                <a:gd name="T2" fmla="*/ 16 w 144"/>
                <a:gd name="T3" fmla="*/ 50 h 154"/>
                <a:gd name="T4" fmla="*/ 0 w 144"/>
                <a:gd name="T5" fmla="*/ 66 h 154"/>
                <a:gd name="T6" fmla="*/ 2 w 144"/>
                <a:gd name="T7" fmla="*/ 86 h 154"/>
                <a:gd name="T8" fmla="*/ 24 w 144"/>
                <a:gd name="T9" fmla="*/ 90 h 154"/>
                <a:gd name="T10" fmla="*/ 42 w 144"/>
                <a:gd name="T11" fmla="*/ 108 h 154"/>
                <a:gd name="T12" fmla="*/ 62 w 144"/>
                <a:gd name="T13" fmla="*/ 110 h 154"/>
                <a:gd name="T14" fmla="*/ 60 w 144"/>
                <a:gd name="T15" fmla="*/ 128 h 154"/>
                <a:gd name="T16" fmla="*/ 74 w 144"/>
                <a:gd name="T17" fmla="*/ 142 h 154"/>
                <a:gd name="T18" fmla="*/ 94 w 144"/>
                <a:gd name="T19" fmla="*/ 154 h 154"/>
                <a:gd name="T20" fmla="*/ 118 w 144"/>
                <a:gd name="T21" fmla="*/ 138 h 154"/>
                <a:gd name="T22" fmla="*/ 118 w 144"/>
                <a:gd name="T23" fmla="*/ 104 h 154"/>
                <a:gd name="T24" fmla="*/ 144 w 144"/>
                <a:gd name="T25" fmla="*/ 92 h 154"/>
                <a:gd name="T26" fmla="*/ 142 w 144"/>
                <a:gd name="T27" fmla="*/ 32 h 154"/>
                <a:gd name="T28" fmla="*/ 122 w 144"/>
                <a:gd name="T29" fmla="*/ 16 h 154"/>
                <a:gd name="T30" fmla="*/ 100 w 144"/>
                <a:gd name="T31" fmla="*/ 28 h 154"/>
                <a:gd name="T32" fmla="*/ 80 w 144"/>
                <a:gd name="T33" fmla="*/ 14 h 154"/>
                <a:gd name="T34" fmla="*/ 60 w 144"/>
                <a:gd name="T35" fmla="*/ 0 h 154"/>
                <a:gd name="T36" fmla="*/ 30 w 144"/>
                <a:gd name="T37" fmla="*/ 12 h 154"/>
                <a:gd name="T38" fmla="*/ 10 w 144"/>
                <a:gd name="T39" fmla="*/ 30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54"/>
                <a:gd name="T62" fmla="*/ 144 w 144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54">
                  <a:moveTo>
                    <a:pt x="10" y="30"/>
                  </a:moveTo>
                  <a:lnTo>
                    <a:pt x="16" y="50"/>
                  </a:lnTo>
                  <a:lnTo>
                    <a:pt x="0" y="66"/>
                  </a:lnTo>
                  <a:lnTo>
                    <a:pt x="2" y="86"/>
                  </a:lnTo>
                  <a:lnTo>
                    <a:pt x="24" y="90"/>
                  </a:lnTo>
                  <a:lnTo>
                    <a:pt x="42" y="108"/>
                  </a:lnTo>
                  <a:lnTo>
                    <a:pt x="62" y="110"/>
                  </a:lnTo>
                  <a:lnTo>
                    <a:pt x="60" y="128"/>
                  </a:lnTo>
                  <a:lnTo>
                    <a:pt x="74" y="142"/>
                  </a:lnTo>
                  <a:lnTo>
                    <a:pt x="94" y="154"/>
                  </a:lnTo>
                  <a:lnTo>
                    <a:pt x="118" y="138"/>
                  </a:lnTo>
                  <a:lnTo>
                    <a:pt x="118" y="104"/>
                  </a:lnTo>
                  <a:lnTo>
                    <a:pt x="144" y="92"/>
                  </a:lnTo>
                  <a:lnTo>
                    <a:pt x="142" y="32"/>
                  </a:lnTo>
                  <a:lnTo>
                    <a:pt x="122" y="16"/>
                  </a:lnTo>
                  <a:lnTo>
                    <a:pt x="100" y="28"/>
                  </a:lnTo>
                  <a:lnTo>
                    <a:pt x="80" y="14"/>
                  </a:lnTo>
                  <a:lnTo>
                    <a:pt x="60" y="0"/>
                  </a:lnTo>
                  <a:lnTo>
                    <a:pt x="30" y="12"/>
                  </a:lnTo>
                  <a:lnTo>
                    <a:pt x="10" y="3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8" name="Freeform 30">
              <a:extLst>
                <a:ext uri="{FF2B5EF4-FFF2-40B4-BE49-F238E27FC236}">
                  <a16:creationId xmlns:a16="http://schemas.microsoft.com/office/drawing/2014/main" id="{396A8FE6-F1C9-EAE1-98B8-FB584FFA8AE3}"/>
                </a:ext>
              </a:extLst>
            </p:cNvPr>
            <p:cNvSpPr>
              <a:spLocks/>
            </p:cNvSpPr>
            <p:nvPr/>
          </p:nvSpPr>
          <p:spPr bwMode="gray">
            <a:xfrm>
              <a:off x="3274" y="2070"/>
              <a:ext cx="144" cy="154"/>
            </a:xfrm>
            <a:custGeom>
              <a:avLst/>
              <a:gdLst>
                <a:gd name="T0" fmla="*/ 10 w 144"/>
                <a:gd name="T1" fmla="*/ 30 h 154"/>
                <a:gd name="T2" fmla="*/ 16 w 144"/>
                <a:gd name="T3" fmla="*/ 50 h 154"/>
                <a:gd name="T4" fmla="*/ 0 w 144"/>
                <a:gd name="T5" fmla="*/ 66 h 154"/>
                <a:gd name="T6" fmla="*/ 2 w 144"/>
                <a:gd name="T7" fmla="*/ 86 h 154"/>
                <a:gd name="T8" fmla="*/ 24 w 144"/>
                <a:gd name="T9" fmla="*/ 90 h 154"/>
                <a:gd name="T10" fmla="*/ 42 w 144"/>
                <a:gd name="T11" fmla="*/ 108 h 154"/>
                <a:gd name="T12" fmla="*/ 62 w 144"/>
                <a:gd name="T13" fmla="*/ 110 h 154"/>
                <a:gd name="T14" fmla="*/ 60 w 144"/>
                <a:gd name="T15" fmla="*/ 128 h 154"/>
                <a:gd name="T16" fmla="*/ 74 w 144"/>
                <a:gd name="T17" fmla="*/ 142 h 154"/>
                <a:gd name="T18" fmla="*/ 94 w 144"/>
                <a:gd name="T19" fmla="*/ 154 h 154"/>
                <a:gd name="T20" fmla="*/ 118 w 144"/>
                <a:gd name="T21" fmla="*/ 138 h 154"/>
                <a:gd name="T22" fmla="*/ 118 w 144"/>
                <a:gd name="T23" fmla="*/ 104 h 154"/>
                <a:gd name="T24" fmla="*/ 144 w 144"/>
                <a:gd name="T25" fmla="*/ 92 h 154"/>
                <a:gd name="T26" fmla="*/ 142 w 144"/>
                <a:gd name="T27" fmla="*/ 32 h 154"/>
                <a:gd name="T28" fmla="*/ 122 w 144"/>
                <a:gd name="T29" fmla="*/ 16 h 154"/>
                <a:gd name="T30" fmla="*/ 100 w 144"/>
                <a:gd name="T31" fmla="*/ 28 h 154"/>
                <a:gd name="T32" fmla="*/ 80 w 144"/>
                <a:gd name="T33" fmla="*/ 14 h 154"/>
                <a:gd name="T34" fmla="*/ 60 w 144"/>
                <a:gd name="T35" fmla="*/ 0 h 154"/>
                <a:gd name="T36" fmla="*/ 30 w 144"/>
                <a:gd name="T37" fmla="*/ 12 h 154"/>
                <a:gd name="T38" fmla="*/ 10 w 144"/>
                <a:gd name="T39" fmla="*/ 30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54"/>
                <a:gd name="T62" fmla="*/ 144 w 144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54">
                  <a:moveTo>
                    <a:pt x="10" y="30"/>
                  </a:moveTo>
                  <a:lnTo>
                    <a:pt x="16" y="50"/>
                  </a:lnTo>
                  <a:lnTo>
                    <a:pt x="0" y="66"/>
                  </a:lnTo>
                  <a:lnTo>
                    <a:pt x="2" y="86"/>
                  </a:lnTo>
                  <a:lnTo>
                    <a:pt x="24" y="90"/>
                  </a:lnTo>
                  <a:lnTo>
                    <a:pt x="42" y="108"/>
                  </a:lnTo>
                  <a:lnTo>
                    <a:pt x="62" y="110"/>
                  </a:lnTo>
                  <a:lnTo>
                    <a:pt x="60" y="128"/>
                  </a:lnTo>
                  <a:lnTo>
                    <a:pt x="74" y="142"/>
                  </a:lnTo>
                  <a:lnTo>
                    <a:pt x="94" y="154"/>
                  </a:lnTo>
                  <a:lnTo>
                    <a:pt x="118" y="138"/>
                  </a:lnTo>
                  <a:lnTo>
                    <a:pt x="118" y="104"/>
                  </a:lnTo>
                  <a:lnTo>
                    <a:pt x="144" y="92"/>
                  </a:lnTo>
                  <a:lnTo>
                    <a:pt x="142" y="32"/>
                  </a:lnTo>
                  <a:lnTo>
                    <a:pt x="122" y="16"/>
                  </a:lnTo>
                  <a:lnTo>
                    <a:pt x="100" y="28"/>
                  </a:lnTo>
                  <a:lnTo>
                    <a:pt x="80" y="14"/>
                  </a:lnTo>
                  <a:lnTo>
                    <a:pt x="60" y="0"/>
                  </a:lnTo>
                  <a:lnTo>
                    <a:pt x="30" y="12"/>
                  </a:lnTo>
                  <a:lnTo>
                    <a:pt x="10" y="30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49" name="Freeform 31">
              <a:extLst>
                <a:ext uri="{FF2B5EF4-FFF2-40B4-BE49-F238E27FC236}">
                  <a16:creationId xmlns:a16="http://schemas.microsoft.com/office/drawing/2014/main" id="{E89C45CF-33D9-C16D-F82C-51A0EC215B3E}"/>
                </a:ext>
              </a:extLst>
            </p:cNvPr>
            <p:cNvSpPr>
              <a:spLocks/>
            </p:cNvSpPr>
            <p:nvPr/>
          </p:nvSpPr>
          <p:spPr bwMode="gray">
            <a:xfrm>
              <a:off x="3118" y="2198"/>
              <a:ext cx="248" cy="164"/>
            </a:xfrm>
            <a:custGeom>
              <a:avLst/>
              <a:gdLst>
                <a:gd name="T0" fmla="*/ 216 w 248"/>
                <a:gd name="T1" fmla="*/ 0 h 164"/>
                <a:gd name="T2" fmla="*/ 192 w 248"/>
                <a:gd name="T3" fmla="*/ 12 h 164"/>
                <a:gd name="T4" fmla="*/ 112 w 248"/>
                <a:gd name="T5" fmla="*/ 72 h 164"/>
                <a:gd name="T6" fmla="*/ 106 w 248"/>
                <a:gd name="T7" fmla="*/ 96 h 164"/>
                <a:gd name="T8" fmla="*/ 94 w 248"/>
                <a:gd name="T9" fmla="*/ 104 h 164"/>
                <a:gd name="T10" fmla="*/ 60 w 248"/>
                <a:gd name="T11" fmla="*/ 94 h 164"/>
                <a:gd name="T12" fmla="*/ 40 w 248"/>
                <a:gd name="T13" fmla="*/ 98 h 164"/>
                <a:gd name="T14" fmla="*/ 8 w 248"/>
                <a:gd name="T15" fmla="*/ 120 h 164"/>
                <a:gd name="T16" fmla="*/ 0 w 248"/>
                <a:gd name="T17" fmla="*/ 142 h 164"/>
                <a:gd name="T18" fmla="*/ 14 w 248"/>
                <a:gd name="T19" fmla="*/ 162 h 164"/>
                <a:gd name="T20" fmla="*/ 36 w 248"/>
                <a:gd name="T21" fmla="*/ 164 h 164"/>
                <a:gd name="T22" fmla="*/ 50 w 248"/>
                <a:gd name="T23" fmla="*/ 140 h 164"/>
                <a:gd name="T24" fmla="*/ 62 w 248"/>
                <a:gd name="T25" fmla="*/ 130 h 164"/>
                <a:gd name="T26" fmla="*/ 84 w 248"/>
                <a:gd name="T27" fmla="*/ 128 h 164"/>
                <a:gd name="T28" fmla="*/ 94 w 248"/>
                <a:gd name="T29" fmla="*/ 148 h 164"/>
                <a:gd name="T30" fmla="*/ 120 w 248"/>
                <a:gd name="T31" fmla="*/ 144 h 164"/>
                <a:gd name="T32" fmla="*/ 132 w 248"/>
                <a:gd name="T33" fmla="*/ 122 h 164"/>
                <a:gd name="T34" fmla="*/ 152 w 248"/>
                <a:gd name="T35" fmla="*/ 130 h 164"/>
                <a:gd name="T36" fmla="*/ 172 w 248"/>
                <a:gd name="T37" fmla="*/ 122 h 164"/>
                <a:gd name="T38" fmla="*/ 202 w 248"/>
                <a:gd name="T39" fmla="*/ 90 h 164"/>
                <a:gd name="T40" fmla="*/ 226 w 248"/>
                <a:gd name="T41" fmla="*/ 86 h 164"/>
                <a:gd name="T42" fmla="*/ 234 w 248"/>
                <a:gd name="T43" fmla="*/ 78 h 164"/>
                <a:gd name="T44" fmla="*/ 236 w 248"/>
                <a:gd name="T45" fmla="*/ 54 h 164"/>
                <a:gd name="T46" fmla="*/ 244 w 248"/>
                <a:gd name="T47" fmla="*/ 44 h 164"/>
                <a:gd name="T48" fmla="*/ 248 w 248"/>
                <a:gd name="T49" fmla="*/ 24 h 164"/>
                <a:gd name="T50" fmla="*/ 230 w 248"/>
                <a:gd name="T51" fmla="*/ 14 h 164"/>
                <a:gd name="T52" fmla="*/ 216 w 248"/>
                <a:gd name="T53" fmla="*/ 0 h 1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48"/>
                <a:gd name="T82" fmla="*/ 0 h 164"/>
                <a:gd name="T83" fmla="*/ 248 w 248"/>
                <a:gd name="T84" fmla="*/ 164 h 1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48" h="164">
                  <a:moveTo>
                    <a:pt x="216" y="0"/>
                  </a:moveTo>
                  <a:lnTo>
                    <a:pt x="192" y="12"/>
                  </a:lnTo>
                  <a:lnTo>
                    <a:pt x="112" y="72"/>
                  </a:lnTo>
                  <a:lnTo>
                    <a:pt x="106" y="96"/>
                  </a:lnTo>
                  <a:lnTo>
                    <a:pt x="94" y="104"/>
                  </a:lnTo>
                  <a:lnTo>
                    <a:pt x="60" y="94"/>
                  </a:lnTo>
                  <a:lnTo>
                    <a:pt x="40" y="98"/>
                  </a:lnTo>
                  <a:lnTo>
                    <a:pt x="8" y="120"/>
                  </a:lnTo>
                  <a:lnTo>
                    <a:pt x="0" y="142"/>
                  </a:lnTo>
                  <a:lnTo>
                    <a:pt x="14" y="162"/>
                  </a:lnTo>
                  <a:lnTo>
                    <a:pt x="36" y="164"/>
                  </a:lnTo>
                  <a:lnTo>
                    <a:pt x="50" y="140"/>
                  </a:lnTo>
                  <a:lnTo>
                    <a:pt x="62" y="130"/>
                  </a:lnTo>
                  <a:lnTo>
                    <a:pt x="84" y="128"/>
                  </a:lnTo>
                  <a:lnTo>
                    <a:pt x="94" y="148"/>
                  </a:lnTo>
                  <a:lnTo>
                    <a:pt x="120" y="144"/>
                  </a:lnTo>
                  <a:lnTo>
                    <a:pt x="132" y="122"/>
                  </a:lnTo>
                  <a:lnTo>
                    <a:pt x="152" y="130"/>
                  </a:lnTo>
                  <a:lnTo>
                    <a:pt x="172" y="122"/>
                  </a:lnTo>
                  <a:lnTo>
                    <a:pt x="202" y="90"/>
                  </a:lnTo>
                  <a:lnTo>
                    <a:pt x="226" y="86"/>
                  </a:lnTo>
                  <a:lnTo>
                    <a:pt x="234" y="78"/>
                  </a:lnTo>
                  <a:lnTo>
                    <a:pt x="236" y="54"/>
                  </a:lnTo>
                  <a:lnTo>
                    <a:pt x="244" y="44"/>
                  </a:lnTo>
                  <a:lnTo>
                    <a:pt x="248" y="24"/>
                  </a:lnTo>
                  <a:lnTo>
                    <a:pt x="230" y="14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50" name="Freeform 32">
              <a:extLst>
                <a:ext uri="{FF2B5EF4-FFF2-40B4-BE49-F238E27FC236}">
                  <a16:creationId xmlns:a16="http://schemas.microsoft.com/office/drawing/2014/main" id="{0D5502A2-7006-B616-B6D6-3BBED60F4ED8}"/>
                </a:ext>
              </a:extLst>
            </p:cNvPr>
            <p:cNvSpPr>
              <a:spLocks/>
            </p:cNvSpPr>
            <p:nvPr/>
          </p:nvSpPr>
          <p:spPr bwMode="gray">
            <a:xfrm>
              <a:off x="3118" y="2198"/>
              <a:ext cx="248" cy="164"/>
            </a:xfrm>
            <a:custGeom>
              <a:avLst/>
              <a:gdLst>
                <a:gd name="T0" fmla="*/ 216 w 248"/>
                <a:gd name="T1" fmla="*/ 0 h 164"/>
                <a:gd name="T2" fmla="*/ 192 w 248"/>
                <a:gd name="T3" fmla="*/ 12 h 164"/>
                <a:gd name="T4" fmla="*/ 112 w 248"/>
                <a:gd name="T5" fmla="*/ 72 h 164"/>
                <a:gd name="T6" fmla="*/ 106 w 248"/>
                <a:gd name="T7" fmla="*/ 96 h 164"/>
                <a:gd name="T8" fmla="*/ 94 w 248"/>
                <a:gd name="T9" fmla="*/ 104 h 164"/>
                <a:gd name="T10" fmla="*/ 60 w 248"/>
                <a:gd name="T11" fmla="*/ 94 h 164"/>
                <a:gd name="T12" fmla="*/ 40 w 248"/>
                <a:gd name="T13" fmla="*/ 98 h 164"/>
                <a:gd name="T14" fmla="*/ 8 w 248"/>
                <a:gd name="T15" fmla="*/ 120 h 164"/>
                <a:gd name="T16" fmla="*/ 0 w 248"/>
                <a:gd name="T17" fmla="*/ 142 h 164"/>
                <a:gd name="T18" fmla="*/ 14 w 248"/>
                <a:gd name="T19" fmla="*/ 162 h 164"/>
                <a:gd name="T20" fmla="*/ 36 w 248"/>
                <a:gd name="T21" fmla="*/ 164 h 164"/>
                <a:gd name="T22" fmla="*/ 50 w 248"/>
                <a:gd name="T23" fmla="*/ 140 h 164"/>
                <a:gd name="T24" fmla="*/ 62 w 248"/>
                <a:gd name="T25" fmla="*/ 130 h 164"/>
                <a:gd name="T26" fmla="*/ 84 w 248"/>
                <a:gd name="T27" fmla="*/ 128 h 164"/>
                <a:gd name="T28" fmla="*/ 94 w 248"/>
                <a:gd name="T29" fmla="*/ 148 h 164"/>
                <a:gd name="T30" fmla="*/ 120 w 248"/>
                <a:gd name="T31" fmla="*/ 144 h 164"/>
                <a:gd name="T32" fmla="*/ 132 w 248"/>
                <a:gd name="T33" fmla="*/ 122 h 164"/>
                <a:gd name="T34" fmla="*/ 152 w 248"/>
                <a:gd name="T35" fmla="*/ 130 h 164"/>
                <a:gd name="T36" fmla="*/ 172 w 248"/>
                <a:gd name="T37" fmla="*/ 122 h 164"/>
                <a:gd name="T38" fmla="*/ 202 w 248"/>
                <a:gd name="T39" fmla="*/ 90 h 164"/>
                <a:gd name="T40" fmla="*/ 226 w 248"/>
                <a:gd name="T41" fmla="*/ 86 h 164"/>
                <a:gd name="T42" fmla="*/ 234 w 248"/>
                <a:gd name="T43" fmla="*/ 78 h 164"/>
                <a:gd name="T44" fmla="*/ 236 w 248"/>
                <a:gd name="T45" fmla="*/ 54 h 164"/>
                <a:gd name="T46" fmla="*/ 244 w 248"/>
                <a:gd name="T47" fmla="*/ 44 h 164"/>
                <a:gd name="T48" fmla="*/ 248 w 248"/>
                <a:gd name="T49" fmla="*/ 24 h 164"/>
                <a:gd name="T50" fmla="*/ 230 w 248"/>
                <a:gd name="T51" fmla="*/ 14 h 164"/>
                <a:gd name="T52" fmla="*/ 216 w 248"/>
                <a:gd name="T53" fmla="*/ 0 h 1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48"/>
                <a:gd name="T82" fmla="*/ 0 h 164"/>
                <a:gd name="T83" fmla="*/ 248 w 248"/>
                <a:gd name="T84" fmla="*/ 164 h 1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48" h="164">
                  <a:moveTo>
                    <a:pt x="216" y="0"/>
                  </a:moveTo>
                  <a:lnTo>
                    <a:pt x="192" y="12"/>
                  </a:lnTo>
                  <a:lnTo>
                    <a:pt x="112" y="72"/>
                  </a:lnTo>
                  <a:lnTo>
                    <a:pt x="106" y="96"/>
                  </a:lnTo>
                  <a:lnTo>
                    <a:pt x="94" y="104"/>
                  </a:lnTo>
                  <a:lnTo>
                    <a:pt x="60" y="94"/>
                  </a:lnTo>
                  <a:lnTo>
                    <a:pt x="40" y="98"/>
                  </a:lnTo>
                  <a:lnTo>
                    <a:pt x="8" y="120"/>
                  </a:lnTo>
                  <a:lnTo>
                    <a:pt x="0" y="142"/>
                  </a:lnTo>
                  <a:lnTo>
                    <a:pt x="14" y="162"/>
                  </a:lnTo>
                  <a:lnTo>
                    <a:pt x="36" y="164"/>
                  </a:lnTo>
                  <a:lnTo>
                    <a:pt x="50" y="140"/>
                  </a:lnTo>
                  <a:lnTo>
                    <a:pt x="62" y="130"/>
                  </a:lnTo>
                  <a:lnTo>
                    <a:pt x="84" y="128"/>
                  </a:lnTo>
                  <a:lnTo>
                    <a:pt x="94" y="148"/>
                  </a:lnTo>
                  <a:lnTo>
                    <a:pt x="120" y="144"/>
                  </a:lnTo>
                  <a:lnTo>
                    <a:pt x="132" y="122"/>
                  </a:lnTo>
                  <a:lnTo>
                    <a:pt x="152" y="130"/>
                  </a:lnTo>
                  <a:lnTo>
                    <a:pt x="172" y="122"/>
                  </a:lnTo>
                  <a:lnTo>
                    <a:pt x="202" y="90"/>
                  </a:lnTo>
                  <a:lnTo>
                    <a:pt x="226" y="86"/>
                  </a:lnTo>
                  <a:lnTo>
                    <a:pt x="234" y="78"/>
                  </a:lnTo>
                  <a:lnTo>
                    <a:pt x="236" y="54"/>
                  </a:lnTo>
                  <a:lnTo>
                    <a:pt x="244" y="44"/>
                  </a:lnTo>
                  <a:lnTo>
                    <a:pt x="248" y="24"/>
                  </a:lnTo>
                  <a:lnTo>
                    <a:pt x="230" y="14"/>
                  </a:lnTo>
                  <a:lnTo>
                    <a:pt x="216" y="0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51" name="Freeform 33">
              <a:extLst>
                <a:ext uri="{FF2B5EF4-FFF2-40B4-BE49-F238E27FC236}">
                  <a16:creationId xmlns:a16="http://schemas.microsoft.com/office/drawing/2014/main" id="{20C2026D-2905-6F94-03B8-CE94FD9F2B31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8" y="2168"/>
              <a:ext cx="622" cy="494"/>
            </a:xfrm>
            <a:custGeom>
              <a:avLst/>
              <a:gdLst>
                <a:gd name="T0" fmla="*/ 614 w 622"/>
                <a:gd name="T1" fmla="*/ 218 h 494"/>
                <a:gd name="T2" fmla="*/ 604 w 622"/>
                <a:gd name="T3" fmla="*/ 172 h 494"/>
                <a:gd name="T4" fmla="*/ 554 w 622"/>
                <a:gd name="T5" fmla="*/ 116 h 494"/>
                <a:gd name="T6" fmla="*/ 542 w 622"/>
                <a:gd name="T7" fmla="*/ 72 h 494"/>
                <a:gd name="T8" fmla="*/ 526 w 622"/>
                <a:gd name="T9" fmla="*/ 48 h 494"/>
                <a:gd name="T10" fmla="*/ 486 w 622"/>
                <a:gd name="T11" fmla="*/ 62 h 494"/>
                <a:gd name="T12" fmla="*/ 442 w 622"/>
                <a:gd name="T13" fmla="*/ 54 h 494"/>
                <a:gd name="T14" fmla="*/ 382 w 622"/>
                <a:gd name="T15" fmla="*/ 64 h 494"/>
                <a:gd name="T16" fmla="*/ 364 w 622"/>
                <a:gd name="T17" fmla="*/ 30 h 494"/>
                <a:gd name="T18" fmla="*/ 318 w 622"/>
                <a:gd name="T19" fmla="*/ 0 h 494"/>
                <a:gd name="T20" fmla="*/ 274 w 622"/>
                <a:gd name="T21" fmla="*/ 38 h 494"/>
                <a:gd name="T22" fmla="*/ 220 w 622"/>
                <a:gd name="T23" fmla="*/ 56 h 494"/>
                <a:gd name="T24" fmla="*/ 188 w 622"/>
                <a:gd name="T25" fmla="*/ 16 h 494"/>
                <a:gd name="T26" fmla="*/ 164 w 622"/>
                <a:gd name="T27" fmla="*/ 70 h 494"/>
                <a:gd name="T28" fmla="*/ 154 w 622"/>
                <a:gd name="T29" fmla="*/ 116 h 494"/>
                <a:gd name="T30" fmla="*/ 98 w 622"/>
                <a:gd name="T31" fmla="*/ 108 h 494"/>
                <a:gd name="T32" fmla="*/ 56 w 622"/>
                <a:gd name="T33" fmla="*/ 118 h 494"/>
                <a:gd name="T34" fmla="*/ 68 w 622"/>
                <a:gd name="T35" fmla="*/ 160 h 494"/>
                <a:gd name="T36" fmla="*/ 82 w 622"/>
                <a:gd name="T37" fmla="*/ 192 h 494"/>
                <a:gd name="T38" fmla="*/ 44 w 622"/>
                <a:gd name="T39" fmla="*/ 216 h 494"/>
                <a:gd name="T40" fmla="*/ 18 w 622"/>
                <a:gd name="T41" fmla="*/ 254 h 494"/>
                <a:gd name="T42" fmla="*/ 38 w 622"/>
                <a:gd name="T43" fmla="*/ 304 h 494"/>
                <a:gd name="T44" fmla="*/ 42 w 622"/>
                <a:gd name="T45" fmla="*/ 338 h 494"/>
                <a:gd name="T46" fmla="*/ 36 w 622"/>
                <a:gd name="T47" fmla="*/ 388 h 494"/>
                <a:gd name="T48" fmla="*/ 0 w 622"/>
                <a:gd name="T49" fmla="*/ 458 h 494"/>
                <a:gd name="T50" fmla="*/ 44 w 622"/>
                <a:gd name="T51" fmla="*/ 494 h 494"/>
                <a:gd name="T52" fmla="*/ 94 w 622"/>
                <a:gd name="T53" fmla="*/ 466 h 494"/>
                <a:gd name="T54" fmla="*/ 120 w 622"/>
                <a:gd name="T55" fmla="*/ 450 h 494"/>
                <a:gd name="T56" fmla="*/ 120 w 622"/>
                <a:gd name="T57" fmla="*/ 422 h 494"/>
                <a:gd name="T58" fmla="*/ 182 w 622"/>
                <a:gd name="T59" fmla="*/ 404 h 494"/>
                <a:gd name="T60" fmla="*/ 224 w 622"/>
                <a:gd name="T61" fmla="*/ 442 h 494"/>
                <a:gd name="T62" fmla="*/ 288 w 622"/>
                <a:gd name="T63" fmla="*/ 454 h 494"/>
                <a:gd name="T64" fmla="*/ 362 w 622"/>
                <a:gd name="T65" fmla="*/ 440 h 494"/>
                <a:gd name="T66" fmla="*/ 404 w 622"/>
                <a:gd name="T67" fmla="*/ 436 h 494"/>
                <a:gd name="T68" fmla="*/ 430 w 622"/>
                <a:gd name="T69" fmla="*/ 412 h 494"/>
                <a:gd name="T70" fmla="*/ 484 w 622"/>
                <a:gd name="T71" fmla="*/ 374 h 494"/>
                <a:gd name="T72" fmla="*/ 504 w 622"/>
                <a:gd name="T73" fmla="*/ 400 h 494"/>
                <a:gd name="T74" fmla="*/ 534 w 622"/>
                <a:gd name="T75" fmla="*/ 378 h 494"/>
                <a:gd name="T76" fmla="*/ 524 w 622"/>
                <a:gd name="T77" fmla="*/ 322 h 494"/>
                <a:gd name="T78" fmla="*/ 570 w 622"/>
                <a:gd name="T79" fmla="*/ 328 h 494"/>
                <a:gd name="T80" fmla="*/ 604 w 622"/>
                <a:gd name="T81" fmla="*/ 314 h 494"/>
                <a:gd name="T82" fmla="*/ 622 w 622"/>
                <a:gd name="T83" fmla="*/ 280 h 4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2"/>
                <a:gd name="T127" fmla="*/ 0 h 494"/>
                <a:gd name="T128" fmla="*/ 622 w 622"/>
                <a:gd name="T129" fmla="*/ 494 h 4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2" h="494">
                  <a:moveTo>
                    <a:pt x="622" y="280"/>
                  </a:moveTo>
                  <a:lnTo>
                    <a:pt x="614" y="218"/>
                  </a:lnTo>
                  <a:lnTo>
                    <a:pt x="602" y="212"/>
                  </a:lnTo>
                  <a:lnTo>
                    <a:pt x="604" y="172"/>
                  </a:lnTo>
                  <a:lnTo>
                    <a:pt x="580" y="144"/>
                  </a:lnTo>
                  <a:lnTo>
                    <a:pt x="554" y="116"/>
                  </a:lnTo>
                  <a:lnTo>
                    <a:pt x="554" y="84"/>
                  </a:lnTo>
                  <a:lnTo>
                    <a:pt x="542" y="72"/>
                  </a:lnTo>
                  <a:lnTo>
                    <a:pt x="540" y="60"/>
                  </a:lnTo>
                  <a:lnTo>
                    <a:pt x="526" y="48"/>
                  </a:lnTo>
                  <a:lnTo>
                    <a:pt x="502" y="46"/>
                  </a:lnTo>
                  <a:lnTo>
                    <a:pt x="486" y="62"/>
                  </a:lnTo>
                  <a:lnTo>
                    <a:pt x="462" y="64"/>
                  </a:lnTo>
                  <a:lnTo>
                    <a:pt x="442" y="54"/>
                  </a:lnTo>
                  <a:lnTo>
                    <a:pt x="416" y="64"/>
                  </a:lnTo>
                  <a:lnTo>
                    <a:pt x="382" y="64"/>
                  </a:lnTo>
                  <a:lnTo>
                    <a:pt x="378" y="46"/>
                  </a:lnTo>
                  <a:lnTo>
                    <a:pt x="364" y="30"/>
                  </a:lnTo>
                  <a:lnTo>
                    <a:pt x="344" y="20"/>
                  </a:lnTo>
                  <a:lnTo>
                    <a:pt x="318" y="0"/>
                  </a:lnTo>
                  <a:lnTo>
                    <a:pt x="302" y="4"/>
                  </a:lnTo>
                  <a:lnTo>
                    <a:pt x="274" y="38"/>
                  </a:lnTo>
                  <a:lnTo>
                    <a:pt x="242" y="54"/>
                  </a:lnTo>
                  <a:lnTo>
                    <a:pt x="220" y="56"/>
                  </a:lnTo>
                  <a:lnTo>
                    <a:pt x="210" y="36"/>
                  </a:lnTo>
                  <a:lnTo>
                    <a:pt x="188" y="16"/>
                  </a:lnTo>
                  <a:lnTo>
                    <a:pt x="174" y="46"/>
                  </a:lnTo>
                  <a:lnTo>
                    <a:pt x="164" y="70"/>
                  </a:lnTo>
                  <a:lnTo>
                    <a:pt x="144" y="90"/>
                  </a:lnTo>
                  <a:lnTo>
                    <a:pt x="154" y="116"/>
                  </a:lnTo>
                  <a:lnTo>
                    <a:pt x="118" y="118"/>
                  </a:lnTo>
                  <a:lnTo>
                    <a:pt x="98" y="108"/>
                  </a:lnTo>
                  <a:lnTo>
                    <a:pt x="82" y="120"/>
                  </a:lnTo>
                  <a:lnTo>
                    <a:pt x="56" y="118"/>
                  </a:lnTo>
                  <a:lnTo>
                    <a:pt x="48" y="138"/>
                  </a:lnTo>
                  <a:lnTo>
                    <a:pt x="68" y="160"/>
                  </a:lnTo>
                  <a:lnTo>
                    <a:pt x="86" y="174"/>
                  </a:lnTo>
                  <a:lnTo>
                    <a:pt x="82" y="192"/>
                  </a:lnTo>
                  <a:lnTo>
                    <a:pt x="56" y="198"/>
                  </a:lnTo>
                  <a:lnTo>
                    <a:pt x="44" y="216"/>
                  </a:lnTo>
                  <a:lnTo>
                    <a:pt x="50" y="234"/>
                  </a:lnTo>
                  <a:lnTo>
                    <a:pt x="18" y="254"/>
                  </a:lnTo>
                  <a:lnTo>
                    <a:pt x="22" y="278"/>
                  </a:lnTo>
                  <a:lnTo>
                    <a:pt x="38" y="304"/>
                  </a:lnTo>
                  <a:lnTo>
                    <a:pt x="24" y="326"/>
                  </a:lnTo>
                  <a:lnTo>
                    <a:pt x="42" y="338"/>
                  </a:lnTo>
                  <a:lnTo>
                    <a:pt x="66" y="344"/>
                  </a:lnTo>
                  <a:lnTo>
                    <a:pt x="36" y="388"/>
                  </a:lnTo>
                  <a:lnTo>
                    <a:pt x="20" y="426"/>
                  </a:lnTo>
                  <a:lnTo>
                    <a:pt x="0" y="458"/>
                  </a:lnTo>
                  <a:lnTo>
                    <a:pt x="22" y="482"/>
                  </a:lnTo>
                  <a:lnTo>
                    <a:pt x="44" y="494"/>
                  </a:lnTo>
                  <a:lnTo>
                    <a:pt x="74" y="480"/>
                  </a:lnTo>
                  <a:lnTo>
                    <a:pt x="94" y="466"/>
                  </a:lnTo>
                  <a:lnTo>
                    <a:pt x="120" y="466"/>
                  </a:lnTo>
                  <a:lnTo>
                    <a:pt x="120" y="450"/>
                  </a:lnTo>
                  <a:lnTo>
                    <a:pt x="108" y="434"/>
                  </a:lnTo>
                  <a:lnTo>
                    <a:pt x="120" y="422"/>
                  </a:lnTo>
                  <a:lnTo>
                    <a:pt x="150" y="422"/>
                  </a:lnTo>
                  <a:lnTo>
                    <a:pt x="182" y="404"/>
                  </a:lnTo>
                  <a:lnTo>
                    <a:pt x="210" y="432"/>
                  </a:lnTo>
                  <a:lnTo>
                    <a:pt x="224" y="442"/>
                  </a:lnTo>
                  <a:lnTo>
                    <a:pt x="268" y="440"/>
                  </a:lnTo>
                  <a:lnTo>
                    <a:pt x="288" y="454"/>
                  </a:lnTo>
                  <a:lnTo>
                    <a:pt x="308" y="442"/>
                  </a:lnTo>
                  <a:lnTo>
                    <a:pt x="362" y="440"/>
                  </a:lnTo>
                  <a:lnTo>
                    <a:pt x="386" y="450"/>
                  </a:lnTo>
                  <a:lnTo>
                    <a:pt x="404" y="436"/>
                  </a:lnTo>
                  <a:lnTo>
                    <a:pt x="406" y="416"/>
                  </a:lnTo>
                  <a:lnTo>
                    <a:pt x="430" y="412"/>
                  </a:lnTo>
                  <a:lnTo>
                    <a:pt x="462" y="390"/>
                  </a:lnTo>
                  <a:lnTo>
                    <a:pt x="484" y="374"/>
                  </a:lnTo>
                  <a:lnTo>
                    <a:pt x="500" y="386"/>
                  </a:lnTo>
                  <a:lnTo>
                    <a:pt x="504" y="400"/>
                  </a:lnTo>
                  <a:lnTo>
                    <a:pt x="524" y="396"/>
                  </a:lnTo>
                  <a:lnTo>
                    <a:pt x="534" y="378"/>
                  </a:lnTo>
                  <a:lnTo>
                    <a:pt x="522" y="354"/>
                  </a:lnTo>
                  <a:lnTo>
                    <a:pt x="524" y="322"/>
                  </a:lnTo>
                  <a:lnTo>
                    <a:pt x="548" y="318"/>
                  </a:lnTo>
                  <a:lnTo>
                    <a:pt x="570" y="328"/>
                  </a:lnTo>
                  <a:lnTo>
                    <a:pt x="598" y="326"/>
                  </a:lnTo>
                  <a:lnTo>
                    <a:pt x="604" y="314"/>
                  </a:lnTo>
                  <a:lnTo>
                    <a:pt x="606" y="288"/>
                  </a:lnTo>
                  <a:lnTo>
                    <a:pt x="622" y="28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52" name="Freeform 34">
              <a:extLst>
                <a:ext uri="{FF2B5EF4-FFF2-40B4-BE49-F238E27FC236}">
                  <a16:creationId xmlns:a16="http://schemas.microsoft.com/office/drawing/2014/main" id="{333F2E47-D09D-4B8C-EB85-393872489ACB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8" y="2168"/>
              <a:ext cx="622" cy="494"/>
            </a:xfrm>
            <a:custGeom>
              <a:avLst/>
              <a:gdLst>
                <a:gd name="T0" fmla="*/ 614 w 622"/>
                <a:gd name="T1" fmla="*/ 218 h 494"/>
                <a:gd name="T2" fmla="*/ 604 w 622"/>
                <a:gd name="T3" fmla="*/ 172 h 494"/>
                <a:gd name="T4" fmla="*/ 554 w 622"/>
                <a:gd name="T5" fmla="*/ 116 h 494"/>
                <a:gd name="T6" fmla="*/ 542 w 622"/>
                <a:gd name="T7" fmla="*/ 72 h 494"/>
                <a:gd name="T8" fmla="*/ 526 w 622"/>
                <a:gd name="T9" fmla="*/ 48 h 494"/>
                <a:gd name="T10" fmla="*/ 486 w 622"/>
                <a:gd name="T11" fmla="*/ 62 h 494"/>
                <a:gd name="T12" fmla="*/ 442 w 622"/>
                <a:gd name="T13" fmla="*/ 54 h 494"/>
                <a:gd name="T14" fmla="*/ 382 w 622"/>
                <a:gd name="T15" fmla="*/ 64 h 494"/>
                <a:gd name="T16" fmla="*/ 364 w 622"/>
                <a:gd name="T17" fmla="*/ 30 h 494"/>
                <a:gd name="T18" fmla="*/ 318 w 622"/>
                <a:gd name="T19" fmla="*/ 0 h 494"/>
                <a:gd name="T20" fmla="*/ 274 w 622"/>
                <a:gd name="T21" fmla="*/ 38 h 494"/>
                <a:gd name="T22" fmla="*/ 220 w 622"/>
                <a:gd name="T23" fmla="*/ 56 h 494"/>
                <a:gd name="T24" fmla="*/ 188 w 622"/>
                <a:gd name="T25" fmla="*/ 16 h 494"/>
                <a:gd name="T26" fmla="*/ 164 w 622"/>
                <a:gd name="T27" fmla="*/ 70 h 494"/>
                <a:gd name="T28" fmla="*/ 154 w 622"/>
                <a:gd name="T29" fmla="*/ 116 h 494"/>
                <a:gd name="T30" fmla="*/ 98 w 622"/>
                <a:gd name="T31" fmla="*/ 108 h 494"/>
                <a:gd name="T32" fmla="*/ 56 w 622"/>
                <a:gd name="T33" fmla="*/ 118 h 494"/>
                <a:gd name="T34" fmla="*/ 68 w 622"/>
                <a:gd name="T35" fmla="*/ 160 h 494"/>
                <a:gd name="T36" fmla="*/ 82 w 622"/>
                <a:gd name="T37" fmla="*/ 192 h 494"/>
                <a:gd name="T38" fmla="*/ 44 w 622"/>
                <a:gd name="T39" fmla="*/ 216 h 494"/>
                <a:gd name="T40" fmla="*/ 18 w 622"/>
                <a:gd name="T41" fmla="*/ 254 h 494"/>
                <a:gd name="T42" fmla="*/ 38 w 622"/>
                <a:gd name="T43" fmla="*/ 304 h 494"/>
                <a:gd name="T44" fmla="*/ 42 w 622"/>
                <a:gd name="T45" fmla="*/ 338 h 494"/>
                <a:gd name="T46" fmla="*/ 36 w 622"/>
                <a:gd name="T47" fmla="*/ 388 h 494"/>
                <a:gd name="T48" fmla="*/ 0 w 622"/>
                <a:gd name="T49" fmla="*/ 458 h 494"/>
                <a:gd name="T50" fmla="*/ 44 w 622"/>
                <a:gd name="T51" fmla="*/ 494 h 494"/>
                <a:gd name="T52" fmla="*/ 94 w 622"/>
                <a:gd name="T53" fmla="*/ 466 h 494"/>
                <a:gd name="T54" fmla="*/ 120 w 622"/>
                <a:gd name="T55" fmla="*/ 450 h 494"/>
                <a:gd name="T56" fmla="*/ 120 w 622"/>
                <a:gd name="T57" fmla="*/ 422 h 494"/>
                <a:gd name="T58" fmla="*/ 182 w 622"/>
                <a:gd name="T59" fmla="*/ 404 h 494"/>
                <a:gd name="T60" fmla="*/ 224 w 622"/>
                <a:gd name="T61" fmla="*/ 442 h 494"/>
                <a:gd name="T62" fmla="*/ 288 w 622"/>
                <a:gd name="T63" fmla="*/ 454 h 494"/>
                <a:gd name="T64" fmla="*/ 362 w 622"/>
                <a:gd name="T65" fmla="*/ 440 h 494"/>
                <a:gd name="T66" fmla="*/ 404 w 622"/>
                <a:gd name="T67" fmla="*/ 436 h 494"/>
                <a:gd name="T68" fmla="*/ 430 w 622"/>
                <a:gd name="T69" fmla="*/ 412 h 494"/>
                <a:gd name="T70" fmla="*/ 484 w 622"/>
                <a:gd name="T71" fmla="*/ 374 h 494"/>
                <a:gd name="T72" fmla="*/ 504 w 622"/>
                <a:gd name="T73" fmla="*/ 400 h 494"/>
                <a:gd name="T74" fmla="*/ 534 w 622"/>
                <a:gd name="T75" fmla="*/ 378 h 494"/>
                <a:gd name="T76" fmla="*/ 524 w 622"/>
                <a:gd name="T77" fmla="*/ 322 h 494"/>
                <a:gd name="T78" fmla="*/ 570 w 622"/>
                <a:gd name="T79" fmla="*/ 328 h 494"/>
                <a:gd name="T80" fmla="*/ 604 w 622"/>
                <a:gd name="T81" fmla="*/ 314 h 494"/>
                <a:gd name="T82" fmla="*/ 622 w 622"/>
                <a:gd name="T83" fmla="*/ 280 h 4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2"/>
                <a:gd name="T127" fmla="*/ 0 h 494"/>
                <a:gd name="T128" fmla="*/ 622 w 622"/>
                <a:gd name="T129" fmla="*/ 494 h 4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2" h="494">
                  <a:moveTo>
                    <a:pt x="622" y="280"/>
                  </a:moveTo>
                  <a:lnTo>
                    <a:pt x="614" y="218"/>
                  </a:lnTo>
                  <a:lnTo>
                    <a:pt x="602" y="212"/>
                  </a:lnTo>
                  <a:lnTo>
                    <a:pt x="604" y="172"/>
                  </a:lnTo>
                  <a:lnTo>
                    <a:pt x="580" y="144"/>
                  </a:lnTo>
                  <a:lnTo>
                    <a:pt x="554" y="116"/>
                  </a:lnTo>
                  <a:lnTo>
                    <a:pt x="554" y="84"/>
                  </a:lnTo>
                  <a:lnTo>
                    <a:pt x="542" y="72"/>
                  </a:lnTo>
                  <a:lnTo>
                    <a:pt x="540" y="60"/>
                  </a:lnTo>
                  <a:lnTo>
                    <a:pt x="526" y="48"/>
                  </a:lnTo>
                  <a:lnTo>
                    <a:pt x="502" y="46"/>
                  </a:lnTo>
                  <a:lnTo>
                    <a:pt x="486" y="62"/>
                  </a:lnTo>
                  <a:lnTo>
                    <a:pt x="462" y="64"/>
                  </a:lnTo>
                  <a:lnTo>
                    <a:pt x="442" y="54"/>
                  </a:lnTo>
                  <a:lnTo>
                    <a:pt x="416" y="64"/>
                  </a:lnTo>
                  <a:lnTo>
                    <a:pt x="382" y="64"/>
                  </a:lnTo>
                  <a:lnTo>
                    <a:pt x="378" y="46"/>
                  </a:lnTo>
                  <a:lnTo>
                    <a:pt x="364" y="30"/>
                  </a:lnTo>
                  <a:lnTo>
                    <a:pt x="344" y="20"/>
                  </a:lnTo>
                  <a:lnTo>
                    <a:pt x="318" y="0"/>
                  </a:lnTo>
                  <a:lnTo>
                    <a:pt x="302" y="4"/>
                  </a:lnTo>
                  <a:lnTo>
                    <a:pt x="274" y="38"/>
                  </a:lnTo>
                  <a:lnTo>
                    <a:pt x="242" y="54"/>
                  </a:lnTo>
                  <a:lnTo>
                    <a:pt x="220" y="56"/>
                  </a:lnTo>
                  <a:lnTo>
                    <a:pt x="210" y="36"/>
                  </a:lnTo>
                  <a:lnTo>
                    <a:pt x="188" y="16"/>
                  </a:lnTo>
                  <a:lnTo>
                    <a:pt x="174" y="46"/>
                  </a:lnTo>
                  <a:lnTo>
                    <a:pt x="164" y="70"/>
                  </a:lnTo>
                  <a:lnTo>
                    <a:pt x="144" y="90"/>
                  </a:lnTo>
                  <a:lnTo>
                    <a:pt x="154" y="116"/>
                  </a:lnTo>
                  <a:lnTo>
                    <a:pt x="118" y="118"/>
                  </a:lnTo>
                  <a:lnTo>
                    <a:pt x="98" y="108"/>
                  </a:lnTo>
                  <a:lnTo>
                    <a:pt x="82" y="120"/>
                  </a:lnTo>
                  <a:lnTo>
                    <a:pt x="56" y="118"/>
                  </a:lnTo>
                  <a:lnTo>
                    <a:pt x="48" y="138"/>
                  </a:lnTo>
                  <a:lnTo>
                    <a:pt x="68" y="160"/>
                  </a:lnTo>
                  <a:lnTo>
                    <a:pt x="86" y="174"/>
                  </a:lnTo>
                  <a:lnTo>
                    <a:pt x="82" y="192"/>
                  </a:lnTo>
                  <a:lnTo>
                    <a:pt x="56" y="198"/>
                  </a:lnTo>
                  <a:lnTo>
                    <a:pt x="44" y="216"/>
                  </a:lnTo>
                  <a:lnTo>
                    <a:pt x="50" y="234"/>
                  </a:lnTo>
                  <a:lnTo>
                    <a:pt x="18" y="254"/>
                  </a:lnTo>
                  <a:lnTo>
                    <a:pt x="22" y="278"/>
                  </a:lnTo>
                  <a:lnTo>
                    <a:pt x="38" y="304"/>
                  </a:lnTo>
                  <a:lnTo>
                    <a:pt x="24" y="326"/>
                  </a:lnTo>
                  <a:lnTo>
                    <a:pt x="42" y="338"/>
                  </a:lnTo>
                  <a:lnTo>
                    <a:pt x="66" y="344"/>
                  </a:lnTo>
                  <a:lnTo>
                    <a:pt x="36" y="388"/>
                  </a:lnTo>
                  <a:lnTo>
                    <a:pt x="20" y="426"/>
                  </a:lnTo>
                  <a:lnTo>
                    <a:pt x="0" y="458"/>
                  </a:lnTo>
                  <a:lnTo>
                    <a:pt x="22" y="482"/>
                  </a:lnTo>
                  <a:lnTo>
                    <a:pt x="44" y="494"/>
                  </a:lnTo>
                  <a:lnTo>
                    <a:pt x="74" y="480"/>
                  </a:lnTo>
                  <a:lnTo>
                    <a:pt x="94" y="466"/>
                  </a:lnTo>
                  <a:lnTo>
                    <a:pt x="120" y="466"/>
                  </a:lnTo>
                  <a:lnTo>
                    <a:pt x="120" y="450"/>
                  </a:lnTo>
                  <a:lnTo>
                    <a:pt x="108" y="434"/>
                  </a:lnTo>
                  <a:lnTo>
                    <a:pt x="120" y="422"/>
                  </a:lnTo>
                  <a:lnTo>
                    <a:pt x="150" y="422"/>
                  </a:lnTo>
                  <a:lnTo>
                    <a:pt x="182" y="404"/>
                  </a:lnTo>
                  <a:lnTo>
                    <a:pt x="210" y="432"/>
                  </a:lnTo>
                  <a:lnTo>
                    <a:pt x="224" y="442"/>
                  </a:lnTo>
                  <a:lnTo>
                    <a:pt x="268" y="440"/>
                  </a:lnTo>
                  <a:lnTo>
                    <a:pt x="288" y="454"/>
                  </a:lnTo>
                  <a:lnTo>
                    <a:pt x="308" y="442"/>
                  </a:lnTo>
                  <a:lnTo>
                    <a:pt x="362" y="440"/>
                  </a:lnTo>
                  <a:lnTo>
                    <a:pt x="386" y="450"/>
                  </a:lnTo>
                  <a:lnTo>
                    <a:pt x="404" y="436"/>
                  </a:lnTo>
                  <a:lnTo>
                    <a:pt x="406" y="416"/>
                  </a:lnTo>
                  <a:lnTo>
                    <a:pt x="430" y="412"/>
                  </a:lnTo>
                  <a:lnTo>
                    <a:pt x="462" y="390"/>
                  </a:lnTo>
                  <a:lnTo>
                    <a:pt x="484" y="374"/>
                  </a:lnTo>
                  <a:lnTo>
                    <a:pt x="500" y="386"/>
                  </a:lnTo>
                  <a:lnTo>
                    <a:pt x="504" y="400"/>
                  </a:lnTo>
                  <a:lnTo>
                    <a:pt x="524" y="396"/>
                  </a:lnTo>
                  <a:lnTo>
                    <a:pt x="534" y="378"/>
                  </a:lnTo>
                  <a:lnTo>
                    <a:pt x="522" y="354"/>
                  </a:lnTo>
                  <a:lnTo>
                    <a:pt x="524" y="322"/>
                  </a:lnTo>
                  <a:lnTo>
                    <a:pt x="548" y="318"/>
                  </a:lnTo>
                  <a:lnTo>
                    <a:pt x="570" y="328"/>
                  </a:lnTo>
                  <a:lnTo>
                    <a:pt x="598" y="326"/>
                  </a:lnTo>
                  <a:lnTo>
                    <a:pt x="604" y="314"/>
                  </a:lnTo>
                  <a:lnTo>
                    <a:pt x="606" y="288"/>
                  </a:lnTo>
                  <a:lnTo>
                    <a:pt x="622" y="280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53" name="Freeform 35">
              <a:extLst>
                <a:ext uri="{FF2B5EF4-FFF2-40B4-BE49-F238E27FC236}">
                  <a16:creationId xmlns:a16="http://schemas.microsoft.com/office/drawing/2014/main" id="{1A71D91F-D161-F878-7A8A-43FE75B53E23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6" y="2700"/>
              <a:ext cx="252" cy="150"/>
            </a:xfrm>
            <a:custGeom>
              <a:avLst/>
              <a:gdLst>
                <a:gd name="T0" fmla="*/ 0 w 252"/>
                <a:gd name="T1" fmla="*/ 110 h 150"/>
                <a:gd name="T2" fmla="*/ 2 w 252"/>
                <a:gd name="T3" fmla="*/ 80 h 150"/>
                <a:gd name="T4" fmla="*/ 22 w 252"/>
                <a:gd name="T5" fmla="*/ 64 h 150"/>
                <a:gd name="T6" fmla="*/ 46 w 252"/>
                <a:gd name="T7" fmla="*/ 58 h 150"/>
                <a:gd name="T8" fmla="*/ 70 w 252"/>
                <a:gd name="T9" fmla="*/ 30 h 150"/>
                <a:gd name="T10" fmla="*/ 102 w 252"/>
                <a:gd name="T11" fmla="*/ 22 h 150"/>
                <a:gd name="T12" fmla="*/ 134 w 252"/>
                <a:gd name="T13" fmla="*/ 18 h 150"/>
                <a:gd name="T14" fmla="*/ 142 w 252"/>
                <a:gd name="T15" fmla="*/ 10 h 150"/>
                <a:gd name="T16" fmla="*/ 186 w 252"/>
                <a:gd name="T17" fmla="*/ 10 h 150"/>
                <a:gd name="T18" fmla="*/ 200 w 252"/>
                <a:gd name="T19" fmla="*/ 0 h 150"/>
                <a:gd name="T20" fmla="*/ 220 w 252"/>
                <a:gd name="T21" fmla="*/ 4 h 150"/>
                <a:gd name="T22" fmla="*/ 240 w 252"/>
                <a:gd name="T23" fmla="*/ 22 h 150"/>
                <a:gd name="T24" fmla="*/ 252 w 252"/>
                <a:gd name="T25" fmla="*/ 46 h 150"/>
                <a:gd name="T26" fmla="*/ 240 w 252"/>
                <a:gd name="T27" fmla="*/ 76 h 150"/>
                <a:gd name="T28" fmla="*/ 198 w 252"/>
                <a:gd name="T29" fmla="*/ 112 h 150"/>
                <a:gd name="T30" fmla="*/ 156 w 252"/>
                <a:gd name="T31" fmla="*/ 130 h 150"/>
                <a:gd name="T32" fmla="*/ 120 w 252"/>
                <a:gd name="T33" fmla="*/ 140 h 150"/>
                <a:gd name="T34" fmla="*/ 88 w 252"/>
                <a:gd name="T35" fmla="*/ 130 h 150"/>
                <a:gd name="T36" fmla="*/ 62 w 252"/>
                <a:gd name="T37" fmla="*/ 144 h 150"/>
                <a:gd name="T38" fmla="*/ 38 w 252"/>
                <a:gd name="T39" fmla="*/ 150 h 150"/>
                <a:gd name="T40" fmla="*/ 12 w 252"/>
                <a:gd name="T41" fmla="*/ 126 h 150"/>
                <a:gd name="T42" fmla="*/ 0 w 252"/>
                <a:gd name="T43" fmla="*/ 110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2"/>
                <a:gd name="T67" fmla="*/ 0 h 150"/>
                <a:gd name="T68" fmla="*/ 252 w 252"/>
                <a:gd name="T69" fmla="*/ 150 h 1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2" h="150">
                  <a:moveTo>
                    <a:pt x="0" y="110"/>
                  </a:moveTo>
                  <a:lnTo>
                    <a:pt x="2" y="80"/>
                  </a:lnTo>
                  <a:lnTo>
                    <a:pt x="22" y="64"/>
                  </a:lnTo>
                  <a:lnTo>
                    <a:pt x="46" y="58"/>
                  </a:lnTo>
                  <a:lnTo>
                    <a:pt x="70" y="30"/>
                  </a:lnTo>
                  <a:lnTo>
                    <a:pt x="102" y="22"/>
                  </a:lnTo>
                  <a:lnTo>
                    <a:pt x="134" y="18"/>
                  </a:lnTo>
                  <a:lnTo>
                    <a:pt x="142" y="10"/>
                  </a:lnTo>
                  <a:lnTo>
                    <a:pt x="186" y="10"/>
                  </a:lnTo>
                  <a:lnTo>
                    <a:pt x="200" y="0"/>
                  </a:lnTo>
                  <a:lnTo>
                    <a:pt x="220" y="4"/>
                  </a:lnTo>
                  <a:lnTo>
                    <a:pt x="240" y="22"/>
                  </a:lnTo>
                  <a:lnTo>
                    <a:pt x="252" y="46"/>
                  </a:lnTo>
                  <a:lnTo>
                    <a:pt x="240" y="76"/>
                  </a:lnTo>
                  <a:lnTo>
                    <a:pt x="198" y="112"/>
                  </a:lnTo>
                  <a:lnTo>
                    <a:pt x="156" y="130"/>
                  </a:lnTo>
                  <a:lnTo>
                    <a:pt x="120" y="140"/>
                  </a:lnTo>
                  <a:lnTo>
                    <a:pt x="88" y="130"/>
                  </a:lnTo>
                  <a:lnTo>
                    <a:pt x="62" y="144"/>
                  </a:lnTo>
                  <a:lnTo>
                    <a:pt x="38" y="150"/>
                  </a:lnTo>
                  <a:lnTo>
                    <a:pt x="12" y="126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54" name="Freeform 36">
              <a:extLst>
                <a:ext uri="{FF2B5EF4-FFF2-40B4-BE49-F238E27FC236}">
                  <a16:creationId xmlns:a16="http://schemas.microsoft.com/office/drawing/2014/main" id="{363ADCAF-C14D-8282-7E63-F31FD46DEFFE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6" y="2700"/>
              <a:ext cx="252" cy="150"/>
            </a:xfrm>
            <a:custGeom>
              <a:avLst/>
              <a:gdLst>
                <a:gd name="T0" fmla="*/ 0 w 252"/>
                <a:gd name="T1" fmla="*/ 110 h 150"/>
                <a:gd name="T2" fmla="*/ 2 w 252"/>
                <a:gd name="T3" fmla="*/ 80 h 150"/>
                <a:gd name="T4" fmla="*/ 22 w 252"/>
                <a:gd name="T5" fmla="*/ 64 h 150"/>
                <a:gd name="T6" fmla="*/ 46 w 252"/>
                <a:gd name="T7" fmla="*/ 58 h 150"/>
                <a:gd name="T8" fmla="*/ 70 w 252"/>
                <a:gd name="T9" fmla="*/ 30 h 150"/>
                <a:gd name="T10" fmla="*/ 102 w 252"/>
                <a:gd name="T11" fmla="*/ 22 h 150"/>
                <a:gd name="T12" fmla="*/ 134 w 252"/>
                <a:gd name="T13" fmla="*/ 18 h 150"/>
                <a:gd name="T14" fmla="*/ 142 w 252"/>
                <a:gd name="T15" fmla="*/ 10 h 150"/>
                <a:gd name="T16" fmla="*/ 186 w 252"/>
                <a:gd name="T17" fmla="*/ 10 h 150"/>
                <a:gd name="T18" fmla="*/ 200 w 252"/>
                <a:gd name="T19" fmla="*/ 0 h 150"/>
                <a:gd name="T20" fmla="*/ 220 w 252"/>
                <a:gd name="T21" fmla="*/ 4 h 150"/>
                <a:gd name="T22" fmla="*/ 240 w 252"/>
                <a:gd name="T23" fmla="*/ 22 h 150"/>
                <a:gd name="T24" fmla="*/ 252 w 252"/>
                <a:gd name="T25" fmla="*/ 46 h 150"/>
                <a:gd name="T26" fmla="*/ 240 w 252"/>
                <a:gd name="T27" fmla="*/ 76 h 150"/>
                <a:gd name="T28" fmla="*/ 198 w 252"/>
                <a:gd name="T29" fmla="*/ 112 h 150"/>
                <a:gd name="T30" fmla="*/ 156 w 252"/>
                <a:gd name="T31" fmla="*/ 130 h 150"/>
                <a:gd name="T32" fmla="*/ 120 w 252"/>
                <a:gd name="T33" fmla="*/ 140 h 150"/>
                <a:gd name="T34" fmla="*/ 88 w 252"/>
                <a:gd name="T35" fmla="*/ 130 h 150"/>
                <a:gd name="T36" fmla="*/ 62 w 252"/>
                <a:gd name="T37" fmla="*/ 144 h 150"/>
                <a:gd name="T38" fmla="*/ 38 w 252"/>
                <a:gd name="T39" fmla="*/ 150 h 150"/>
                <a:gd name="T40" fmla="*/ 12 w 252"/>
                <a:gd name="T41" fmla="*/ 126 h 150"/>
                <a:gd name="T42" fmla="*/ 0 w 252"/>
                <a:gd name="T43" fmla="*/ 110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2"/>
                <a:gd name="T67" fmla="*/ 0 h 150"/>
                <a:gd name="T68" fmla="*/ 252 w 252"/>
                <a:gd name="T69" fmla="*/ 150 h 1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2" h="150">
                  <a:moveTo>
                    <a:pt x="0" y="110"/>
                  </a:moveTo>
                  <a:lnTo>
                    <a:pt x="2" y="80"/>
                  </a:lnTo>
                  <a:lnTo>
                    <a:pt x="22" y="64"/>
                  </a:lnTo>
                  <a:lnTo>
                    <a:pt x="46" y="58"/>
                  </a:lnTo>
                  <a:lnTo>
                    <a:pt x="70" y="30"/>
                  </a:lnTo>
                  <a:lnTo>
                    <a:pt x="102" y="22"/>
                  </a:lnTo>
                  <a:lnTo>
                    <a:pt x="134" y="18"/>
                  </a:lnTo>
                  <a:lnTo>
                    <a:pt x="142" y="10"/>
                  </a:lnTo>
                  <a:lnTo>
                    <a:pt x="186" y="10"/>
                  </a:lnTo>
                  <a:lnTo>
                    <a:pt x="200" y="0"/>
                  </a:lnTo>
                  <a:lnTo>
                    <a:pt x="220" y="4"/>
                  </a:lnTo>
                  <a:lnTo>
                    <a:pt x="240" y="22"/>
                  </a:lnTo>
                  <a:lnTo>
                    <a:pt x="252" y="46"/>
                  </a:lnTo>
                  <a:lnTo>
                    <a:pt x="240" y="76"/>
                  </a:lnTo>
                  <a:lnTo>
                    <a:pt x="198" y="112"/>
                  </a:lnTo>
                  <a:lnTo>
                    <a:pt x="156" y="130"/>
                  </a:lnTo>
                  <a:lnTo>
                    <a:pt x="120" y="140"/>
                  </a:lnTo>
                  <a:lnTo>
                    <a:pt x="88" y="130"/>
                  </a:lnTo>
                  <a:lnTo>
                    <a:pt x="62" y="144"/>
                  </a:lnTo>
                  <a:lnTo>
                    <a:pt x="38" y="150"/>
                  </a:lnTo>
                  <a:lnTo>
                    <a:pt x="12" y="126"/>
                  </a:lnTo>
                  <a:lnTo>
                    <a:pt x="0" y="110"/>
                  </a:lnTo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6255" name="Group 37">
            <a:extLst>
              <a:ext uri="{FF2B5EF4-FFF2-40B4-BE49-F238E27FC236}">
                <a16:creationId xmlns:a16="http://schemas.microsoft.com/office/drawing/2014/main" id="{2623EE24-340D-56E0-3525-95289AB4D1A5}"/>
              </a:ext>
            </a:extLst>
          </p:cNvPr>
          <p:cNvGrpSpPr>
            <a:grpSpLocks/>
          </p:cNvGrpSpPr>
          <p:nvPr/>
        </p:nvGrpSpPr>
        <p:grpSpPr bwMode="auto">
          <a:xfrm>
            <a:off x="6730925" y="1589926"/>
            <a:ext cx="2882900" cy="4581525"/>
            <a:chOff x="2308" y="1038"/>
            <a:chExt cx="1140" cy="1812"/>
          </a:xfrm>
        </p:grpSpPr>
        <p:sp>
          <p:nvSpPr>
            <p:cNvPr id="6256" name="Freeform 38">
              <a:extLst>
                <a:ext uri="{FF2B5EF4-FFF2-40B4-BE49-F238E27FC236}">
                  <a16:creationId xmlns:a16="http://schemas.microsoft.com/office/drawing/2014/main" id="{CE08C810-1F82-ECA2-7A3D-DB1DFF5F8A0C}"/>
                </a:ext>
              </a:extLst>
            </p:cNvPr>
            <p:cNvSpPr>
              <a:spLocks/>
            </p:cNvSpPr>
            <p:nvPr/>
          </p:nvSpPr>
          <p:spPr bwMode="gray">
            <a:xfrm>
              <a:off x="2414" y="1284"/>
              <a:ext cx="202" cy="184"/>
            </a:xfrm>
            <a:custGeom>
              <a:avLst/>
              <a:gdLst>
                <a:gd name="T0" fmla="*/ 0 w 202"/>
                <a:gd name="T1" fmla="*/ 76 h 184"/>
                <a:gd name="T2" fmla="*/ 2 w 202"/>
                <a:gd name="T3" fmla="*/ 60 h 184"/>
                <a:gd name="T4" fmla="*/ 20 w 202"/>
                <a:gd name="T5" fmla="*/ 50 h 184"/>
                <a:gd name="T6" fmla="*/ 28 w 202"/>
                <a:gd name="T7" fmla="*/ 28 h 184"/>
                <a:gd name="T8" fmla="*/ 38 w 202"/>
                <a:gd name="T9" fmla="*/ 18 h 184"/>
                <a:gd name="T10" fmla="*/ 62 w 202"/>
                <a:gd name="T11" fmla="*/ 18 h 184"/>
                <a:gd name="T12" fmla="*/ 76 w 202"/>
                <a:gd name="T13" fmla="*/ 0 h 184"/>
                <a:gd name="T14" fmla="*/ 98 w 202"/>
                <a:gd name="T15" fmla="*/ 10 h 184"/>
                <a:gd name="T16" fmla="*/ 118 w 202"/>
                <a:gd name="T17" fmla="*/ 32 h 184"/>
                <a:gd name="T18" fmla="*/ 118 w 202"/>
                <a:gd name="T19" fmla="*/ 48 h 184"/>
                <a:gd name="T20" fmla="*/ 116 w 202"/>
                <a:gd name="T21" fmla="*/ 72 h 184"/>
                <a:gd name="T22" fmla="*/ 122 w 202"/>
                <a:gd name="T23" fmla="*/ 98 h 184"/>
                <a:gd name="T24" fmla="*/ 136 w 202"/>
                <a:gd name="T25" fmla="*/ 98 h 184"/>
                <a:gd name="T26" fmla="*/ 156 w 202"/>
                <a:gd name="T27" fmla="*/ 80 h 184"/>
                <a:gd name="T28" fmla="*/ 180 w 202"/>
                <a:gd name="T29" fmla="*/ 100 h 184"/>
                <a:gd name="T30" fmla="*/ 192 w 202"/>
                <a:gd name="T31" fmla="*/ 112 h 184"/>
                <a:gd name="T32" fmla="*/ 202 w 202"/>
                <a:gd name="T33" fmla="*/ 134 h 184"/>
                <a:gd name="T34" fmla="*/ 202 w 202"/>
                <a:gd name="T35" fmla="*/ 146 h 184"/>
                <a:gd name="T36" fmla="*/ 182 w 202"/>
                <a:gd name="T37" fmla="*/ 168 h 184"/>
                <a:gd name="T38" fmla="*/ 164 w 202"/>
                <a:gd name="T39" fmla="*/ 180 h 184"/>
                <a:gd name="T40" fmla="*/ 146 w 202"/>
                <a:gd name="T41" fmla="*/ 166 h 184"/>
                <a:gd name="T42" fmla="*/ 126 w 202"/>
                <a:gd name="T43" fmla="*/ 154 h 184"/>
                <a:gd name="T44" fmla="*/ 118 w 202"/>
                <a:gd name="T45" fmla="*/ 164 h 184"/>
                <a:gd name="T46" fmla="*/ 94 w 202"/>
                <a:gd name="T47" fmla="*/ 164 h 184"/>
                <a:gd name="T48" fmla="*/ 84 w 202"/>
                <a:gd name="T49" fmla="*/ 184 h 184"/>
                <a:gd name="T50" fmla="*/ 68 w 202"/>
                <a:gd name="T51" fmla="*/ 170 h 184"/>
                <a:gd name="T52" fmla="*/ 56 w 202"/>
                <a:gd name="T53" fmla="*/ 142 h 184"/>
                <a:gd name="T54" fmla="*/ 46 w 202"/>
                <a:gd name="T55" fmla="*/ 132 h 184"/>
                <a:gd name="T56" fmla="*/ 48 w 202"/>
                <a:gd name="T57" fmla="*/ 100 h 184"/>
                <a:gd name="T58" fmla="*/ 22 w 202"/>
                <a:gd name="T59" fmla="*/ 98 h 184"/>
                <a:gd name="T60" fmla="*/ 8 w 202"/>
                <a:gd name="T61" fmla="*/ 86 h 184"/>
                <a:gd name="T62" fmla="*/ 0 w 202"/>
                <a:gd name="T63" fmla="*/ 76 h 1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2"/>
                <a:gd name="T97" fmla="*/ 0 h 184"/>
                <a:gd name="T98" fmla="*/ 202 w 202"/>
                <a:gd name="T99" fmla="*/ 184 h 18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2" h="184">
                  <a:moveTo>
                    <a:pt x="0" y="76"/>
                  </a:moveTo>
                  <a:lnTo>
                    <a:pt x="2" y="60"/>
                  </a:lnTo>
                  <a:lnTo>
                    <a:pt x="20" y="50"/>
                  </a:lnTo>
                  <a:lnTo>
                    <a:pt x="28" y="28"/>
                  </a:lnTo>
                  <a:lnTo>
                    <a:pt x="38" y="18"/>
                  </a:lnTo>
                  <a:lnTo>
                    <a:pt x="62" y="18"/>
                  </a:lnTo>
                  <a:lnTo>
                    <a:pt x="76" y="0"/>
                  </a:lnTo>
                  <a:lnTo>
                    <a:pt x="98" y="10"/>
                  </a:lnTo>
                  <a:lnTo>
                    <a:pt x="118" y="32"/>
                  </a:lnTo>
                  <a:lnTo>
                    <a:pt x="118" y="48"/>
                  </a:lnTo>
                  <a:lnTo>
                    <a:pt x="116" y="72"/>
                  </a:lnTo>
                  <a:lnTo>
                    <a:pt x="122" y="98"/>
                  </a:lnTo>
                  <a:lnTo>
                    <a:pt x="136" y="98"/>
                  </a:lnTo>
                  <a:lnTo>
                    <a:pt x="156" y="80"/>
                  </a:lnTo>
                  <a:lnTo>
                    <a:pt x="180" y="100"/>
                  </a:lnTo>
                  <a:lnTo>
                    <a:pt x="192" y="112"/>
                  </a:lnTo>
                  <a:lnTo>
                    <a:pt x="202" y="134"/>
                  </a:lnTo>
                  <a:lnTo>
                    <a:pt x="202" y="146"/>
                  </a:lnTo>
                  <a:lnTo>
                    <a:pt x="182" y="168"/>
                  </a:lnTo>
                  <a:lnTo>
                    <a:pt x="164" y="180"/>
                  </a:lnTo>
                  <a:lnTo>
                    <a:pt x="146" y="166"/>
                  </a:lnTo>
                  <a:lnTo>
                    <a:pt x="126" y="154"/>
                  </a:lnTo>
                  <a:lnTo>
                    <a:pt x="118" y="164"/>
                  </a:lnTo>
                  <a:lnTo>
                    <a:pt x="94" y="164"/>
                  </a:lnTo>
                  <a:lnTo>
                    <a:pt x="84" y="184"/>
                  </a:lnTo>
                  <a:lnTo>
                    <a:pt x="68" y="170"/>
                  </a:lnTo>
                  <a:lnTo>
                    <a:pt x="56" y="142"/>
                  </a:lnTo>
                  <a:lnTo>
                    <a:pt x="46" y="132"/>
                  </a:lnTo>
                  <a:lnTo>
                    <a:pt x="48" y="100"/>
                  </a:lnTo>
                  <a:lnTo>
                    <a:pt x="22" y="98"/>
                  </a:lnTo>
                  <a:lnTo>
                    <a:pt x="8" y="86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57" name="Freeform 39">
              <a:extLst>
                <a:ext uri="{FF2B5EF4-FFF2-40B4-BE49-F238E27FC236}">
                  <a16:creationId xmlns:a16="http://schemas.microsoft.com/office/drawing/2014/main" id="{F6495A03-5DAA-048D-EFF8-BD96ECE9A890}"/>
                </a:ext>
              </a:extLst>
            </p:cNvPr>
            <p:cNvSpPr>
              <a:spLocks/>
            </p:cNvSpPr>
            <p:nvPr/>
          </p:nvSpPr>
          <p:spPr bwMode="gray">
            <a:xfrm>
              <a:off x="2414" y="1284"/>
              <a:ext cx="202" cy="184"/>
            </a:xfrm>
            <a:custGeom>
              <a:avLst/>
              <a:gdLst>
                <a:gd name="T0" fmla="*/ 0 w 202"/>
                <a:gd name="T1" fmla="*/ 76 h 184"/>
                <a:gd name="T2" fmla="*/ 2 w 202"/>
                <a:gd name="T3" fmla="*/ 60 h 184"/>
                <a:gd name="T4" fmla="*/ 20 w 202"/>
                <a:gd name="T5" fmla="*/ 50 h 184"/>
                <a:gd name="T6" fmla="*/ 28 w 202"/>
                <a:gd name="T7" fmla="*/ 28 h 184"/>
                <a:gd name="T8" fmla="*/ 38 w 202"/>
                <a:gd name="T9" fmla="*/ 18 h 184"/>
                <a:gd name="T10" fmla="*/ 62 w 202"/>
                <a:gd name="T11" fmla="*/ 18 h 184"/>
                <a:gd name="T12" fmla="*/ 76 w 202"/>
                <a:gd name="T13" fmla="*/ 0 h 184"/>
                <a:gd name="T14" fmla="*/ 98 w 202"/>
                <a:gd name="T15" fmla="*/ 10 h 184"/>
                <a:gd name="T16" fmla="*/ 118 w 202"/>
                <a:gd name="T17" fmla="*/ 32 h 184"/>
                <a:gd name="T18" fmla="*/ 118 w 202"/>
                <a:gd name="T19" fmla="*/ 48 h 184"/>
                <a:gd name="T20" fmla="*/ 116 w 202"/>
                <a:gd name="T21" fmla="*/ 72 h 184"/>
                <a:gd name="T22" fmla="*/ 122 w 202"/>
                <a:gd name="T23" fmla="*/ 98 h 184"/>
                <a:gd name="T24" fmla="*/ 136 w 202"/>
                <a:gd name="T25" fmla="*/ 98 h 184"/>
                <a:gd name="T26" fmla="*/ 156 w 202"/>
                <a:gd name="T27" fmla="*/ 80 h 184"/>
                <a:gd name="T28" fmla="*/ 180 w 202"/>
                <a:gd name="T29" fmla="*/ 100 h 184"/>
                <a:gd name="T30" fmla="*/ 192 w 202"/>
                <a:gd name="T31" fmla="*/ 112 h 184"/>
                <a:gd name="T32" fmla="*/ 202 w 202"/>
                <a:gd name="T33" fmla="*/ 134 h 184"/>
                <a:gd name="T34" fmla="*/ 202 w 202"/>
                <a:gd name="T35" fmla="*/ 146 h 184"/>
                <a:gd name="T36" fmla="*/ 182 w 202"/>
                <a:gd name="T37" fmla="*/ 168 h 184"/>
                <a:gd name="T38" fmla="*/ 164 w 202"/>
                <a:gd name="T39" fmla="*/ 180 h 184"/>
                <a:gd name="T40" fmla="*/ 146 w 202"/>
                <a:gd name="T41" fmla="*/ 166 h 184"/>
                <a:gd name="T42" fmla="*/ 126 w 202"/>
                <a:gd name="T43" fmla="*/ 154 h 184"/>
                <a:gd name="T44" fmla="*/ 118 w 202"/>
                <a:gd name="T45" fmla="*/ 164 h 184"/>
                <a:gd name="T46" fmla="*/ 94 w 202"/>
                <a:gd name="T47" fmla="*/ 164 h 184"/>
                <a:gd name="T48" fmla="*/ 84 w 202"/>
                <a:gd name="T49" fmla="*/ 184 h 184"/>
                <a:gd name="T50" fmla="*/ 68 w 202"/>
                <a:gd name="T51" fmla="*/ 170 h 184"/>
                <a:gd name="T52" fmla="*/ 56 w 202"/>
                <a:gd name="T53" fmla="*/ 142 h 184"/>
                <a:gd name="T54" fmla="*/ 46 w 202"/>
                <a:gd name="T55" fmla="*/ 132 h 184"/>
                <a:gd name="T56" fmla="*/ 48 w 202"/>
                <a:gd name="T57" fmla="*/ 100 h 184"/>
                <a:gd name="T58" fmla="*/ 22 w 202"/>
                <a:gd name="T59" fmla="*/ 98 h 184"/>
                <a:gd name="T60" fmla="*/ 8 w 202"/>
                <a:gd name="T61" fmla="*/ 86 h 184"/>
                <a:gd name="T62" fmla="*/ 0 w 202"/>
                <a:gd name="T63" fmla="*/ 76 h 1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2"/>
                <a:gd name="T97" fmla="*/ 0 h 184"/>
                <a:gd name="T98" fmla="*/ 202 w 202"/>
                <a:gd name="T99" fmla="*/ 184 h 18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2" h="184">
                  <a:moveTo>
                    <a:pt x="0" y="76"/>
                  </a:moveTo>
                  <a:lnTo>
                    <a:pt x="2" y="60"/>
                  </a:lnTo>
                  <a:lnTo>
                    <a:pt x="20" y="50"/>
                  </a:lnTo>
                  <a:lnTo>
                    <a:pt x="28" y="28"/>
                  </a:lnTo>
                  <a:lnTo>
                    <a:pt x="38" y="18"/>
                  </a:lnTo>
                  <a:lnTo>
                    <a:pt x="62" y="18"/>
                  </a:lnTo>
                  <a:lnTo>
                    <a:pt x="76" y="0"/>
                  </a:lnTo>
                  <a:lnTo>
                    <a:pt x="98" y="10"/>
                  </a:lnTo>
                  <a:lnTo>
                    <a:pt x="118" y="32"/>
                  </a:lnTo>
                  <a:lnTo>
                    <a:pt x="118" y="48"/>
                  </a:lnTo>
                  <a:lnTo>
                    <a:pt x="116" y="72"/>
                  </a:lnTo>
                  <a:lnTo>
                    <a:pt x="122" y="98"/>
                  </a:lnTo>
                  <a:lnTo>
                    <a:pt x="136" y="98"/>
                  </a:lnTo>
                  <a:lnTo>
                    <a:pt x="156" y="80"/>
                  </a:lnTo>
                  <a:lnTo>
                    <a:pt x="180" y="100"/>
                  </a:lnTo>
                  <a:lnTo>
                    <a:pt x="192" y="112"/>
                  </a:lnTo>
                  <a:lnTo>
                    <a:pt x="202" y="134"/>
                  </a:lnTo>
                  <a:lnTo>
                    <a:pt x="202" y="146"/>
                  </a:lnTo>
                  <a:lnTo>
                    <a:pt x="182" y="168"/>
                  </a:lnTo>
                  <a:lnTo>
                    <a:pt x="164" y="180"/>
                  </a:lnTo>
                  <a:lnTo>
                    <a:pt x="146" y="166"/>
                  </a:lnTo>
                  <a:lnTo>
                    <a:pt x="126" y="154"/>
                  </a:lnTo>
                  <a:lnTo>
                    <a:pt x="118" y="164"/>
                  </a:lnTo>
                  <a:lnTo>
                    <a:pt x="94" y="164"/>
                  </a:lnTo>
                  <a:lnTo>
                    <a:pt x="84" y="184"/>
                  </a:lnTo>
                  <a:lnTo>
                    <a:pt x="68" y="170"/>
                  </a:lnTo>
                  <a:lnTo>
                    <a:pt x="56" y="142"/>
                  </a:lnTo>
                  <a:lnTo>
                    <a:pt x="46" y="132"/>
                  </a:lnTo>
                  <a:lnTo>
                    <a:pt x="48" y="100"/>
                  </a:lnTo>
                  <a:lnTo>
                    <a:pt x="22" y="98"/>
                  </a:lnTo>
                  <a:lnTo>
                    <a:pt x="8" y="86"/>
                  </a:lnTo>
                  <a:lnTo>
                    <a:pt x="0" y="76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58" name="Freeform 40">
              <a:extLst>
                <a:ext uri="{FF2B5EF4-FFF2-40B4-BE49-F238E27FC236}">
                  <a16:creationId xmlns:a16="http://schemas.microsoft.com/office/drawing/2014/main" id="{D0A0841D-E337-326C-AB1C-7F547E1568E2}"/>
                </a:ext>
              </a:extLst>
            </p:cNvPr>
            <p:cNvSpPr>
              <a:spLocks/>
            </p:cNvSpPr>
            <p:nvPr/>
          </p:nvSpPr>
          <p:spPr bwMode="gray">
            <a:xfrm>
              <a:off x="2604" y="1344"/>
              <a:ext cx="126" cy="102"/>
            </a:xfrm>
            <a:custGeom>
              <a:avLst/>
              <a:gdLst>
                <a:gd name="T0" fmla="*/ 0 w 126"/>
                <a:gd name="T1" fmla="*/ 50 h 102"/>
                <a:gd name="T2" fmla="*/ 28 w 126"/>
                <a:gd name="T3" fmla="*/ 46 h 102"/>
                <a:gd name="T4" fmla="*/ 38 w 126"/>
                <a:gd name="T5" fmla="*/ 28 h 102"/>
                <a:gd name="T6" fmla="*/ 54 w 126"/>
                <a:gd name="T7" fmla="*/ 18 h 102"/>
                <a:gd name="T8" fmla="*/ 64 w 126"/>
                <a:gd name="T9" fmla="*/ 0 h 102"/>
                <a:gd name="T10" fmla="*/ 92 w 126"/>
                <a:gd name="T11" fmla="*/ 0 h 102"/>
                <a:gd name="T12" fmla="*/ 104 w 126"/>
                <a:gd name="T13" fmla="*/ 26 h 102"/>
                <a:gd name="T14" fmla="*/ 112 w 126"/>
                <a:gd name="T15" fmla="*/ 40 h 102"/>
                <a:gd name="T16" fmla="*/ 126 w 126"/>
                <a:gd name="T17" fmla="*/ 46 h 102"/>
                <a:gd name="T18" fmla="*/ 122 w 126"/>
                <a:gd name="T19" fmla="*/ 68 h 102"/>
                <a:gd name="T20" fmla="*/ 102 w 126"/>
                <a:gd name="T21" fmla="*/ 92 h 102"/>
                <a:gd name="T22" fmla="*/ 80 w 126"/>
                <a:gd name="T23" fmla="*/ 102 h 102"/>
                <a:gd name="T24" fmla="*/ 46 w 126"/>
                <a:gd name="T25" fmla="*/ 96 h 102"/>
                <a:gd name="T26" fmla="*/ 22 w 126"/>
                <a:gd name="T27" fmla="*/ 90 h 102"/>
                <a:gd name="T28" fmla="*/ 12 w 126"/>
                <a:gd name="T29" fmla="*/ 84 h 102"/>
                <a:gd name="T30" fmla="*/ 12 w 126"/>
                <a:gd name="T31" fmla="*/ 74 h 102"/>
                <a:gd name="T32" fmla="*/ 0 w 126"/>
                <a:gd name="T33" fmla="*/ 5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6"/>
                <a:gd name="T52" fmla="*/ 0 h 102"/>
                <a:gd name="T53" fmla="*/ 126 w 126"/>
                <a:gd name="T54" fmla="*/ 102 h 1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6" h="102">
                  <a:moveTo>
                    <a:pt x="0" y="50"/>
                  </a:moveTo>
                  <a:lnTo>
                    <a:pt x="28" y="46"/>
                  </a:lnTo>
                  <a:lnTo>
                    <a:pt x="38" y="28"/>
                  </a:lnTo>
                  <a:lnTo>
                    <a:pt x="54" y="18"/>
                  </a:lnTo>
                  <a:lnTo>
                    <a:pt x="64" y="0"/>
                  </a:lnTo>
                  <a:lnTo>
                    <a:pt x="92" y="0"/>
                  </a:lnTo>
                  <a:lnTo>
                    <a:pt x="104" y="26"/>
                  </a:lnTo>
                  <a:lnTo>
                    <a:pt x="112" y="40"/>
                  </a:lnTo>
                  <a:lnTo>
                    <a:pt x="126" y="46"/>
                  </a:lnTo>
                  <a:lnTo>
                    <a:pt x="122" y="68"/>
                  </a:lnTo>
                  <a:lnTo>
                    <a:pt x="102" y="92"/>
                  </a:lnTo>
                  <a:lnTo>
                    <a:pt x="80" y="102"/>
                  </a:lnTo>
                  <a:lnTo>
                    <a:pt x="46" y="96"/>
                  </a:lnTo>
                  <a:lnTo>
                    <a:pt x="22" y="90"/>
                  </a:lnTo>
                  <a:lnTo>
                    <a:pt x="12" y="84"/>
                  </a:lnTo>
                  <a:lnTo>
                    <a:pt x="12" y="74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59" name="Freeform 41">
              <a:extLst>
                <a:ext uri="{FF2B5EF4-FFF2-40B4-BE49-F238E27FC236}">
                  <a16:creationId xmlns:a16="http://schemas.microsoft.com/office/drawing/2014/main" id="{B10EAEF5-3E99-2D0B-BBB4-51AFD9BDF63D}"/>
                </a:ext>
              </a:extLst>
            </p:cNvPr>
            <p:cNvSpPr>
              <a:spLocks/>
            </p:cNvSpPr>
            <p:nvPr/>
          </p:nvSpPr>
          <p:spPr bwMode="gray">
            <a:xfrm>
              <a:off x="2604" y="1344"/>
              <a:ext cx="126" cy="102"/>
            </a:xfrm>
            <a:custGeom>
              <a:avLst/>
              <a:gdLst>
                <a:gd name="T0" fmla="*/ 0 w 126"/>
                <a:gd name="T1" fmla="*/ 50 h 102"/>
                <a:gd name="T2" fmla="*/ 28 w 126"/>
                <a:gd name="T3" fmla="*/ 46 h 102"/>
                <a:gd name="T4" fmla="*/ 38 w 126"/>
                <a:gd name="T5" fmla="*/ 28 h 102"/>
                <a:gd name="T6" fmla="*/ 54 w 126"/>
                <a:gd name="T7" fmla="*/ 18 h 102"/>
                <a:gd name="T8" fmla="*/ 64 w 126"/>
                <a:gd name="T9" fmla="*/ 0 h 102"/>
                <a:gd name="T10" fmla="*/ 92 w 126"/>
                <a:gd name="T11" fmla="*/ 0 h 102"/>
                <a:gd name="T12" fmla="*/ 104 w 126"/>
                <a:gd name="T13" fmla="*/ 26 h 102"/>
                <a:gd name="T14" fmla="*/ 112 w 126"/>
                <a:gd name="T15" fmla="*/ 40 h 102"/>
                <a:gd name="T16" fmla="*/ 126 w 126"/>
                <a:gd name="T17" fmla="*/ 46 h 102"/>
                <a:gd name="T18" fmla="*/ 122 w 126"/>
                <a:gd name="T19" fmla="*/ 68 h 102"/>
                <a:gd name="T20" fmla="*/ 102 w 126"/>
                <a:gd name="T21" fmla="*/ 92 h 102"/>
                <a:gd name="T22" fmla="*/ 80 w 126"/>
                <a:gd name="T23" fmla="*/ 102 h 102"/>
                <a:gd name="T24" fmla="*/ 46 w 126"/>
                <a:gd name="T25" fmla="*/ 96 h 102"/>
                <a:gd name="T26" fmla="*/ 22 w 126"/>
                <a:gd name="T27" fmla="*/ 90 h 102"/>
                <a:gd name="T28" fmla="*/ 12 w 126"/>
                <a:gd name="T29" fmla="*/ 84 h 102"/>
                <a:gd name="T30" fmla="*/ 12 w 126"/>
                <a:gd name="T31" fmla="*/ 74 h 102"/>
                <a:gd name="T32" fmla="*/ 0 w 126"/>
                <a:gd name="T33" fmla="*/ 5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6"/>
                <a:gd name="T52" fmla="*/ 0 h 102"/>
                <a:gd name="T53" fmla="*/ 126 w 126"/>
                <a:gd name="T54" fmla="*/ 102 h 1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6" h="102">
                  <a:moveTo>
                    <a:pt x="0" y="50"/>
                  </a:moveTo>
                  <a:lnTo>
                    <a:pt x="28" y="46"/>
                  </a:lnTo>
                  <a:lnTo>
                    <a:pt x="38" y="28"/>
                  </a:lnTo>
                  <a:lnTo>
                    <a:pt x="54" y="18"/>
                  </a:lnTo>
                  <a:lnTo>
                    <a:pt x="64" y="0"/>
                  </a:lnTo>
                  <a:lnTo>
                    <a:pt x="92" y="0"/>
                  </a:lnTo>
                  <a:lnTo>
                    <a:pt x="104" y="26"/>
                  </a:lnTo>
                  <a:lnTo>
                    <a:pt x="112" y="40"/>
                  </a:lnTo>
                  <a:lnTo>
                    <a:pt x="126" y="46"/>
                  </a:lnTo>
                  <a:lnTo>
                    <a:pt x="122" y="68"/>
                  </a:lnTo>
                  <a:lnTo>
                    <a:pt x="102" y="92"/>
                  </a:lnTo>
                  <a:lnTo>
                    <a:pt x="80" y="102"/>
                  </a:lnTo>
                  <a:lnTo>
                    <a:pt x="46" y="96"/>
                  </a:lnTo>
                  <a:lnTo>
                    <a:pt x="22" y="90"/>
                  </a:lnTo>
                  <a:lnTo>
                    <a:pt x="12" y="84"/>
                  </a:lnTo>
                  <a:lnTo>
                    <a:pt x="12" y="74"/>
                  </a:lnTo>
                  <a:lnTo>
                    <a:pt x="0" y="50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0" name="Freeform 42">
              <a:extLst>
                <a:ext uri="{FF2B5EF4-FFF2-40B4-BE49-F238E27FC236}">
                  <a16:creationId xmlns:a16="http://schemas.microsoft.com/office/drawing/2014/main" id="{B3D25E06-493E-33FA-2CC3-0B54EF26E571}"/>
                </a:ext>
              </a:extLst>
            </p:cNvPr>
            <p:cNvSpPr>
              <a:spLocks/>
            </p:cNvSpPr>
            <p:nvPr/>
          </p:nvSpPr>
          <p:spPr bwMode="gray">
            <a:xfrm>
              <a:off x="2530" y="1142"/>
              <a:ext cx="384" cy="500"/>
            </a:xfrm>
            <a:custGeom>
              <a:avLst/>
              <a:gdLst>
                <a:gd name="T0" fmla="*/ 2 w 384"/>
                <a:gd name="T1" fmla="*/ 190 h 500"/>
                <a:gd name="T2" fmla="*/ 6 w 384"/>
                <a:gd name="T3" fmla="*/ 240 h 500"/>
                <a:gd name="T4" fmla="*/ 40 w 384"/>
                <a:gd name="T5" fmla="*/ 222 h 500"/>
                <a:gd name="T6" fmla="*/ 76 w 384"/>
                <a:gd name="T7" fmla="*/ 254 h 500"/>
                <a:gd name="T8" fmla="*/ 112 w 384"/>
                <a:gd name="T9" fmla="*/ 230 h 500"/>
                <a:gd name="T10" fmla="*/ 138 w 384"/>
                <a:gd name="T11" fmla="*/ 202 h 500"/>
                <a:gd name="T12" fmla="*/ 178 w 384"/>
                <a:gd name="T13" fmla="*/ 228 h 500"/>
                <a:gd name="T14" fmla="*/ 200 w 384"/>
                <a:gd name="T15" fmla="*/ 248 h 500"/>
                <a:gd name="T16" fmla="*/ 176 w 384"/>
                <a:gd name="T17" fmla="*/ 294 h 500"/>
                <a:gd name="T18" fmla="*/ 118 w 384"/>
                <a:gd name="T19" fmla="*/ 298 h 500"/>
                <a:gd name="T20" fmla="*/ 86 w 384"/>
                <a:gd name="T21" fmla="*/ 288 h 500"/>
                <a:gd name="T22" fmla="*/ 46 w 384"/>
                <a:gd name="T23" fmla="*/ 324 h 500"/>
                <a:gd name="T24" fmla="*/ 36 w 384"/>
                <a:gd name="T25" fmla="*/ 362 h 500"/>
                <a:gd name="T26" fmla="*/ 22 w 384"/>
                <a:gd name="T27" fmla="*/ 388 h 500"/>
                <a:gd name="T28" fmla="*/ 20 w 384"/>
                <a:gd name="T29" fmla="*/ 418 h 500"/>
                <a:gd name="T30" fmla="*/ 50 w 384"/>
                <a:gd name="T31" fmla="*/ 430 h 500"/>
                <a:gd name="T32" fmla="*/ 90 w 384"/>
                <a:gd name="T33" fmla="*/ 496 h 500"/>
                <a:gd name="T34" fmla="*/ 140 w 384"/>
                <a:gd name="T35" fmla="*/ 488 h 500"/>
                <a:gd name="T36" fmla="*/ 196 w 384"/>
                <a:gd name="T37" fmla="*/ 482 h 500"/>
                <a:gd name="T38" fmla="*/ 222 w 384"/>
                <a:gd name="T39" fmla="*/ 498 h 500"/>
                <a:gd name="T40" fmla="*/ 272 w 384"/>
                <a:gd name="T41" fmla="*/ 462 h 500"/>
                <a:gd name="T42" fmla="*/ 334 w 384"/>
                <a:gd name="T43" fmla="*/ 422 h 500"/>
                <a:gd name="T44" fmla="*/ 364 w 384"/>
                <a:gd name="T45" fmla="*/ 334 h 500"/>
                <a:gd name="T46" fmla="*/ 374 w 384"/>
                <a:gd name="T47" fmla="*/ 312 h 500"/>
                <a:gd name="T48" fmla="*/ 372 w 384"/>
                <a:gd name="T49" fmla="*/ 292 h 500"/>
                <a:gd name="T50" fmla="*/ 384 w 384"/>
                <a:gd name="T51" fmla="*/ 266 h 500"/>
                <a:gd name="T52" fmla="*/ 344 w 384"/>
                <a:gd name="T53" fmla="*/ 240 h 500"/>
                <a:gd name="T54" fmla="*/ 306 w 384"/>
                <a:gd name="T55" fmla="*/ 232 h 500"/>
                <a:gd name="T56" fmla="*/ 300 w 384"/>
                <a:gd name="T57" fmla="*/ 194 h 500"/>
                <a:gd name="T58" fmla="*/ 294 w 384"/>
                <a:gd name="T59" fmla="*/ 168 h 500"/>
                <a:gd name="T60" fmla="*/ 314 w 384"/>
                <a:gd name="T61" fmla="*/ 136 h 500"/>
                <a:gd name="T62" fmla="*/ 288 w 384"/>
                <a:gd name="T63" fmla="*/ 98 h 500"/>
                <a:gd name="T64" fmla="*/ 254 w 384"/>
                <a:gd name="T65" fmla="*/ 60 h 500"/>
                <a:gd name="T66" fmla="*/ 206 w 384"/>
                <a:gd name="T67" fmla="*/ 40 h 500"/>
                <a:gd name="T68" fmla="*/ 184 w 384"/>
                <a:gd name="T69" fmla="*/ 8 h 500"/>
                <a:gd name="T70" fmla="*/ 146 w 384"/>
                <a:gd name="T71" fmla="*/ 0 h 500"/>
                <a:gd name="T72" fmla="*/ 102 w 384"/>
                <a:gd name="T73" fmla="*/ 16 h 500"/>
                <a:gd name="T74" fmla="*/ 70 w 384"/>
                <a:gd name="T75" fmla="*/ 42 h 500"/>
                <a:gd name="T76" fmla="*/ 100 w 384"/>
                <a:gd name="T77" fmla="*/ 60 h 500"/>
                <a:gd name="T78" fmla="*/ 92 w 384"/>
                <a:gd name="T79" fmla="*/ 92 h 500"/>
                <a:gd name="T80" fmla="*/ 60 w 384"/>
                <a:gd name="T81" fmla="*/ 106 h 500"/>
                <a:gd name="T82" fmla="*/ 52 w 384"/>
                <a:gd name="T83" fmla="*/ 132 h 500"/>
                <a:gd name="T84" fmla="*/ 60 w 384"/>
                <a:gd name="T85" fmla="*/ 158 h 500"/>
                <a:gd name="T86" fmla="*/ 42 w 384"/>
                <a:gd name="T87" fmla="*/ 174 h 500"/>
                <a:gd name="T88" fmla="*/ 2 w 384"/>
                <a:gd name="T89" fmla="*/ 176 h 5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4"/>
                <a:gd name="T136" fmla="*/ 0 h 500"/>
                <a:gd name="T137" fmla="*/ 384 w 384"/>
                <a:gd name="T138" fmla="*/ 500 h 50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4" h="500">
                  <a:moveTo>
                    <a:pt x="2" y="176"/>
                  </a:moveTo>
                  <a:lnTo>
                    <a:pt x="2" y="190"/>
                  </a:lnTo>
                  <a:lnTo>
                    <a:pt x="0" y="214"/>
                  </a:lnTo>
                  <a:lnTo>
                    <a:pt x="6" y="240"/>
                  </a:lnTo>
                  <a:lnTo>
                    <a:pt x="20" y="240"/>
                  </a:lnTo>
                  <a:lnTo>
                    <a:pt x="40" y="222"/>
                  </a:lnTo>
                  <a:lnTo>
                    <a:pt x="64" y="242"/>
                  </a:lnTo>
                  <a:lnTo>
                    <a:pt x="76" y="254"/>
                  </a:lnTo>
                  <a:lnTo>
                    <a:pt x="100" y="248"/>
                  </a:lnTo>
                  <a:lnTo>
                    <a:pt x="112" y="230"/>
                  </a:lnTo>
                  <a:lnTo>
                    <a:pt x="128" y="220"/>
                  </a:lnTo>
                  <a:lnTo>
                    <a:pt x="138" y="202"/>
                  </a:lnTo>
                  <a:lnTo>
                    <a:pt x="166" y="202"/>
                  </a:lnTo>
                  <a:lnTo>
                    <a:pt x="178" y="228"/>
                  </a:lnTo>
                  <a:lnTo>
                    <a:pt x="186" y="242"/>
                  </a:lnTo>
                  <a:lnTo>
                    <a:pt x="200" y="248"/>
                  </a:lnTo>
                  <a:lnTo>
                    <a:pt x="196" y="270"/>
                  </a:lnTo>
                  <a:lnTo>
                    <a:pt x="176" y="294"/>
                  </a:lnTo>
                  <a:lnTo>
                    <a:pt x="152" y="304"/>
                  </a:lnTo>
                  <a:lnTo>
                    <a:pt x="118" y="298"/>
                  </a:lnTo>
                  <a:lnTo>
                    <a:pt x="98" y="292"/>
                  </a:lnTo>
                  <a:lnTo>
                    <a:pt x="86" y="288"/>
                  </a:lnTo>
                  <a:lnTo>
                    <a:pt x="66" y="310"/>
                  </a:lnTo>
                  <a:lnTo>
                    <a:pt x="46" y="324"/>
                  </a:lnTo>
                  <a:lnTo>
                    <a:pt x="44" y="354"/>
                  </a:lnTo>
                  <a:lnTo>
                    <a:pt x="36" y="362"/>
                  </a:lnTo>
                  <a:lnTo>
                    <a:pt x="36" y="382"/>
                  </a:lnTo>
                  <a:lnTo>
                    <a:pt x="22" y="388"/>
                  </a:lnTo>
                  <a:lnTo>
                    <a:pt x="16" y="402"/>
                  </a:lnTo>
                  <a:lnTo>
                    <a:pt x="20" y="418"/>
                  </a:lnTo>
                  <a:lnTo>
                    <a:pt x="34" y="428"/>
                  </a:lnTo>
                  <a:lnTo>
                    <a:pt x="50" y="430"/>
                  </a:lnTo>
                  <a:lnTo>
                    <a:pt x="54" y="462"/>
                  </a:lnTo>
                  <a:lnTo>
                    <a:pt x="90" y="496"/>
                  </a:lnTo>
                  <a:lnTo>
                    <a:pt x="112" y="500"/>
                  </a:lnTo>
                  <a:lnTo>
                    <a:pt x="140" y="488"/>
                  </a:lnTo>
                  <a:lnTo>
                    <a:pt x="170" y="482"/>
                  </a:lnTo>
                  <a:lnTo>
                    <a:pt x="196" y="482"/>
                  </a:lnTo>
                  <a:lnTo>
                    <a:pt x="214" y="494"/>
                  </a:lnTo>
                  <a:lnTo>
                    <a:pt x="222" y="498"/>
                  </a:lnTo>
                  <a:lnTo>
                    <a:pt x="236" y="496"/>
                  </a:lnTo>
                  <a:lnTo>
                    <a:pt x="272" y="462"/>
                  </a:lnTo>
                  <a:lnTo>
                    <a:pt x="306" y="446"/>
                  </a:lnTo>
                  <a:lnTo>
                    <a:pt x="334" y="422"/>
                  </a:lnTo>
                  <a:lnTo>
                    <a:pt x="364" y="400"/>
                  </a:lnTo>
                  <a:lnTo>
                    <a:pt x="364" y="334"/>
                  </a:lnTo>
                  <a:lnTo>
                    <a:pt x="374" y="326"/>
                  </a:lnTo>
                  <a:lnTo>
                    <a:pt x="374" y="312"/>
                  </a:lnTo>
                  <a:lnTo>
                    <a:pt x="384" y="304"/>
                  </a:lnTo>
                  <a:lnTo>
                    <a:pt x="372" y="292"/>
                  </a:lnTo>
                  <a:lnTo>
                    <a:pt x="368" y="280"/>
                  </a:lnTo>
                  <a:lnTo>
                    <a:pt x="384" y="266"/>
                  </a:lnTo>
                  <a:lnTo>
                    <a:pt x="364" y="238"/>
                  </a:lnTo>
                  <a:lnTo>
                    <a:pt x="344" y="240"/>
                  </a:lnTo>
                  <a:lnTo>
                    <a:pt x="324" y="232"/>
                  </a:lnTo>
                  <a:lnTo>
                    <a:pt x="306" y="232"/>
                  </a:lnTo>
                  <a:lnTo>
                    <a:pt x="300" y="222"/>
                  </a:lnTo>
                  <a:lnTo>
                    <a:pt x="300" y="194"/>
                  </a:lnTo>
                  <a:lnTo>
                    <a:pt x="292" y="184"/>
                  </a:lnTo>
                  <a:lnTo>
                    <a:pt x="294" y="168"/>
                  </a:lnTo>
                  <a:lnTo>
                    <a:pt x="306" y="150"/>
                  </a:lnTo>
                  <a:lnTo>
                    <a:pt x="314" y="136"/>
                  </a:lnTo>
                  <a:lnTo>
                    <a:pt x="308" y="116"/>
                  </a:lnTo>
                  <a:lnTo>
                    <a:pt x="288" y="98"/>
                  </a:lnTo>
                  <a:lnTo>
                    <a:pt x="274" y="76"/>
                  </a:lnTo>
                  <a:lnTo>
                    <a:pt x="254" y="60"/>
                  </a:lnTo>
                  <a:lnTo>
                    <a:pt x="232" y="56"/>
                  </a:lnTo>
                  <a:lnTo>
                    <a:pt x="206" y="40"/>
                  </a:lnTo>
                  <a:lnTo>
                    <a:pt x="192" y="22"/>
                  </a:lnTo>
                  <a:lnTo>
                    <a:pt x="184" y="8"/>
                  </a:lnTo>
                  <a:lnTo>
                    <a:pt x="182" y="0"/>
                  </a:lnTo>
                  <a:lnTo>
                    <a:pt x="146" y="0"/>
                  </a:lnTo>
                  <a:lnTo>
                    <a:pt x="134" y="16"/>
                  </a:lnTo>
                  <a:lnTo>
                    <a:pt x="102" y="16"/>
                  </a:lnTo>
                  <a:lnTo>
                    <a:pt x="96" y="38"/>
                  </a:lnTo>
                  <a:lnTo>
                    <a:pt x="70" y="42"/>
                  </a:lnTo>
                  <a:lnTo>
                    <a:pt x="66" y="58"/>
                  </a:lnTo>
                  <a:lnTo>
                    <a:pt x="100" y="60"/>
                  </a:lnTo>
                  <a:lnTo>
                    <a:pt x="104" y="76"/>
                  </a:lnTo>
                  <a:lnTo>
                    <a:pt x="92" y="92"/>
                  </a:lnTo>
                  <a:lnTo>
                    <a:pt x="84" y="106"/>
                  </a:lnTo>
                  <a:lnTo>
                    <a:pt x="60" y="106"/>
                  </a:lnTo>
                  <a:lnTo>
                    <a:pt x="46" y="120"/>
                  </a:lnTo>
                  <a:lnTo>
                    <a:pt x="52" y="132"/>
                  </a:lnTo>
                  <a:lnTo>
                    <a:pt x="64" y="140"/>
                  </a:lnTo>
                  <a:lnTo>
                    <a:pt x="60" y="158"/>
                  </a:lnTo>
                  <a:lnTo>
                    <a:pt x="44" y="156"/>
                  </a:lnTo>
                  <a:lnTo>
                    <a:pt x="42" y="174"/>
                  </a:lnTo>
                  <a:lnTo>
                    <a:pt x="30" y="180"/>
                  </a:lnTo>
                  <a:lnTo>
                    <a:pt x="2" y="176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1" name="Freeform 43">
              <a:extLst>
                <a:ext uri="{FF2B5EF4-FFF2-40B4-BE49-F238E27FC236}">
                  <a16:creationId xmlns:a16="http://schemas.microsoft.com/office/drawing/2014/main" id="{9D757D7F-D7DB-F90E-1F6E-DE89400ADC2E}"/>
                </a:ext>
              </a:extLst>
            </p:cNvPr>
            <p:cNvSpPr>
              <a:spLocks/>
            </p:cNvSpPr>
            <p:nvPr/>
          </p:nvSpPr>
          <p:spPr bwMode="gray">
            <a:xfrm>
              <a:off x="2530" y="1142"/>
              <a:ext cx="384" cy="500"/>
            </a:xfrm>
            <a:custGeom>
              <a:avLst/>
              <a:gdLst>
                <a:gd name="T0" fmla="*/ 2 w 384"/>
                <a:gd name="T1" fmla="*/ 190 h 500"/>
                <a:gd name="T2" fmla="*/ 6 w 384"/>
                <a:gd name="T3" fmla="*/ 240 h 500"/>
                <a:gd name="T4" fmla="*/ 40 w 384"/>
                <a:gd name="T5" fmla="*/ 222 h 500"/>
                <a:gd name="T6" fmla="*/ 76 w 384"/>
                <a:gd name="T7" fmla="*/ 254 h 500"/>
                <a:gd name="T8" fmla="*/ 112 w 384"/>
                <a:gd name="T9" fmla="*/ 230 h 500"/>
                <a:gd name="T10" fmla="*/ 138 w 384"/>
                <a:gd name="T11" fmla="*/ 202 h 500"/>
                <a:gd name="T12" fmla="*/ 178 w 384"/>
                <a:gd name="T13" fmla="*/ 228 h 500"/>
                <a:gd name="T14" fmla="*/ 200 w 384"/>
                <a:gd name="T15" fmla="*/ 248 h 500"/>
                <a:gd name="T16" fmla="*/ 176 w 384"/>
                <a:gd name="T17" fmla="*/ 294 h 500"/>
                <a:gd name="T18" fmla="*/ 118 w 384"/>
                <a:gd name="T19" fmla="*/ 298 h 500"/>
                <a:gd name="T20" fmla="*/ 86 w 384"/>
                <a:gd name="T21" fmla="*/ 288 h 500"/>
                <a:gd name="T22" fmla="*/ 46 w 384"/>
                <a:gd name="T23" fmla="*/ 324 h 500"/>
                <a:gd name="T24" fmla="*/ 36 w 384"/>
                <a:gd name="T25" fmla="*/ 362 h 500"/>
                <a:gd name="T26" fmla="*/ 22 w 384"/>
                <a:gd name="T27" fmla="*/ 388 h 500"/>
                <a:gd name="T28" fmla="*/ 20 w 384"/>
                <a:gd name="T29" fmla="*/ 418 h 500"/>
                <a:gd name="T30" fmla="*/ 50 w 384"/>
                <a:gd name="T31" fmla="*/ 430 h 500"/>
                <a:gd name="T32" fmla="*/ 90 w 384"/>
                <a:gd name="T33" fmla="*/ 496 h 500"/>
                <a:gd name="T34" fmla="*/ 140 w 384"/>
                <a:gd name="T35" fmla="*/ 488 h 500"/>
                <a:gd name="T36" fmla="*/ 196 w 384"/>
                <a:gd name="T37" fmla="*/ 482 h 500"/>
                <a:gd name="T38" fmla="*/ 222 w 384"/>
                <a:gd name="T39" fmla="*/ 498 h 500"/>
                <a:gd name="T40" fmla="*/ 272 w 384"/>
                <a:gd name="T41" fmla="*/ 462 h 500"/>
                <a:gd name="T42" fmla="*/ 334 w 384"/>
                <a:gd name="T43" fmla="*/ 422 h 500"/>
                <a:gd name="T44" fmla="*/ 364 w 384"/>
                <a:gd name="T45" fmla="*/ 334 h 500"/>
                <a:gd name="T46" fmla="*/ 374 w 384"/>
                <a:gd name="T47" fmla="*/ 312 h 500"/>
                <a:gd name="T48" fmla="*/ 372 w 384"/>
                <a:gd name="T49" fmla="*/ 292 h 500"/>
                <a:gd name="T50" fmla="*/ 384 w 384"/>
                <a:gd name="T51" fmla="*/ 266 h 500"/>
                <a:gd name="T52" fmla="*/ 344 w 384"/>
                <a:gd name="T53" fmla="*/ 240 h 500"/>
                <a:gd name="T54" fmla="*/ 306 w 384"/>
                <a:gd name="T55" fmla="*/ 232 h 500"/>
                <a:gd name="T56" fmla="*/ 300 w 384"/>
                <a:gd name="T57" fmla="*/ 194 h 500"/>
                <a:gd name="T58" fmla="*/ 294 w 384"/>
                <a:gd name="T59" fmla="*/ 168 h 500"/>
                <a:gd name="T60" fmla="*/ 314 w 384"/>
                <a:gd name="T61" fmla="*/ 136 h 500"/>
                <a:gd name="T62" fmla="*/ 288 w 384"/>
                <a:gd name="T63" fmla="*/ 98 h 500"/>
                <a:gd name="T64" fmla="*/ 254 w 384"/>
                <a:gd name="T65" fmla="*/ 60 h 500"/>
                <a:gd name="T66" fmla="*/ 206 w 384"/>
                <a:gd name="T67" fmla="*/ 40 h 500"/>
                <a:gd name="T68" fmla="*/ 184 w 384"/>
                <a:gd name="T69" fmla="*/ 8 h 500"/>
                <a:gd name="T70" fmla="*/ 146 w 384"/>
                <a:gd name="T71" fmla="*/ 0 h 500"/>
                <a:gd name="T72" fmla="*/ 102 w 384"/>
                <a:gd name="T73" fmla="*/ 16 h 500"/>
                <a:gd name="T74" fmla="*/ 70 w 384"/>
                <a:gd name="T75" fmla="*/ 42 h 500"/>
                <a:gd name="T76" fmla="*/ 100 w 384"/>
                <a:gd name="T77" fmla="*/ 60 h 500"/>
                <a:gd name="T78" fmla="*/ 92 w 384"/>
                <a:gd name="T79" fmla="*/ 92 h 500"/>
                <a:gd name="T80" fmla="*/ 60 w 384"/>
                <a:gd name="T81" fmla="*/ 106 h 500"/>
                <a:gd name="T82" fmla="*/ 52 w 384"/>
                <a:gd name="T83" fmla="*/ 132 h 500"/>
                <a:gd name="T84" fmla="*/ 60 w 384"/>
                <a:gd name="T85" fmla="*/ 158 h 500"/>
                <a:gd name="T86" fmla="*/ 42 w 384"/>
                <a:gd name="T87" fmla="*/ 174 h 500"/>
                <a:gd name="T88" fmla="*/ 2 w 384"/>
                <a:gd name="T89" fmla="*/ 176 h 5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4"/>
                <a:gd name="T136" fmla="*/ 0 h 500"/>
                <a:gd name="T137" fmla="*/ 384 w 384"/>
                <a:gd name="T138" fmla="*/ 500 h 50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4" h="500">
                  <a:moveTo>
                    <a:pt x="2" y="176"/>
                  </a:moveTo>
                  <a:lnTo>
                    <a:pt x="2" y="190"/>
                  </a:lnTo>
                  <a:lnTo>
                    <a:pt x="0" y="214"/>
                  </a:lnTo>
                  <a:lnTo>
                    <a:pt x="6" y="240"/>
                  </a:lnTo>
                  <a:lnTo>
                    <a:pt x="20" y="240"/>
                  </a:lnTo>
                  <a:lnTo>
                    <a:pt x="40" y="222"/>
                  </a:lnTo>
                  <a:lnTo>
                    <a:pt x="64" y="242"/>
                  </a:lnTo>
                  <a:lnTo>
                    <a:pt x="76" y="254"/>
                  </a:lnTo>
                  <a:lnTo>
                    <a:pt x="100" y="248"/>
                  </a:lnTo>
                  <a:lnTo>
                    <a:pt x="112" y="230"/>
                  </a:lnTo>
                  <a:lnTo>
                    <a:pt x="128" y="220"/>
                  </a:lnTo>
                  <a:lnTo>
                    <a:pt x="138" y="202"/>
                  </a:lnTo>
                  <a:lnTo>
                    <a:pt x="166" y="202"/>
                  </a:lnTo>
                  <a:lnTo>
                    <a:pt x="178" y="228"/>
                  </a:lnTo>
                  <a:lnTo>
                    <a:pt x="186" y="242"/>
                  </a:lnTo>
                  <a:lnTo>
                    <a:pt x="200" y="248"/>
                  </a:lnTo>
                  <a:lnTo>
                    <a:pt x="196" y="270"/>
                  </a:lnTo>
                  <a:lnTo>
                    <a:pt x="176" y="294"/>
                  </a:lnTo>
                  <a:lnTo>
                    <a:pt x="152" y="304"/>
                  </a:lnTo>
                  <a:lnTo>
                    <a:pt x="118" y="298"/>
                  </a:lnTo>
                  <a:lnTo>
                    <a:pt x="98" y="292"/>
                  </a:lnTo>
                  <a:lnTo>
                    <a:pt x="86" y="288"/>
                  </a:lnTo>
                  <a:lnTo>
                    <a:pt x="66" y="310"/>
                  </a:lnTo>
                  <a:lnTo>
                    <a:pt x="46" y="324"/>
                  </a:lnTo>
                  <a:lnTo>
                    <a:pt x="44" y="354"/>
                  </a:lnTo>
                  <a:lnTo>
                    <a:pt x="36" y="362"/>
                  </a:lnTo>
                  <a:lnTo>
                    <a:pt x="36" y="382"/>
                  </a:lnTo>
                  <a:lnTo>
                    <a:pt x="22" y="388"/>
                  </a:lnTo>
                  <a:lnTo>
                    <a:pt x="16" y="402"/>
                  </a:lnTo>
                  <a:lnTo>
                    <a:pt x="20" y="418"/>
                  </a:lnTo>
                  <a:lnTo>
                    <a:pt x="34" y="428"/>
                  </a:lnTo>
                  <a:lnTo>
                    <a:pt x="50" y="430"/>
                  </a:lnTo>
                  <a:lnTo>
                    <a:pt x="54" y="462"/>
                  </a:lnTo>
                  <a:lnTo>
                    <a:pt x="90" y="496"/>
                  </a:lnTo>
                  <a:lnTo>
                    <a:pt x="112" y="500"/>
                  </a:lnTo>
                  <a:lnTo>
                    <a:pt x="140" y="488"/>
                  </a:lnTo>
                  <a:lnTo>
                    <a:pt x="170" y="482"/>
                  </a:lnTo>
                  <a:lnTo>
                    <a:pt x="196" y="482"/>
                  </a:lnTo>
                  <a:lnTo>
                    <a:pt x="214" y="494"/>
                  </a:lnTo>
                  <a:lnTo>
                    <a:pt x="222" y="498"/>
                  </a:lnTo>
                  <a:lnTo>
                    <a:pt x="236" y="496"/>
                  </a:lnTo>
                  <a:lnTo>
                    <a:pt x="272" y="462"/>
                  </a:lnTo>
                  <a:lnTo>
                    <a:pt x="306" y="446"/>
                  </a:lnTo>
                  <a:lnTo>
                    <a:pt x="334" y="422"/>
                  </a:lnTo>
                  <a:lnTo>
                    <a:pt x="364" y="400"/>
                  </a:lnTo>
                  <a:lnTo>
                    <a:pt x="364" y="334"/>
                  </a:lnTo>
                  <a:lnTo>
                    <a:pt x="374" y="326"/>
                  </a:lnTo>
                  <a:lnTo>
                    <a:pt x="374" y="312"/>
                  </a:lnTo>
                  <a:lnTo>
                    <a:pt x="384" y="304"/>
                  </a:lnTo>
                  <a:lnTo>
                    <a:pt x="372" y="292"/>
                  </a:lnTo>
                  <a:lnTo>
                    <a:pt x="368" y="280"/>
                  </a:lnTo>
                  <a:lnTo>
                    <a:pt x="384" y="266"/>
                  </a:lnTo>
                  <a:lnTo>
                    <a:pt x="364" y="238"/>
                  </a:lnTo>
                  <a:lnTo>
                    <a:pt x="344" y="240"/>
                  </a:lnTo>
                  <a:lnTo>
                    <a:pt x="324" y="232"/>
                  </a:lnTo>
                  <a:lnTo>
                    <a:pt x="306" y="232"/>
                  </a:lnTo>
                  <a:lnTo>
                    <a:pt x="300" y="222"/>
                  </a:lnTo>
                  <a:lnTo>
                    <a:pt x="300" y="194"/>
                  </a:lnTo>
                  <a:lnTo>
                    <a:pt x="292" y="184"/>
                  </a:lnTo>
                  <a:lnTo>
                    <a:pt x="294" y="168"/>
                  </a:lnTo>
                  <a:lnTo>
                    <a:pt x="306" y="150"/>
                  </a:lnTo>
                  <a:lnTo>
                    <a:pt x="314" y="136"/>
                  </a:lnTo>
                  <a:lnTo>
                    <a:pt x="308" y="116"/>
                  </a:lnTo>
                  <a:lnTo>
                    <a:pt x="288" y="98"/>
                  </a:lnTo>
                  <a:lnTo>
                    <a:pt x="274" y="76"/>
                  </a:lnTo>
                  <a:lnTo>
                    <a:pt x="254" y="60"/>
                  </a:lnTo>
                  <a:lnTo>
                    <a:pt x="232" y="56"/>
                  </a:lnTo>
                  <a:lnTo>
                    <a:pt x="206" y="40"/>
                  </a:lnTo>
                  <a:lnTo>
                    <a:pt x="192" y="22"/>
                  </a:lnTo>
                  <a:lnTo>
                    <a:pt x="184" y="8"/>
                  </a:lnTo>
                  <a:lnTo>
                    <a:pt x="182" y="0"/>
                  </a:lnTo>
                  <a:lnTo>
                    <a:pt x="146" y="0"/>
                  </a:lnTo>
                  <a:lnTo>
                    <a:pt x="134" y="16"/>
                  </a:lnTo>
                  <a:lnTo>
                    <a:pt x="102" y="16"/>
                  </a:lnTo>
                  <a:lnTo>
                    <a:pt x="96" y="38"/>
                  </a:lnTo>
                  <a:lnTo>
                    <a:pt x="70" y="42"/>
                  </a:lnTo>
                  <a:lnTo>
                    <a:pt x="66" y="58"/>
                  </a:lnTo>
                  <a:lnTo>
                    <a:pt x="100" y="60"/>
                  </a:lnTo>
                  <a:lnTo>
                    <a:pt x="104" y="76"/>
                  </a:lnTo>
                  <a:lnTo>
                    <a:pt x="92" y="92"/>
                  </a:lnTo>
                  <a:lnTo>
                    <a:pt x="84" y="106"/>
                  </a:lnTo>
                  <a:lnTo>
                    <a:pt x="60" y="106"/>
                  </a:lnTo>
                  <a:lnTo>
                    <a:pt x="46" y="120"/>
                  </a:lnTo>
                  <a:lnTo>
                    <a:pt x="52" y="132"/>
                  </a:lnTo>
                  <a:lnTo>
                    <a:pt x="64" y="140"/>
                  </a:lnTo>
                  <a:lnTo>
                    <a:pt x="60" y="158"/>
                  </a:lnTo>
                  <a:lnTo>
                    <a:pt x="44" y="156"/>
                  </a:lnTo>
                  <a:lnTo>
                    <a:pt x="42" y="174"/>
                  </a:lnTo>
                  <a:lnTo>
                    <a:pt x="30" y="180"/>
                  </a:lnTo>
                  <a:lnTo>
                    <a:pt x="2" y="176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2" name="Freeform 44">
              <a:extLst>
                <a:ext uri="{FF2B5EF4-FFF2-40B4-BE49-F238E27FC236}">
                  <a16:creationId xmlns:a16="http://schemas.microsoft.com/office/drawing/2014/main" id="{8F7356AD-A2E0-D75A-1432-AE4BAEE18776}"/>
                </a:ext>
              </a:extLst>
            </p:cNvPr>
            <p:cNvSpPr>
              <a:spLocks/>
            </p:cNvSpPr>
            <p:nvPr/>
          </p:nvSpPr>
          <p:spPr bwMode="gray">
            <a:xfrm>
              <a:off x="2712" y="1038"/>
              <a:ext cx="664" cy="548"/>
            </a:xfrm>
            <a:custGeom>
              <a:avLst/>
              <a:gdLst>
                <a:gd name="T0" fmla="*/ 6 w 664"/>
                <a:gd name="T1" fmla="*/ 120 h 548"/>
                <a:gd name="T2" fmla="*/ 50 w 664"/>
                <a:gd name="T3" fmla="*/ 160 h 548"/>
                <a:gd name="T4" fmla="*/ 94 w 664"/>
                <a:gd name="T5" fmla="*/ 184 h 548"/>
                <a:gd name="T6" fmla="*/ 126 w 664"/>
                <a:gd name="T7" fmla="*/ 220 h 548"/>
                <a:gd name="T8" fmla="*/ 112 w 664"/>
                <a:gd name="T9" fmla="*/ 274 h 548"/>
                <a:gd name="T10" fmla="*/ 118 w 664"/>
                <a:gd name="T11" fmla="*/ 300 h 548"/>
                <a:gd name="T12" fmla="*/ 126 w 664"/>
                <a:gd name="T13" fmla="*/ 336 h 548"/>
                <a:gd name="T14" fmla="*/ 160 w 664"/>
                <a:gd name="T15" fmla="*/ 344 h 548"/>
                <a:gd name="T16" fmla="*/ 200 w 664"/>
                <a:gd name="T17" fmla="*/ 370 h 548"/>
                <a:gd name="T18" fmla="*/ 188 w 664"/>
                <a:gd name="T19" fmla="*/ 398 h 548"/>
                <a:gd name="T20" fmla="*/ 194 w 664"/>
                <a:gd name="T21" fmla="*/ 416 h 548"/>
                <a:gd name="T22" fmla="*/ 182 w 664"/>
                <a:gd name="T23" fmla="*/ 442 h 548"/>
                <a:gd name="T24" fmla="*/ 202 w 664"/>
                <a:gd name="T25" fmla="*/ 516 h 548"/>
                <a:gd name="T26" fmla="*/ 242 w 664"/>
                <a:gd name="T27" fmla="*/ 486 h 548"/>
                <a:gd name="T28" fmla="*/ 266 w 664"/>
                <a:gd name="T29" fmla="*/ 486 h 548"/>
                <a:gd name="T30" fmla="*/ 298 w 664"/>
                <a:gd name="T31" fmla="*/ 488 h 548"/>
                <a:gd name="T32" fmla="*/ 328 w 664"/>
                <a:gd name="T33" fmla="*/ 482 h 548"/>
                <a:gd name="T34" fmla="*/ 346 w 664"/>
                <a:gd name="T35" fmla="*/ 514 h 548"/>
                <a:gd name="T36" fmla="*/ 414 w 664"/>
                <a:gd name="T37" fmla="*/ 538 h 548"/>
                <a:gd name="T38" fmla="*/ 490 w 664"/>
                <a:gd name="T39" fmla="*/ 540 h 548"/>
                <a:gd name="T40" fmla="*/ 528 w 664"/>
                <a:gd name="T41" fmla="*/ 548 h 548"/>
                <a:gd name="T42" fmla="*/ 582 w 664"/>
                <a:gd name="T43" fmla="*/ 540 h 548"/>
                <a:gd name="T44" fmla="*/ 620 w 664"/>
                <a:gd name="T45" fmla="*/ 534 h 548"/>
                <a:gd name="T46" fmla="*/ 664 w 664"/>
                <a:gd name="T47" fmla="*/ 506 h 548"/>
                <a:gd name="T48" fmla="*/ 652 w 664"/>
                <a:gd name="T49" fmla="*/ 456 h 548"/>
                <a:gd name="T50" fmla="*/ 600 w 664"/>
                <a:gd name="T51" fmla="*/ 390 h 548"/>
                <a:gd name="T52" fmla="*/ 584 w 664"/>
                <a:gd name="T53" fmla="*/ 342 h 548"/>
                <a:gd name="T54" fmla="*/ 574 w 664"/>
                <a:gd name="T55" fmla="*/ 310 h 548"/>
                <a:gd name="T56" fmla="*/ 512 w 664"/>
                <a:gd name="T57" fmla="*/ 248 h 548"/>
                <a:gd name="T58" fmla="*/ 452 w 664"/>
                <a:gd name="T59" fmla="*/ 170 h 548"/>
                <a:gd name="T60" fmla="*/ 432 w 664"/>
                <a:gd name="T61" fmla="*/ 138 h 548"/>
                <a:gd name="T62" fmla="*/ 406 w 664"/>
                <a:gd name="T63" fmla="*/ 72 h 548"/>
                <a:gd name="T64" fmla="*/ 398 w 664"/>
                <a:gd name="T65" fmla="*/ 32 h 548"/>
                <a:gd name="T66" fmla="*/ 374 w 664"/>
                <a:gd name="T67" fmla="*/ 0 h 548"/>
                <a:gd name="T68" fmla="*/ 350 w 664"/>
                <a:gd name="T69" fmla="*/ 36 h 548"/>
                <a:gd name="T70" fmla="*/ 330 w 664"/>
                <a:gd name="T71" fmla="*/ 64 h 548"/>
                <a:gd name="T72" fmla="*/ 294 w 664"/>
                <a:gd name="T73" fmla="*/ 48 h 548"/>
                <a:gd name="T74" fmla="*/ 278 w 664"/>
                <a:gd name="T75" fmla="*/ 92 h 548"/>
                <a:gd name="T76" fmla="*/ 154 w 664"/>
                <a:gd name="T77" fmla="*/ 96 h 548"/>
                <a:gd name="T78" fmla="*/ 102 w 664"/>
                <a:gd name="T79" fmla="*/ 80 h 548"/>
                <a:gd name="T80" fmla="*/ 64 w 664"/>
                <a:gd name="T81" fmla="*/ 96 h 548"/>
                <a:gd name="T82" fmla="*/ 24 w 664"/>
                <a:gd name="T83" fmla="*/ 86 h 54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64"/>
                <a:gd name="T127" fmla="*/ 0 h 548"/>
                <a:gd name="T128" fmla="*/ 664 w 664"/>
                <a:gd name="T129" fmla="*/ 548 h 54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64" h="548">
                  <a:moveTo>
                    <a:pt x="0" y="104"/>
                  </a:moveTo>
                  <a:lnTo>
                    <a:pt x="6" y="120"/>
                  </a:lnTo>
                  <a:lnTo>
                    <a:pt x="24" y="144"/>
                  </a:lnTo>
                  <a:lnTo>
                    <a:pt x="50" y="160"/>
                  </a:lnTo>
                  <a:lnTo>
                    <a:pt x="72" y="164"/>
                  </a:lnTo>
                  <a:lnTo>
                    <a:pt x="94" y="184"/>
                  </a:lnTo>
                  <a:lnTo>
                    <a:pt x="104" y="204"/>
                  </a:lnTo>
                  <a:lnTo>
                    <a:pt x="126" y="220"/>
                  </a:lnTo>
                  <a:lnTo>
                    <a:pt x="132" y="240"/>
                  </a:lnTo>
                  <a:lnTo>
                    <a:pt x="112" y="274"/>
                  </a:lnTo>
                  <a:lnTo>
                    <a:pt x="110" y="288"/>
                  </a:lnTo>
                  <a:lnTo>
                    <a:pt x="118" y="300"/>
                  </a:lnTo>
                  <a:lnTo>
                    <a:pt x="118" y="328"/>
                  </a:lnTo>
                  <a:lnTo>
                    <a:pt x="126" y="336"/>
                  </a:lnTo>
                  <a:lnTo>
                    <a:pt x="144" y="336"/>
                  </a:lnTo>
                  <a:lnTo>
                    <a:pt x="160" y="344"/>
                  </a:lnTo>
                  <a:lnTo>
                    <a:pt x="182" y="344"/>
                  </a:lnTo>
                  <a:lnTo>
                    <a:pt x="200" y="370"/>
                  </a:lnTo>
                  <a:lnTo>
                    <a:pt x="186" y="384"/>
                  </a:lnTo>
                  <a:lnTo>
                    <a:pt x="188" y="398"/>
                  </a:lnTo>
                  <a:lnTo>
                    <a:pt x="202" y="408"/>
                  </a:lnTo>
                  <a:lnTo>
                    <a:pt x="194" y="416"/>
                  </a:lnTo>
                  <a:lnTo>
                    <a:pt x="192" y="432"/>
                  </a:lnTo>
                  <a:lnTo>
                    <a:pt x="182" y="442"/>
                  </a:lnTo>
                  <a:lnTo>
                    <a:pt x="182" y="506"/>
                  </a:lnTo>
                  <a:lnTo>
                    <a:pt x="202" y="516"/>
                  </a:lnTo>
                  <a:lnTo>
                    <a:pt x="226" y="514"/>
                  </a:lnTo>
                  <a:lnTo>
                    <a:pt x="242" y="486"/>
                  </a:lnTo>
                  <a:lnTo>
                    <a:pt x="258" y="474"/>
                  </a:lnTo>
                  <a:lnTo>
                    <a:pt x="266" y="486"/>
                  </a:lnTo>
                  <a:lnTo>
                    <a:pt x="266" y="498"/>
                  </a:lnTo>
                  <a:lnTo>
                    <a:pt x="298" y="488"/>
                  </a:lnTo>
                  <a:lnTo>
                    <a:pt x="302" y="480"/>
                  </a:lnTo>
                  <a:lnTo>
                    <a:pt x="328" y="482"/>
                  </a:lnTo>
                  <a:lnTo>
                    <a:pt x="346" y="500"/>
                  </a:lnTo>
                  <a:lnTo>
                    <a:pt x="346" y="514"/>
                  </a:lnTo>
                  <a:lnTo>
                    <a:pt x="378" y="516"/>
                  </a:lnTo>
                  <a:lnTo>
                    <a:pt x="414" y="538"/>
                  </a:lnTo>
                  <a:lnTo>
                    <a:pt x="442" y="546"/>
                  </a:lnTo>
                  <a:lnTo>
                    <a:pt x="490" y="540"/>
                  </a:lnTo>
                  <a:lnTo>
                    <a:pt x="518" y="540"/>
                  </a:lnTo>
                  <a:lnTo>
                    <a:pt x="528" y="548"/>
                  </a:lnTo>
                  <a:lnTo>
                    <a:pt x="558" y="536"/>
                  </a:lnTo>
                  <a:lnTo>
                    <a:pt x="582" y="540"/>
                  </a:lnTo>
                  <a:lnTo>
                    <a:pt x="602" y="546"/>
                  </a:lnTo>
                  <a:lnTo>
                    <a:pt x="620" y="534"/>
                  </a:lnTo>
                  <a:lnTo>
                    <a:pt x="646" y="506"/>
                  </a:lnTo>
                  <a:lnTo>
                    <a:pt x="664" y="506"/>
                  </a:lnTo>
                  <a:lnTo>
                    <a:pt x="660" y="492"/>
                  </a:lnTo>
                  <a:lnTo>
                    <a:pt x="652" y="456"/>
                  </a:lnTo>
                  <a:lnTo>
                    <a:pt x="648" y="438"/>
                  </a:lnTo>
                  <a:lnTo>
                    <a:pt x="600" y="390"/>
                  </a:lnTo>
                  <a:lnTo>
                    <a:pt x="590" y="372"/>
                  </a:lnTo>
                  <a:lnTo>
                    <a:pt x="584" y="342"/>
                  </a:lnTo>
                  <a:lnTo>
                    <a:pt x="568" y="334"/>
                  </a:lnTo>
                  <a:lnTo>
                    <a:pt x="574" y="310"/>
                  </a:lnTo>
                  <a:lnTo>
                    <a:pt x="544" y="288"/>
                  </a:lnTo>
                  <a:lnTo>
                    <a:pt x="512" y="248"/>
                  </a:lnTo>
                  <a:lnTo>
                    <a:pt x="492" y="218"/>
                  </a:lnTo>
                  <a:lnTo>
                    <a:pt x="452" y="170"/>
                  </a:lnTo>
                  <a:lnTo>
                    <a:pt x="438" y="144"/>
                  </a:lnTo>
                  <a:lnTo>
                    <a:pt x="432" y="138"/>
                  </a:lnTo>
                  <a:lnTo>
                    <a:pt x="432" y="110"/>
                  </a:lnTo>
                  <a:lnTo>
                    <a:pt x="406" y="72"/>
                  </a:lnTo>
                  <a:lnTo>
                    <a:pt x="398" y="54"/>
                  </a:lnTo>
                  <a:lnTo>
                    <a:pt x="398" y="32"/>
                  </a:lnTo>
                  <a:lnTo>
                    <a:pt x="384" y="10"/>
                  </a:lnTo>
                  <a:lnTo>
                    <a:pt x="374" y="0"/>
                  </a:lnTo>
                  <a:lnTo>
                    <a:pt x="350" y="0"/>
                  </a:lnTo>
                  <a:lnTo>
                    <a:pt x="350" y="36"/>
                  </a:lnTo>
                  <a:lnTo>
                    <a:pt x="342" y="66"/>
                  </a:lnTo>
                  <a:lnTo>
                    <a:pt x="330" y="64"/>
                  </a:lnTo>
                  <a:lnTo>
                    <a:pt x="316" y="48"/>
                  </a:lnTo>
                  <a:lnTo>
                    <a:pt x="294" y="48"/>
                  </a:lnTo>
                  <a:lnTo>
                    <a:pt x="278" y="60"/>
                  </a:lnTo>
                  <a:lnTo>
                    <a:pt x="278" y="92"/>
                  </a:lnTo>
                  <a:lnTo>
                    <a:pt x="270" y="98"/>
                  </a:lnTo>
                  <a:lnTo>
                    <a:pt x="154" y="96"/>
                  </a:lnTo>
                  <a:lnTo>
                    <a:pt x="136" y="82"/>
                  </a:lnTo>
                  <a:lnTo>
                    <a:pt x="102" y="80"/>
                  </a:lnTo>
                  <a:lnTo>
                    <a:pt x="92" y="94"/>
                  </a:lnTo>
                  <a:lnTo>
                    <a:pt x="64" y="96"/>
                  </a:lnTo>
                  <a:lnTo>
                    <a:pt x="50" y="84"/>
                  </a:lnTo>
                  <a:lnTo>
                    <a:pt x="24" y="86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3" name="Freeform 45">
              <a:extLst>
                <a:ext uri="{FF2B5EF4-FFF2-40B4-BE49-F238E27FC236}">
                  <a16:creationId xmlns:a16="http://schemas.microsoft.com/office/drawing/2014/main" id="{32C1B189-EC1F-A40A-B01A-1E755E2466DC}"/>
                </a:ext>
              </a:extLst>
            </p:cNvPr>
            <p:cNvSpPr>
              <a:spLocks/>
            </p:cNvSpPr>
            <p:nvPr/>
          </p:nvSpPr>
          <p:spPr bwMode="gray">
            <a:xfrm>
              <a:off x="2712" y="1038"/>
              <a:ext cx="664" cy="548"/>
            </a:xfrm>
            <a:custGeom>
              <a:avLst/>
              <a:gdLst>
                <a:gd name="T0" fmla="*/ 6 w 664"/>
                <a:gd name="T1" fmla="*/ 120 h 548"/>
                <a:gd name="T2" fmla="*/ 50 w 664"/>
                <a:gd name="T3" fmla="*/ 160 h 548"/>
                <a:gd name="T4" fmla="*/ 94 w 664"/>
                <a:gd name="T5" fmla="*/ 184 h 548"/>
                <a:gd name="T6" fmla="*/ 126 w 664"/>
                <a:gd name="T7" fmla="*/ 220 h 548"/>
                <a:gd name="T8" fmla="*/ 112 w 664"/>
                <a:gd name="T9" fmla="*/ 274 h 548"/>
                <a:gd name="T10" fmla="*/ 118 w 664"/>
                <a:gd name="T11" fmla="*/ 300 h 548"/>
                <a:gd name="T12" fmla="*/ 126 w 664"/>
                <a:gd name="T13" fmla="*/ 336 h 548"/>
                <a:gd name="T14" fmla="*/ 160 w 664"/>
                <a:gd name="T15" fmla="*/ 344 h 548"/>
                <a:gd name="T16" fmla="*/ 200 w 664"/>
                <a:gd name="T17" fmla="*/ 370 h 548"/>
                <a:gd name="T18" fmla="*/ 188 w 664"/>
                <a:gd name="T19" fmla="*/ 398 h 548"/>
                <a:gd name="T20" fmla="*/ 194 w 664"/>
                <a:gd name="T21" fmla="*/ 416 h 548"/>
                <a:gd name="T22" fmla="*/ 182 w 664"/>
                <a:gd name="T23" fmla="*/ 442 h 548"/>
                <a:gd name="T24" fmla="*/ 202 w 664"/>
                <a:gd name="T25" fmla="*/ 516 h 548"/>
                <a:gd name="T26" fmla="*/ 242 w 664"/>
                <a:gd name="T27" fmla="*/ 486 h 548"/>
                <a:gd name="T28" fmla="*/ 266 w 664"/>
                <a:gd name="T29" fmla="*/ 486 h 548"/>
                <a:gd name="T30" fmla="*/ 298 w 664"/>
                <a:gd name="T31" fmla="*/ 488 h 548"/>
                <a:gd name="T32" fmla="*/ 328 w 664"/>
                <a:gd name="T33" fmla="*/ 482 h 548"/>
                <a:gd name="T34" fmla="*/ 346 w 664"/>
                <a:gd name="T35" fmla="*/ 514 h 548"/>
                <a:gd name="T36" fmla="*/ 414 w 664"/>
                <a:gd name="T37" fmla="*/ 538 h 548"/>
                <a:gd name="T38" fmla="*/ 490 w 664"/>
                <a:gd name="T39" fmla="*/ 540 h 548"/>
                <a:gd name="T40" fmla="*/ 528 w 664"/>
                <a:gd name="T41" fmla="*/ 548 h 548"/>
                <a:gd name="T42" fmla="*/ 582 w 664"/>
                <a:gd name="T43" fmla="*/ 540 h 548"/>
                <a:gd name="T44" fmla="*/ 620 w 664"/>
                <a:gd name="T45" fmla="*/ 534 h 548"/>
                <a:gd name="T46" fmla="*/ 664 w 664"/>
                <a:gd name="T47" fmla="*/ 506 h 548"/>
                <a:gd name="T48" fmla="*/ 652 w 664"/>
                <a:gd name="T49" fmla="*/ 456 h 548"/>
                <a:gd name="T50" fmla="*/ 600 w 664"/>
                <a:gd name="T51" fmla="*/ 390 h 548"/>
                <a:gd name="T52" fmla="*/ 584 w 664"/>
                <a:gd name="T53" fmla="*/ 342 h 548"/>
                <a:gd name="T54" fmla="*/ 574 w 664"/>
                <a:gd name="T55" fmla="*/ 310 h 548"/>
                <a:gd name="T56" fmla="*/ 512 w 664"/>
                <a:gd name="T57" fmla="*/ 248 h 548"/>
                <a:gd name="T58" fmla="*/ 452 w 664"/>
                <a:gd name="T59" fmla="*/ 170 h 548"/>
                <a:gd name="T60" fmla="*/ 432 w 664"/>
                <a:gd name="T61" fmla="*/ 138 h 548"/>
                <a:gd name="T62" fmla="*/ 406 w 664"/>
                <a:gd name="T63" fmla="*/ 72 h 548"/>
                <a:gd name="T64" fmla="*/ 398 w 664"/>
                <a:gd name="T65" fmla="*/ 32 h 548"/>
                <a:gd name="T66" fmla="*/ 374 w 664"/>
                <a:gd name="T67" fmla="*/ 0 h 548"/>
                <a:gd name="T68" fmla="*/ 350 w 664"/>
                <a:gd name="T69" fmla="*/ 36 h 548"/>
                <a:gd name="T70" fmla="*/ 330 w 664"/>
                <a:gd name="T71" fmla="*/ 64 h 548"/>
                <a:gd name="T72" fmla="*/ 294 w 664"/>
                <a:gd name="T73" fmla="*/ 48 h 548"/>
                <a:gd name="T74" fmla="*/ 278 w 664"/>
                <a:gd name="T75" fmla="*/ 92 h 548"/>
                <a:gd name="T76" fmla="*/ 154 w 664"/>
                <a:gd name="T77" fmla="*/ 96 h 548"/>
                <a:gd name="T78" fmla="*/ 102 w 664"/>
                <a:gd name="T79" fmla="*/ 80 h 548"/>
                <a:gd name="T80" fmla="*/ 64 w 664"/>
                <a:gd name="T81" fmla="*/ 96 h 548"/>
                <a:gd name="T82" fmla="*/ 24 w 664"/>
                <a:gd name="T83" fmla="*/ 86 h 54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64"/>
                <a:gd name="T127" fmla="*/ 0 h 548"/>
                <a:gd name="T128" fmla="*/ 664 w 664"/>
                <a:gd name="T129" fmla="*/ 548 h 54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64" h="548">
                  <a:moveTo>
                    <a:pt x="0" y="104"/>
                  </a:moveTo>
                  <a:lnTo>
                    <a:pt x="6" y="120"/>
                  </a:lnTo>
                  <a:lnTo>
                    <a:pt x="24" y="144"/>
                  </a:lnTo>
                  <a:lnTo>
                    <a:pt x="50" y="160"/>
                  </a:lnTo>
                  <a:lnTo>
                    <a:pt x="72" y="164"/>
                  </a:lnTo>
                  <a:lnTo>
                    <a:pt x="94" y="184"/>
                  </a:lnTo>
                  <a:lnTo>
                    <a:pt x="104" y="204"/>
                  </a:lnTo>
                  <a:lnTo>
                    <a:pt x="126" y="220"/>
                  </a:lnTo>
                  <a:lnTo>
                    <a:pt x="132" y="240"/>
                  </a:lnTo>
                  <a:lnTo>
                    <a:pt x="112" y="274"/>
                  </a:lnTo>
                  <a:lnTo>
                    <a:pt x="110" y="288"/>
                  </a:lnTo>
                  <a:lnTo>
                    <a:pt x="118" y="300"/>
                  </a:lnTo>
                  <a:lnTo>
                    <a:pt x="118" y="328"/>
                  </a:lnTo>
                  <a:lnTo>
                    <a:pt x="126" y="336"/>
                  </a:lnTo>
                  <a:lnTo>
                    <a:pt x="144" y="336"/>
                  </a:lnTo>
                  <a:lnTo>
                    <a:pt x="160" y="344"/>
                  </a:lnTo>
                  <a:lnTo>
                    <a:pt x="182" y="344"/>
                  </a:lnTo>
                  <a:lnTo>
                    <a:pt x="200" y="370"/>
                  </a:lnTo>
                  <a:lnTo>
                    <a:pt x="186" y="384"/>
                  </a:lnTo>
                  <a:lnTo>
                    <a:pt x="188" y="398"/>
                  </a:lnTo>
                  <a:lnTo>
                    <a:pt x="202" y="408"/>
                  </a:lnTo>
                  <a:lnTo>
                    <a:pt x="194" y="416"/>
                  </a:lnTo>
                  <a:lnTo>
                    <a:pt x="192" y="432"/>
                  </a:lnTo>
                  <a:lnTo>
                    <a:pt x="182" y="442"/>
                  </a:lnTo>
                  <a:lnTo>
                    <a:pt x="182" y="506"/>
                  </a:lnTo>
                  <a:lnTo>
                    <a:pt x="202" y="516"/>
                  </a:lnTo>
                  <a:lnTo>
                    <a:pt x="226" y="514"/>
                  </a:lnTo>
                  <a:lnTo>
                    <a:pt x="242" y="486"/>
                  </a:lnTo>
                  <a:lnTo>
                    <a:pt x="258" y="474"/>
                  </a:lnTo>
                  <a:lnTo>
                    <a:pt x="266" y="486"/>
                  </a:lnTo>
                  <a:lnTo>
                    <a:pt x="266" y="498"/>
                  </a:lnTo>
                  <a:lnTo>
                    <a:pt x="298" y="488"/>
                  </a:lnTo>
                  <a:lnTo>
                    <a:pt x="302" y="480"/>
                  </a:lnTo>
                  <a:lnTo>
                    <a:pt x="328" y="482"/>
                  </a:lnTo>
                  <a:lnTo>
                    <a:pt x="346" y="500"/>
                  </a:lnTo>
                  <a:lnTo>
                    <a:pt x="346" y="514"/>
                  </a:lnTo>
                  <a:lnTo>
                    <a:pt x="378" y="516"/>
                  </a:lnTo>
                  <a:lnTo>
                    <a:pt x="414" y="538"/>
                  </a:lnTo>
                  <a:lnTo>
                    <a:pt x="442" y="546"/>
                  </a:lnTo>
                  <a:lnTo>
                    <a:pt x="490" y="540"/>
                  </a:lnTo>
                  <a:lnTo>
                    <a:pt x="518" y="540"/>
                  </a:lnTo>
                  <a:lnTo>
                    <a:pt x="528" y="548"/>
                  </a:lnTo>
                  <a:lnTo>
                    <a:pt x="558" y="536"/>
                  </a:lnTo>
                  <a:lnTo>
                    <a:pt x="582" y="540"/>
                  </a:lnTo>
                  <a:lnTo>
                    <a:pt x="602" y="546"/>
                  </a:lnTo>
                  <a:lnTo>
                    <a:pt x="620" y="534"/>
                  </a:lnTo>
                  <a:lnTo>
                    <a:pt x="646" y="506"/>
                  </a:lnTo>
                  <a:lnTo>
                    <a:pt x="664" y="506"/>
                  </a:lnTo>
                  <a:lnTo>
                    <a:pt x="660" y="492"/>
                  </a:lnTo>
                  <a:lnTo>
                    <a:pt x="652" y="456"/>
                  </a:lnTo>
                  <a:lnTo>
                    <a:pt x="648" y="438"/>
                  </a:lnTo>
                  <a:lnTo>
                    <a:pt x="600" y="390"/>
                  </a:lnTo>
                  <a:lnTo>
                    <a:pt x="590" y="372"/>
                  </a:lnTo>
                  <a:lnTo>
                    <a:pt x="584" y="342"/>
                  </a:lnTo>
                  <a:lnTo>
                    <a:pt x="568" y="334"/>
                  </a:lnTo>
                  <a:lnTo>
                    <a:pt x="574" y="310"/>
                  </a:lnTo>
                  <a:lnTo>
                    <a:pt x="544" y="288"/>
                  </a:lnTo>
                  <a:lnTo>
                    <a:pt x="512" y="248"/>
                  </a:lnTo>
                  <a:lnTo>
                    <a:pt x="492" y="218"/>
                  </a:lnTo>
                  <a:lnTo>
                    <a:pt x="452" y="170"/>
                  </a:lnTo>
                  <a:lnTo>
                    <a:pt x="438" y="144"/>
                  </a:lnTo>
                  <a:lnTo>
                    <a:pt x="432" y="138"/>
                  </a:lnTo>
                  <a:lnTo>
                    <a:pt x="432" y="110"/>
                  </a:lnTo>
                  <a:lnTo>
                    <a:pt x="406" y="72"/>
                  </a:lnTo>
                  <a:lnTo>
                    <a:pt x="398" y="54"/>
                  </a:lnTo>
                  <a:lnTo>
                    <a:pt x="398" y="32"/>
                  </a:lnTo>
                  <a:lnTo>
                    <a:pt x="384" y="10"/>
                  </a:lnTo>
                  <a:lnTo>
                    <a:pt x="374" y="0"/>
                  </a:lnTo>
                  <a:lnTo>
                    <a:pt x="350" y="0"/>
                  </a:lnTo>
                  <a:lnTo>
                    <a:pt x="350" y="36"/>
                  </a:lnTo>
                  <a:lnTo>
                    <a:pt x="342" y="66"/>
                  </a:lnTo>
                  <a:lnTo>
                    <a:pt x="330" y="64"/>
                  </a:lnTo>
                  <a:lnTo>
                    <a:pt x="316" y="48"/>
                  </a:lnTo>
                  <a:lnTo>
                    <a:pt x="294" y="48"/>
                  </a:lnTo>
                  <a:lnTo>
                    <a:pt x="278" y="60"/>
                  </a:lnTo>
                  <a:lnTo>
                    <a:pt x="278" y="92"/>
                  </a:lnTo>
                  <a:lnTo>
                    <a:pt x="270" y="98"/>
                  </a:lnTo>
                  <a:lnTo>
                    <a:pt x="154" y="96"/>
                  </a:lnTo>
                  <a:lnTo>
                    <a:pt x="136" y="82"/>
                  </a:lnTo>
                  <a:lnTo>
                    <a:pt x="102" y="80"/>
                  </a:lnTo>
                  <a:lnTo>
                    <a:pt x="92" y="94"/>
                  </a:lnTo>
                  <a:lnTo>
                    <a:pt x="64" y="96"/>
                  </a:lnTo>
                  <a:lnTo>
                    <a:pt x="50" y="84"/>
                  </a:lnTo>
                  <a:lnTo>
                    <a:pt x="24" y="86"/>
                  </a:lnTo>
                  <a:lnTo>
                    <a:pt x="0" y="104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4" name="Freeform 46">
              <a:extLst>
                <a:ext uri="{FF2B5EF4-FFF2-40B4-BE49-F238E27FC236}">
                  <a16:creationId xmlns:a16="http://schemas.microsoft.com/office/drawing/2014/main" id="{949DB0C1-CA78-685E-2C8F-54A8F2503B3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0" y="1492"/>
              <a:ext cx="178" cy="78"/>
            </a:xfrm>
            <a:custGeom>
              <a:avLst/>
              <a:gdLst>
                <a:gd name="T0" fmla="*/ 0 w 178"/>
                <a:gd name="T1" fmla="*/ 44 h 78"/>
                <a:gd name="T2" fmla="*/ 6 w 178"/>
                <a:gd name="T3" fmla="*/ 24 h 78"/>
                <a:gd name="T4" fmla="*/ 20 w 178"/>
                <a:gd name="T5" fmla="*/ 8 h 78"/>
                <a:gd name="T6" fmla="*/ 32 w 178"/>
                <a:gd name="T7" fmla="*/ 2 h 78"/>
                <a:gd name="T8" fmla="*/ 64 w 178"/>
                <a:gd name="T9" fmla="*/ 4 h 78"/>
                <a:gd name="T10" fmla="*/ 74 w 178"/>
                <a:gd name="T11" fmla="*/ 12 h 78"/>
                <a:gd name="T12" fmla="*/ 88 w 178"/>
                <a:gd name="T13" fmla="*/ 0 h 78"/>
                <a:gd name="T14" fmla="*/ 108 w 178"/>
                <a:gd name="T15" fmla="*/ 0 h 78"/>
                <a:gd name="T16" fmla="*/ 126 w 178"/>
                <a:gd name="T17" fmla="*/ 8 h 78"/>
                <a:gd name="T18" fmla="*/ 138 w 178"/>
                <a:gd name="T19" fmla="*/ 0 h 78"/>
                <a:gd name="T20" fmla="*/ 166 w 178"/>
                <a:gd name="T21" fmla="*/ 2 h 78"/>
                <a:gd name="T22" fmla="*/ 178 w 178"/>
                <a:gd name="T23" fmla="*/ 10 h 78"/>
                <a:gd name="T24" fmla="*/ 174 w 178"/>
                <a:gd name="T25" fmla="*/ 28 h 78"/>
                <a:gd name="T26" fmla="*/ 160 w 178"/>
                <a:gd name="T27" fmla="*/ 38 h 78"/>
                <a:gd name="T28" fmla="*/ 138 w 178"/>
                <a:gd name="T29" fmla="*/ 38 h 78"/>
                <a:gd name="T30" fmla="*/ 108 w 178"/>
                <a:gd name="T31" fmla="*/ 62 h 78"/>
                <a:gd name="T32" fmla="*/ 88 w 178"/>
                <a:gd name="T33" fmla="*/ 78 h 78"/>
                <a:gd name="T34" fmla="*/ 70 w 178"/>
                <a:gd name="T35" fmla="*/ 74 h 78"/>
                <a:gd name="T36" fmla="*/ 52 w 178"/>
                <a:gd name="T37" fmla="*/ 58 h 78"/>
                <a:gd name="T38" fmla="*/ 30 w 178"/>
                <a:gd name="T39" fmla="*/ 62 h 78"/>
                <a:gd name="T40" fmla="*/ 20 w 178"/>
                <a:gd name="T41" fmla="*/ 68 h 78"/>
                <a:gd name="T42" fmla="*/ 6 w 178"/>
                <a:gd name="T43" fmla="*/ 56 h 78"/>
                <a:gd name="T44" fmla="*/ 0 w 178"/>
                <a:gd name="T45" fmla="*/ 44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8"/>
                <a:gd name="T70" fmla="*/ 0 h 78"/>
                <a:gd name="T71" fmla="*/ 178 w 178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8" h="78">
                  <a:moveTo>
                    <a:pt x="0" y="44"/>
                  </a:moveTo>
                  <a:lnTo>
                    <a:pt x="6" y="24"/>
                  </a:lnTo>
                  <a:lnTo>
                    <a:pt x="20" y="8"/>
                  </a:lnTo>
                  <a:lnTo>
                    <a:pt x="32" y="2"/>
                  </a:lnTo>
                  <a:lnTo>
                    <a:pt x="64" y="4"/>
                  </a:lnTo>
                  <a:lnTo>
                    <a:pt x="74" y="12"/>
                  </a:lnTo>
                  <a:lnTo>
                    <a:pt x="88" y="0"/>
                  </a:lnTo>
                  <a:lnTo>
                    <a:pt x="108" y="0"/>
                  </a:lnTo>
                  <a:lnTo>
                    <a:pt x="126" y="8"/>
                  </a:lnTo>
                  <a:lnTo>
                    <a:pt x="138" y="0"/>
                  </a:lnTo>
                  <a:lnTo>
                    <a:pt x="166" y="2"/>
                  </a:lnTo>
                  <a:lnTo>
                    <a:pt x="178" y="10"/>
                  </a:lnTo>
                  <a:lnTo>
                    <a:pt x="174" y="28"/>
                  </a:lnTo>
                  <a:lnTo>
                    <a:pt x="160" y="38"/>
                  </a:lnTo>
                  <a:lnTo>
                    <a:pt x="138" y="38"/>
                  </a:lnTo>
                  <a:lnTo>
                    <a:pt x="108" y="62"/>
                  </a:lnTo>
                  <a:lnTo>
                    <a:pt x="88" y="78"/>
                  </a:lnTo>
                  <a:lnTo>
                    <a:pt x="70" y="74"/>
                  </a:lnTo>
                  <a:lnTo>
                    <a:pt x="52" y="58"/>
                  </a:lnTo>
                  <a:lnTo>
                    <a:pt x="30" y="62"/>
                  </a:lnTo>
                  <a:lnTo>
                    <a:pt x="20" y="68"/>
                  </a:lnTo>
                  <a:lnTo>
                    <a:pt x="6" y="56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5" name="Freeform 47">
              <a:extLst>
                <a:ext uri="{FF2B5EF4-FFF2-40B4-BE49-F238E27FC236}">
                  <a16:creationId xmlns:a16="http://schemas.microsoft.com/office/drawing/2014/main" id="{273F1A67-5F73-9227-C49C-C5F23DC61A3E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0" y="1492"/>
              <a:ext cx="178" cy="78"/>
            </a:xfrm>
            <a:custGeom>
              <a:avLst/>
              <a:gdLst>
                <a:gd name="T0" fmla="*/ 0 w 178"/>
                <a:gd name="T1" fmla="*/ 44 h 78"/>
                <a:gd name="T2" fmla="*/ 6 w 178"/>
                <a:gd name="T3" fmla="*/ 24 h 78"/>
                <a:gd name="T4" fmla="*/ 20 w 178"/>
                <a:gd name="T5" fmla="*/ 8 h 78"/>
                <a:gd name="T6" fmla="*/ 32 w 178"/>
                <a:gd name="T7" fmla="*/ 2 h 78"/>
                <a:gd name="T8" fmla="*/ 64 w 178"/>
                <a:gd name="T9" fmla="*/ 4 h 78"/>
                <a:gd name="T10" fmla="*/ 74 w 178"/>
                <a:gd name="T11" fmla="*/ 12 h 78"/>
                <a:gd name="T12" fmla="*/ 88 w 178"/>
                <a:gd name="T13" fmla="*/ 0 h 78"/>
                <a:gd name="T14" fmla="*/ 108 w 178"/>
                <a:gd name="T15" fmla="*/ 0 h 78"/>
                <a:gd name="T16" fmla="*/ 126 w 178"/>
                <a:gd name="T17" fmla="*/ 8 h 78"/>
                <a:gd name="T18" fmla="*/ 138 w 178"/>
                <a:gd name="T19" fmla="*/ 0 h 78"/>
                <a:gd name="T20" fmla="*/ 166 w 178"/>
                <a:gd name="T21" fmla="*/ 2 h 78"/>
                <a:gd name="T22" fmla="*/ 178 w 178"/>
                <a:gd name="T23" fmla="*/ 10 h 78"/>
                <a:gd name="T24" fmla="*/ 174 w 178"/>
                <a:gd name="T25" fmla="*/ 28 h 78"/>
                <a:gd name="T26" fmla="*/ 160 w 178"/>
                <a:gd name="T27" fmla="*/ 38 h 78"/>
                <a:gd name="T28" fmla="*/ 138 w 178"/>
                <a:gd name="T29" fmla="*/ 38 h 78"/>
                <a:gd name="T30" fmla="*/ 108 w 178"/>
                <a:gd name="T31" fmla="*/ 62 h 78"/>
                <a:gd name="T32" fmla="*/ 88 w 178"/>
                <a:gd name="T33" fmla="*/ 78 h 78"/>
                <a:gd name="T34" fmla="*/ 70 w 178"/>
                <a:gd name="T35" fmla="*/ 74 h 78"/>
                <a:gd name="T36" fmla="*/ 52 w 178"/>
                <a:gd name="T37" fmla="*/ 58 h 78"/>
                <a:gd name="T38" fmla="*/ 30 w 178"/>
                <a:gd name="T39" fmla="*/ 62 h 78"/>
                <a:gd name="T40" fmla="*/ 20 w 178"/>
                <a:gd name="T41" fmla="*/ 68 h 78"/>
                <a:gd name="T42" fmla="*/ 6 w 178"/>
                <a:gd name="T43" fmla="*/ 56 h 78"/>
                <a:gd name="T44" fmla="*/ 0 w 178"/>
                <a:gd name="T45" fmla="*/ 44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8"/>
                <a:gd name="T70" fmla="*/ 0 h 78"/>
                <a:gd name="T71" fmla="*/ 178 w 178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8" h="78">
                  <a:moveTo>
                    <a:pt x="0" y="44"/>
                  </a:moveTo>
                  <a:lnTo>
                    <a:pt x="6" y="24"/>
                  </a:lnTo>
                  <a:lnTo>
                    <a:pt x="20" y="8"/>
                  </a:lnTo>
                  <a:lnTo>
                    <a:pt x="32" y="2"/>
                  </a:lnTo>
                  <a:lnTo>
                    <a:pt x="64" y="4"/>
                  </a:lnTo>
                  <a:lnTo>
                    <a:pt x="74" y="12"/>
                  </a:lnTo>
                  <a:lnTo>
                    <a:pt x="88" y="0"/>
                  </a:lnTo>
                  <a:lnTo>
                    <a:pt x="108" y="0"/>
                  </a:lnTo>
                  <a:lnTo>
                    <a:pt x="126" y="8"/>
                  </a:lnTo>
                  <a:lnTo>
                    <a:pt x="138" y="0"/>
                  </a:lnTo>
                  <a:lnTo>
                    <a:pt x="166" y="2"/>
                  </a:lnTo>
                  <a:lnTo>
                    <a:pt x="178" y="10"/>
                  </a:lnTo>
                  <a:lnTo>
                    <a:pt x="174" y="28"/>
                  </a:lnTo>
                  <a:lnTo>
                    <a:pt x="160" y="38"/>
                  </a:lnTo>
                  <a:lnTo>
                    <a:pt x="138" y="38"/>
                  </a:lnTo>
                  <a:lnTo>
                    <a:pt x="108" y="62"/>
                  </a:lnTo>
                  <a:lnTo>
                    <a:pt x="88" y="78"/>
                  </a:lnTo>
                  <a:lnTo>
                    <a:pt x="70" y="74"/>
                  </a:lnTo>
                  <a:lnTo>
                    <a:pt x="52" y="58"/>
                  </a:lnTo>
                  <a:lnTo>
                    <a:pt x="30" y="62"/>
                  </a:lnTo>
                  <a:lnTo>
                    <a:pt x="20" y="68"/>
                  </a:lnTo>
                  <a:lnTo>
                    <a:pt x="6" y="56"/>
                  </a:lnTo>
                  <a:lnTo>
                    <a:pt x="0" y="44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6" name="Freeform 48">
              <a:extLst>
                <a:ext uri="{FF2B5EF4-FFF2-40B4-BE49-F238E27FC236}">
                  <a16:creationId xmlns:a16="http://schemas.microsoft.com/office/drawing/2014/main" id="{0A5BAD8D-7547-0FAC-9BA5-C1570A243297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0" y="1576"/>
              <a:ext cx="464" cy="404"/>
            </a:xfrm>
            <a:custGeom>
              <a:avLst/>
              <a:gdLst>
                <a:gd name="T0" fmla="*/ 220 w 464"/>
                <a:gd name="T1" fmla="*/ 62 h 404"/>
                <a:gd name="T2" fmla="*/ 270 w 464"/>
                <a:gd name="T3" fmla="*/ 56 h 404"/>
                <a:gd name="T4" fmla="*/ 326 w 464"/>
                <a:gd name="T5" fmla="*/ 48 h 404"/>
                <a:gd name="T6" fmla="*/ 366 w 464"/>
                <a:gd name="T7" fmla="*/ 62 h 404"/>
                <a:gd name="T8" fmla="*/ 394 w 464"/>
                <a:gd name="T9" fmla="*/ 104 h 404"/>
                <a:gd name="T10" fmla="*/ 372 w 464"/>
                <a:gd name="T11" fmla="*/ 122 h 404"/>
                <a:gd name="T12" fmla="*/ 356 w 464"/>
                <a:gd name="T13" fmla="*/ 160 h 404"/>
                <a:gd name="T14" fmla="*/ 384 w 464"/>
                <a:gd name="T15" fmla="*/ 220 h 404"/>
                <a:gd name="T16" fmla="*/ 352 w 464"/>
                <a:gd name="T17" fmla="*/ 300 h 404"/>
                <a:gd name="T18" fmla="*/ 400 w 464"/>
                <a:gd name="T19" fmla="*/ 324 h 404"/>
                <a:gd name="T20" fmla="*/ 444 w 464"/>
                <a:gd name="T21" fmla="*/ 312 h 404"/>
                <a:gd name="T22" fmla="*/ 458 w 464"/>
                <a:gd name="T23" fmla="*/ 370 h 404"/>
                <a:gd name="T24" fmla="*/ 462 w 464"/>
                <a:gd name="T25" fmla="*/ 390 h 404"/>
                <a:gd name="T26" fmla="*/ 410 w 464"/>
                <a:gd name="T27" fmla="*/ 404 h 404"/>
                <a:gd name="T28" fmla="*/ 372 w 464"/>
                <a:gd name="T29" fmla="*/ 354 h 404"/>
                <a:gd name="T30" fmla="*/ 320 w 464"/>
                <a:gd name="T31" fmla="*/ 374 h 404"/>
                <a:gd name="T32" fmla="*/ 286 w 464"/>
                <a:gd name="T33" fmla="*/ 370 h 404"/>
                <a:gd name="T34" fmla="*/ 272 w 464"/>
                <a:gd name="T35" fmla="*/ 336 h 404"/>
                <a:gd name="T36" fmla="*/ 236 w 464"/>
                <a:gd name="T37" fmla="*/ 350 h 404"/>
                <a:gd name="T38" fmla="*/ 208 w 464"/>
                <a:gd name="T39" fmla="*/ 388 h 404"/>
                <a:gd name="T40" fmla="*/ 160 w 464"/>
                <a:gd name="T41" fmla="*/ 398 h 404"/>
                <a:gd name="T42" fmla="*/ 136 w 464"/>
                <a:gd name="T43" fmla="*/ 352 h 404"/>
                <a:gd name="T44" fmla="*/ 116 w 464"/>
                <a:gd name="T45" fmla="*/ 340 h 404"/>
                <a:gd name="T46" fmla="*/ 134 w 464"/>
                <a:gd name="T47" fmla="*/ 298 h 404"/>
                <a:gd name="T48" fmla="*/ 106 w 464"/>
                <a:gd name="T49" fmla="*/ 264 h 404"/>
                <a:gd name="T50" fmla="*/ 54 w 464"/>
                <a:gd name="T51" fmla="*/ 242 h 404"/>
                <a:gd name="T52" fmla="*/ 64 w 464"/>
                <a:gd name="T53" fmla="*/ 206 h 404"/>
                <a:gd name="T54" fmla="*/ 48 w 464"/>
                <a:gd name="T55" fmla="*/ 172 h 404"/>
                <a:gd name="T56" fmla="*/ 30 w 464"/>
                <a:gd name="T57" fmla="*/ 158 h 404"/>
                <a:gd name="T58" fmla="*/ 0 w 464"/>
                <a:gd name="T59" fmla="*/ 146 h 404"/>
                <a:gd name="T60" fmla="*/ 8 w 464"/>
                <a:gd name="T61" fmla="*/ 112 h 404"/>
                <a:gd name="T62" fmla="*/ 52 w 464"/>
                <a:gd name="T63" fmla="*/ 44 h 404"/>
                <a:gd name="T64" fmla="*/ 92 w 464"/>
                <a:gd name="T65" fmla="*/ 0 h 404"/>
                <a:gd name="T66" fmla="*/ 152 w 464"/>
                <a:gd name="T67" fmla="*/ 20 h 404"/>
                <a:gd name="T68" fmla="*/ 176 w 464"/>
                <a:gd name="T69" fmla="*/ 36 h 40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4"/>
                <a:gd name="T106" fmla="*/ 0 h 404"/>
                <a:gd name="T107" fmla="*/ 464 w 464"/>
                <a:gd name="T108" fmla="*/ 404 h 40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4" h="404">
                  <a:moveTo>
                    <a:pt x="184" y="28"/>
                  </a:moveTo>
                  <a:lnTo>
                    <a:pt x="220" y="62"/>
                  </a:lnTo>
                  <a:lnTo>
                    <a:pt x="242" y="66"/>
                  </a:lnTo>
                  <a:lnTo>
                    <a:pt x="270" y="56"/>
                  </a:lnTo>
                  <a:lnTo>
                    <a:pt x="292" y="50"/>
                  </a:lnTo>
                  <a:lnTo>
                    <a:pt x="326" y="48"/>
                  </a:lnTo>
                  <a:lnTo>
                    <a:pt x="350" y="62"/>
                  </a:lnTo>
                  <a:lnTo>
                    <a:pt x="366" y="62"/>
                  </a:lnTo>
                  <a:lnTo>
                    <a:pt x="370" y="78"/>
                  </a:lnTo>
                  <a:lnTo>
                    <a:pt x="394" y="104"/>
                  </a:lnTo>
                  <a:lnTo>
                    <a:pt x="400" y="122"/>
                  </a:lnTo>
                  <a:lnTo>
                    <a:pt x="372" y="122"/>
                  </a:lnTo>
                  <a:lnTo>
                    <a:pt x="356" y="140"/>
                  </a:lnTo>
                  <a:lnTo>
                    <a:pt x="356" y="160"/>
                  </a:lnTo>
                  <a:lnTo>
                    <a:pt x="384" y="194"/>
                  </a:lnTo>
                  <a:lnTo>
                    <a:pt x="384" y="220"/>
                  </a:lnTo>
                  <a:lnTo>
                    <a:pt x="352" y="260"/>
                  </a:lnTo>
                  <a:lnTo>
                    <a:pt x="352" y="300"/>
                  </a:lnTo>
                  <a:lnTo>
                    <a:pt x="378" y="320"/>
                  </a:lnTo>
                  <a:lnTo>
                    <a:pt x="400" y="324"/>
                  </a:lnTo>
                  <a:lnTo>
                    <a:pt x="418" y="312"/>
                  </a:lnTo>
                  <a:lnTo>
                    <a:pt x="444" y="312"/>
                  </a:lnTo>
                  <a:lnTo>
                    <a:pt x="448" y="346"/>
                  </a:lnTo>
                  <a:lnTo>
                    <a:pt x="458" y="370"/>
                  </a:lnTo>
                  <a:lnTo>
                    <a:pt x="464" y="376"/>
                  </a:lnTo>
                  <a:lnTo>
                    <a:pt x="462" y="390"/>
                  </a:lnTo>
                  <a:lnTo>
                    <a:pt x="438" y="404"/>
                  </a:lnTo>
                  <a:lnTo>
                    <a:pt x="410" y="404"/>
                  </a:lnTo>
                  <a:lnTo>
                    <a:pt x="390" y="382"/>
                  </a:lnTo>
                  <a:lnTo>
                    <a:pt x="372" y="354"/>
                  </a:lnTo>
                  <a:lnTo>
                    <a:pt x="338" y="358"/>
                  </a:lnTo>
                  <a:lnTo>
                    <a:pt x="320" y="374"/>
                  </a:lnTo>
                  <a:lnTo>
                    <a:pt x="304" y="382"/>
                  </a:lnTo>
                  <a:lnTo>
                    <a:pt x="286" y="370"/>
                  </a:lnTo>
                  <a:lnTo>
                    <a:pt x="288" y="346"/>
                  </a:lnTo>
                  <a:lnTo>
                    <a:pt x="272" y="336"/>
                  </a:lnTo>
                  <a:lnTo>
                    <a:pt x="244" y="338"/>
                  </a:lnTo>
                  <a:lnTo>
                    <a:pt x="236" y="350"/>
                  </a:lnTo>
                  <a:lnTo>
                    <a:pt x="236" y="368"/>
                  </a:lnTo>
                  <a:lnTo>
                    <a:pt x="208" y="388"/>
                  </a:lnTo>
                  <a:lnTo>
                    <a:pt x="186" y="400"/>
                  </a:lnTo>
                  <a:lnTo>
                    <a:pt x="160" y="398"/>
                  </a:lnTo>
                  <a:lnTo>
                    <a:pt x="160" y="374"/>
                  </a:lnTo>
                  <a:lnTo>
                    <a:pt x="136" y="352"/>
                  </a:lnTo>
                  <a:lnTo>
                    <a:pt x="126" y="352"/>
                  </a:lnTo>
                  <a:lnTo>
                    <a:pt x="116" y="340"/>
                  </a:lnTo>
                  <a:lnTo>
                    <a:pt x="118" y="312"/>
                  </a:lnTo>
                  <a:lnTo>
                    <a:pt x="134" y="298"/>
                  </a:lnTo>
                  <a:lnTo>
                    <a:pt x="120" y="270"/>
                  </a:lnTo>
                  <a:lnTo>
                    <a:pt x="106" y="264"/>
                  </a:lnTo>
                  <a:lnTo>
                    <a:pt x="76" y="262"/>
                  </a:lnTo>
                  <a:lnTo>
                    <a:pt x="54" y="242"/>
                  </a:lnTo>
                  <a:lnTo>
                    <a:pt x="56" y="212"/>
                  </a:lnTo>
                  <a:lnTo>
                    <a:pt x="64" y="206"/>
                  </a:lnTo>
                  <a:lnTo>
                    <a:pt x="64" y="182"/>
                  </a:lnTo>
                  <a:lnTo>
                    <a:pt x="48" y="172"/>
                  </a:lnTo>
                  <a:lnTo>
                    <a:pt x="46" y="140"/>
                  </a:lnTo>
                  <a:lnTo>
                    <a:pt x="30" y="158"/>
                  </a:lnTo>
                  <a:lnTo>
                    <a:pt x="10" y="162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8" y="112"/>
                  </a:lnTo>
                  <a:lnTo>
                    <a:pt x="8" y="86"/>
                  </a:lnTo>
                  <a:lnTo>
                    <a:pt x="52" y="44"/>
                  </a:lnTo>
                  <a:lnTo>
                    <a:pt x="80" y="18"/>
                  </a:lnTo>
                  <a:lnTo>
                    <a:pt x="92" y="0"/>
                  </a:lnTo>
                  <a:lnTo>
                    <a:pt x="134" y="4"/>
                  </a:lnTo>
                  <a:lnTo>
                    <a:pt x="152" y="20"/>
                  </a:lnTo>
                  <a:lnTo>
                    <a:pt x="162" y="38"/>
                  </a:lnTo>
                  <a:lnTo>
                    <a:pt x="176" y="36"/>
                  </a:lnTo>
                  <a:lnTo>
                    <a:pt x="184" y="28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7" name="Freeform 49">
              <a:extLst>
                <a:ext uri="{FF2B5EF4-FFF2-40B4-BE49-F238E27FC236}">
                  <a16:creationId xmlns:a16="http://schemas.microsoft.com/office/drawing/2014/main" id="{A4ED75D2-A5EF-A98F-97E1-FE635E0929FB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0" y="1576"/>
              <a:ext cx="464" cy="404"/>
            </a:xfrm>
            <a:custGeom>
              <a:avLst/>
              <a:gdLst>
                <a:gd name="T0" fmla="*/ 220 w 464"/>
                <a:gd name="T1" fmla="*/ 62 h 404"/>
                <a:gd name="T2" fmla="*/ 270 w 464"/>
                <a:gd name="T3" fmla="*/ 56 h 404"/>
                <a:gd name="T4" fmla="*/ 326 w 464"/>
                <a:gd name="T5" fmla="*/ 48 h 404"/>
                <a:gd name="T6" fmla="*/ 366 w 464"/>
                <a:gd name="T7" fmla="*/ 62 h 404"/>
                <a:gd name="T8" fmla="*/ 394 w 464"/>
                <a:gd name="T9" fmla="*/ 104 h 404"/>
                <a:gd name="T10" fmla="*/ 372 w 464"/>
                <a:gd name="T11" fmla="*/ 122 h 404"/>
                <a:gd name="T12" fmla="*/ 356 w 464"/>
                <a:gd name="T13" fmla="*/ 160 h 404"/>
                <a:gd name="T14" fmla="*/ 384 w 464"/>
                <a:gd name="T15" fmla="*/ 220 h 404"/>
                <a:gd name="T16" fmla="*/ 352 w 464"/>
                <a:gd name="T17" fmla="*/ 300 h 404"/>
                <a:gd name="T18" fmla="*/ 400 w 464"/>
                <a:gd name="T19" fmla="*/ 324 h 404"/>
                <a:gd name="T20" fmla="*/ 444 w 464"/>
                <a:gd name="T21" fmla="*/ 312 h 404"/>
                <a:gd name="T22" fmla="*/ 458 w 464"/>
                <a:gd name="T23" fmla="*/ 370 h 404"/>
                <a:gd name="T24" fmla="*/ 462 w 464"/>
                <a:gd name="T25" fmla="*/ 390 h 404"/>
                <a:gd name="T26" fmla="*/ 410 w 464"/>
                <a:gd name="T27" fmla="*/ 404 h 404"/>
                <a:gd name="T28" fmla="*/ 372 w 464"/>
                <a:gd name="T29" fmla="*/ 354 h 404"/>
                <a:gd name="T30" fmla="*/ 320 w 464"/>
                <a:gd name="T31" fmla="*/ 374 h 404"/>
                <a:gd name="T32" fmla="*/ 286 w 464"/>
                <a:gd name="T33" fmla="*/ 370 h 404"/>
                <a:gd name="T34" fmla="*/ 272 w 464"/>
                <a:gd name="T35" fmla="*/ 336 h 404"/>
                <a:gd name="T36" fmla="*/ 236 w 464"/>
                <a:gd name="T37" fmla="*/ 350 h 404"/>
                <a:gd name="T38" fmla="*/ 208 w 464"/>
                <a:gd name="T39" fmla="*/ 388 h 404"/>
                <a:gd name="T40" fmla="*/ 160 w 464"/>
                <a:gd name="T41" fmla="*/ 398 h 404"/>
                <a:gd name="T42" fmla="*/ 136 w 464"/>
                <a:gd name="T43" fmla="*/ 352 h 404"/>
                <a:gd name="T44" fmla="*/ 116 w 464"/>
                <a:gd name="T45" fmla="*/ 340 h 404"/>
                <a:gd name="T46" fmla="*/ 134 w 464"/>
                <a:gd name="T47" fmla="*/ 298 h 404"/>
                <a:gd name="T48" fmla="*/ 106 w 464"/>
                <a:gd name="T49" fmla="*/ 264 h 404"/>
                <a:gd name="T50" fmla="*/ 54 w 464"/>
                <a:gd name="T51" fmla="*/ 242 h 404"/>
                <a:gd name="T52" fmla="*/ 64 w 464"/>
                <a:gd name="T53" fmla="*/ 206 h 404"/>
                <a:gd name="T54" fmla="*/ 48 w 464"/>
                <a:gd name="T55" fmla="*/ 172 h 404"/>
                <a:gd name="T56" fmla="*/ 30 w 464"/>
                <a:gd name="T57" fmla="*/ 158 h 404"/>
                <a:gd name="T58" fmla="*/ 0 w 464"/>
                <a:gd name="T59" fmla="*/ 146 h 404"/>
                <a:gd name="T60" fmla="*/ 8 w 464"/>
                <a:gd name="T61" fmla="*/ 112 h 404"/>
                <a:gd name="T62" fmla="*/ 52 w 464"/>
                <a:gd name="T63" fmla="*/ 44 h 404"/>
                <a:gd name="T64" fmla="*/ 92 w 464"/>
                <a:gd name="T65" fmla="*/ 0 h 404"/>
                <a:gd name="T66" fmla="*/ 152 w 464"/>
                <a:gd name="T67" fmla="*/ 20 h 404"/>
                <a:gd name="T68" fmla="*/ 176 w 464"/>
                <a:gd name="T69" fmla="*/ 36 h 40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4"/>
                <a:gd name="T106" fmla="*/ 0 h 404"/>
                <a:gd name="T107" fmla="*/ 464 w 464"/>
                <a:gd name="T108" fmla="*/ 404 h 40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4" h="404">
                  <a:moveTo>
                    <a:pt x="184" y="28"/>
                  </a:moveTo>
                  <a:lnTo>
                    <a:pt x="220" y="62"/>
                  </a:lnTo>
                  <a:lnTo>
                    <a:pt x="242" y="66"/>
                  </a:lnTo>
                  <a:lnTo>
                    <a:pt x="270" y="56"/>
                  </a:lnTo>
                  <a:lnTo>
                    <a:pt x="292" y="50"/>
                  </a:lnTo>
                  <a:lnTo>
                    <a:pt x="326" y="48"/>
                  </a:lnTo>
                  <a:lnTo>
                    <a:pt x="350" y="62"/>
                  </a:lnTo>
                  <a:lnTo>
                    <a:pt x="366" y="62"/>
                  </a:lnTo>
                  <a:lnTo>
                    <a:pt x="370" y="78"/>
                  </a:lnTo>
                  <a:lnTo>
                    <a:pt x="394" y="104"/>
                  </a:lnTo>
                  <a:lnTo>
                    <a:pt x="400" y="122"/>
                  </a:lnTo>
                  <a:lnTo>
                    <a:pt x="372" y="122"/>
                  </a:lnTo>
                  <a:lnTo>
                    <a:pt x="356" y="140"/>
                  </a:lnTo>
                  <a:lnTo>
                    <a:pt x="356" y="160"/>
                  </a:lnTo>
                  <a:lnTo>
                    <a:pt x="384" y="194"/>
                  </a:lnTo>
                  <a:lnTo>
                    <a:pt x="384" y="220"/>
                  </a:lnTo>
                  <a:lnTo>
                    <a:pt x="352" y="260"/>
                  </a:lnTo>
                  <a:lnTo>
                    <a:pt x="352" y="300"/>
                  </a:lnTo>
                  <a:lnTo>
                    <a:pt x="378" y="320"/>
                  </a:lnTo>
                  <a:lnTo>
                    <a:pt x="400" y="324"/>
                  </a:lnTo>
                  <a:lnTo>
                    <a:pt x="418" y="312"/>
                  </a:lnTo>
                  <a:lnTo>
                    <a:pt x="444" y="312"/>
                  </a:lnTo>
                  <a:lnTo>
                    <a:pt x="448" y="346"/>
                  </a:lnTo>
                  <a:lnTo>
                    <a:pt x="458" y="370"/>
                  </a:lnTo>
                  <a:lnTo>
                    <a:pt x="464" y="376"/>
                  </a:lnTo>
                  <a:lnTo>
                    <a:pt x="462" y="390"/>
                  </a:lnTo>
                  <a:lnTo>
                    <a:pt x="438" y="404"/>
                  </a:lnTo>
                  <a:lnTo>
                    <a:pt x="410" y="404"/>
                  </a:lnTo>
                  <a:lnTo>
                    <a:pt x="390" y="382"/>
                  </a:lnTo>
                  <a:lnTo>
                    <a:pt x="372" y="354"/>
                  </a:lnTo>
                  <a:lnTo>
                    <a:pt x="338" y="358"/>
                  </a:lnTo>
                  <a:lnTo>
                    <a:pt x="320" y="374"/>
                  </a:lnTo>
                  <a:lnTo>
                    <a:pt x="304" y="382"/>
                  </a:lnTo>
                  <a:lnTo>
                    <a:pt x="286" y="370"/>
                  </a:lnTo>
                  <a:lnTo>
                    <a:pt x="288" y="346"/>
                  </a:lnTo>
                  <a:lnTo>
                    <a:pt x="272" y="336"/>
                  </a:lnTo>
                  <a:lnTo>
                    <a:pt x="244" y="338"/>
                  </a:lnTo>
                  <a:lnTo>
                    <a:pt x="236" y="350"/>
                  </a:lnTo>
                  <a:lnTo>
                    <a:pt x="236" y="368"/>
                  </a:lnTo>
                  <a:lnTo>
                    <a:pt x="208" y="388"/>
                  </a:lnTo>
                  <a:lnTo>
                    <a:pt x="186" y="400"/>
                  </a:lnTo>
                  <a:lnTo>
                    <a:pt x="160" y="398"/>
                  </a:lnTo>
                  <a:lnTo>
                    <a:pt x="160" y="374"/>
                  </a:lnTo>
                  <a:lnTo>
                    <a:pt x="136" y="352"/>
                  </a:lnTo>
                  <a:lnTo>
                    <a:pt x="126" y="352"/>
                  </a:lnTo>
                  <a:lnTo>
                    <a:pt x="116" y="340"/>
                  </a:lnTo>
                  <a:lnTo>
                    <a:pt x="118" y="312"/>
                  </a:lnTo>
                  <a:lnTo>
                    <a:pt x="134" y="298"/>
                  </a:lnTo>
                  <a:lnTo>
                    <a:pt x="120" y="270"/>
                  </a:lnTo>
                  <a:lnTo>
                    <a:pt x="106" y="264"/>
                  </a:lnTo>
                  <a:lnTo>
                    <a:pt x="76" y="262"/>
                  </a:lnTo>
                  <a:lnTo>
                    <a:pt x="54" y="242"/>
                  </a:lnTo>
                  <a:lnTo>
                    <a:pt x="56" y="212"/>
                  </a:lnTo>
                  <a:lnTo>
                    <a:pt x="64" y="206"/>
                  </a:lnTo>
                  <a:lnTo>
                    <a:pt x="64" y="182"/>
                  </a:lnTo>
                  <a:lnTo>
                    <a:pt x="48" y="172"/>
                  </a:lnTo>
                  <a:lnTo>
                    <a:pt x="46" y="140"/>
                  </a:lnTo>
                  <a:lnTo>
                    <a:pt x="30" y="158"/>
                  </a:lnTo>
                  <a:lnTo>
                    <a:pt x="10" y="162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8" y="112"/>
                  </a:lnTo>
                  <a:lnTo>
                    <a:pt x="8" y="86"/>
                  </a:lnTo>
                  <a:lnTo>
                    <a:pt x="52" y="44"/>
                  </a:lnTo>
                  <a:lnTo>
                    <a:pt x="80" y="18"/>
                  </a:lnTo>
                  <a:lnTo>
                    <a:pt x="92" y="0"/>
                  </a:lnTo>
                  <a:lnTo>
                    <a:pt x="134" y="4"/>
                  </a:lnTo>
                  <a:lnTo>
                    <a:pt x="152" y="20"/>
                  </a:lnTo>
                  <a:lnTo>
                    <a:pt x="162" y="38"/>
                  </a:lnTo>
                  <a:lnTo>
                    <a:pt x="176" y="36"/>
                  </a:lnTo>
                  <a:lnTo>
                    <a:pt x="184" y="28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8" name="Freeform 50">
              <a:extLst>
                <a:ext uri="{FF2B5EF4-FFF2-40B4-BE49-F238E27FC236}">
                  <a16:creationId xmlns:a16="http://schemas.microsoft.com/office/drawing/2014/main" id="{8343C80D-D97A-F8E4-68EF-BB7474358CAD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2" y="1796"/>
              <a:ext cx="82" cy="104"/>
            </a:xfrm>
            <a:custGeom>
              <a:avLst/>
              <a:gdLst>
                <a:gd name="T0" fmla="*/ 32 w 82"/>
                <a:gd name="T1" fmla="*/ 0 h 104"/>
                <a:gd name="T2" fmla="*/ 0 w 82"/>
                <a:gd name="T3" fmla="*/ 40 h 104"/>
                <a:gd name="T4" fmla="*/ 0 w 82"/>
                <a:gd name="T5" fmla="*/ 80 h 104"/>
                <a:gd name="T6" fmla="*/ 24 w 82"/>
                <a:gd name="T7" fmla="*/ 100 h 104"/>
                <a:gd name="T8" fmla="*/ 48 w 82"/>
                <a:gd name="T9" fmla="*/ 104 h 104"/>
                <a:gd name="T10" fmla="*/ 66 w 82"/>
                <a:gd name="T11" fmla="*/ 92 h 104"/>
                <a:gd name="T12" fmla="*/ 68 w 82"/>
                <a:gd name="T13" fmla="*/ 66 h 104"/>
                <a:gd name="T14" fmla="*/ 82 w 82"/>
                <a:gd name="T15" fmla="*/ 46 h 104"/>
                <a:gd name="T16" fmla="*/ 80 w 82"/>
                <a:gd name="T17" fmla="*/ 24 h 104"/>
                <a:gd name="T18" fmla="*/ 66 w 82"/>
                <a:gd name="T19" fmla="*/ 8 h 104"/>
                <a:gd name="T20" fmla="*/ 44 w 82"/>
                <a:gd name="T21" fmla="*/ 6 h 104"/>
                <a:gd name="T22" fmla="*/ 32 w 82"/>
                <a:gd name="T23" fmla="*/ 0 h 1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"/>
                <a:gd name="T37" fmla="*/ 0 h 104"/>
                <a:gd name="T38" fmla="*/ 82 w 82"/>
                <a:gd name="T39" fmla="*/ 104 h 1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" h="104">
                  <a:moveTo>
                    <a:pt x="32" y="0"/>
                  </a:moveTo>
                  <a:lnTo>
                    <a:pt x="0" y="40"/>
                  </a:lnTo>
                  <a:lnTo>
                    <a:pt x="0" y="80"/>
                  </a:lnTo>
                  <a:lnTo>
                    <a:pt x="24" y="100"/>
                  </a:lnTo>
                  <a:lnTo>
                    <a:pt x="48" y="104"/>
                  </a:lnTo>
                  <a:lnTo>
                    <a:pt x="66" y="92"/>
                  </a:lnTo>
                  <a:lnTo>
                    <a:pt x="68" y="66"/>
                  </a:lnTo>
                  <a:lnTo>
                    <a:pt x="82" y="46"/>
                  </a:lnTo>
                  <a:lnTo>
                    <a:pt x="80" y="24"/>
                  </a:lnTo>
                  <a:lnTo>
                    <a:pt x="66" y="8"/>
                  </a:lnTo>
                  <a:lnTo>
                    <a:pt x="44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69" name="Freeform 51">
              <a:extLst>
                <a:ext uri="{FF2B5EF4-FFF2-40B4-BE49-F238E27FC236}">
                  <a16:creationId xmlns:a16="http://schemas.microsoft.com/office/drawing/2014/main" id="{C8E10A1C-46A4-AE21-0FC8-2AC5B65A5758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2" y="1796"/>
              <a:ext cx="82" cy="104"/>
            </a:xfrm>
            <a:custGeom>
              <a:avLst/>
              <a:gdLst>
                <a:gd name="T0" fmla="*/ 32 w 82"/>
                <a:gd name="T1" fmla="*/ 0 h 104"/>
                <a:gd name="T2" fmla="*/ 0 w 82"/>
                <a:gd name="T3" fmla="*/ 40 h 104"/>
                <a:gd name="T4" fmla="*/ 0 w 82"/>
                <a:gd name="T5" fmla="*/ 80 h 104"/>
                <a:gd name="T6" fmla="*/ 24 w 82"/>
                <a:gd name="T7" fmla="*/ 100 h 104"/>
                <a:gd name="T8" fmla="*/ 48 w 82"/>
                <a:gd name="T9" fmla="*/ 104 h 104"/>
                <a:gd name="T10" fmla="*/ 66 w 82"/>
                <a:gd name="T11" fmla="*/ 92 h 104"/>
                <a:gd name="T12" fmla="*/ 68 w 82"/>
                <a:gd name="T13" fmla="*/ 66 h 104"/>
                <a:gd name="T14" fmla="*/ 82 w 82"/>
                <a:gd name="T15" fmla="*/ 46 h 104"/>
                <a:gd name="T16" fmla="*/ 80 w 82"/>
                <a:gd name="T17" fmla="*/ 24 h 104"/>
                <a:gd name="T18" fmla="*/ 66 w 82"/>
                <a:gd name="T19" fmla="*/ 8 h 104"/>
                <a:gd name="T20" fmla="*/ 44 w 82"/>
                <a:gd name="T21" fmla="*/ 6 h 104"/>
                <a:gd name="T22" fmla="*/ 32 w 82"/>
                <a:gd name="T23" fmla="*/ 0 h 1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"/>
                <a:gd name="T37" fmla="*/ 0 h 104"/>
                <a:gd name="T38" fmla="*/ 82 w 82"/>
                <a:gd name="T39" fmla="*/ 104 h 1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" h="104">
                  <a:moveTo>
                    <a:pt x="32" y="0"/>
                  </a:moveTo>
                  <a:lnTo>
                    <a:pt x="0" y="40"/>
                  </a:lnTo>
                  <a:lnTo>
                    <a:pt x="0" y="80"/>
                  </a:lnTo>
                  <a:lnTo>
                    <a:pt x="24" y="100"/>
                  </a:lnTo>
                  <a:lnTo>
                    <a:pt x="48" y="104"/>
                  </a:lnTo>
                  <a:lnTo>
                    <a:pt x="66" y="92"/>
                  </a:lnTo>
                  <a:lnTo>
                    <a:pt x="68" y="66"/>
                  </a:lnTo>
                  <a:lnTo>
                    <a:pt x="82" y="46"/>
                  </a:lnTo>
                  <a:lnTo>
                    <a:pt x="80" y="24"/>
                  </a:lnTo>
                  <a:lnTo>
                    <a:pt x="66" y="8"/>
                  </a:lnTo>
                  <a:lnTo>
                    <a:pt x="44" y="6"/>
                  </a:lnTo>
                  <a:lnTo>
                    <a:pt x="32" y="0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0" name="Freeform 52">
              <a:extLst>
                <a:ext uri="{FF2B5EF4-FFF2-40B4-BE49-F238E27FC236}">
                  <a16:creationId xmlns:a16="http://schemas.microsoft.com/office/drawing/2014/main" id="{E6A3521C-3F16-A8D9-EFC8-A4520E1AFD3D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6" y="1512"/>
              <a:ext cx="390" cy="456"/>
            </a:xfrm>
            <a:custGeom>
              <a:avLst/>
              <a:gdLst>
                <a:gd name="T0" fmla="*/ 138 w 390"/>
                <a:gd name="T1" fmla="*/ 32 h 456"/>
                <a:gd name="T2" fmla="*/ 108 w 390"/>
                <a:gd name="T3" fmla="*/ 52 h 456"/>
                <a:gd name="T4" fmla="*/ 80 w 390"/>
                <a:gd name="T5" fmla="*/ 76 h 456"/>
                <a:gd name="T6" fmla="*/ 46 w 390"/>
                <a:gd name="T7" fmla="*/ 92 h 456"/>
                <a:gd name="T8" fmla="*/ 10 w 390"/>
                <a:gd name="T9" fmla="*/ 126 h 456"/>
                <a:gd name="T10" fmla="*/ 12 w 390"/>
                <a:gd name="T11" fmla="*/ 142 h 456"/>
                <a:gd name="T12" fmla="*/ 38 w 390"/>
                <a:gd name="T13" fmla="*/ 168 h 456"/>
                <a:gd name="T14" fmla="*/ 44 w 390"/>
                <a:gd name="T15" fmla="*/ 186 h 456"/>
                <a:gd name="T16" fmla="*/ 16 w 390"/>
                <a:gd name="T17" fmla="*/ 186 h 456"/>
                <a:gd name="T18" fmla="*/ 0 w 390"/>
                <a:gd name="T19" fmla="*/ 204 h 456"/>
                <a:gd name="T20" fmla="*/ 0 w 390"/>
                <a:gd name="T21" fmla="*/ 224 h 456"/>
                <a:gd name="T22" fmla="*/ 28 w 390"/>
                <a:gd name="T23" fmla="*/ 258 h 456"/>
                <a:gd name="T24" fmla="*/ 28 w 390"/>
                <a:gd name="T25" fmla="*/ 286 h 456"/>
                <a:gd name="T26" fmla="*/ 40 w 390"/>
                <a:gd name="T27" fmla="*/ 290 h 456"/>
                <a:gd name="T28" fmla="*/ 62 w 390"/>
                <a:gd name="T29" fmla="*/ 294 h 456"/>
                <a:gd name="T30" fmla="*/ 78 w 390"/>
                <a:gd name="T31" fmla="*/ 308 h 456"/>
                <a:gd name="T32" fmla="*/ 78 w 390"/>
                <a:gd name="T33" fmla="*/ 330 h 456"/>
                <a:gd name="T34" fmla="*/ 64 w 390"/>
                <a:gd name="T35" fmla="*/ 350 h 456"/>
                <a:gd name="T36" fmla="*/ 62 w 390"/>
                <a:gd name="T37" fmla="*/ 376 h 456"/>
                <a:gd name="T38" fmla="*/ 86 w 390"/>
                <a:gd name="T39" fmla="*/ 376 h 456"/>
                <a:gd name="T40" fmla="*/ 92 w 390"/>
                <a:gd name="T41" fmla="*/ 412 h 456"/>
                <a:gd name="T42" fmla="*/ 102 w 390"/>
                <a:gd name="T43" fmla="*/ 434 h 456"/>
                <a:gd name="T44" fmla="*/ 108 w 390"/>
                <a:gd name="T45" fmla="*/ 440 h 456"/>
                <a:gd name="T46" fmla="*/ 130 w 390"/>
                <a:gd name="T47" fmla="*/ 450 h 456"/>
                <a:gd name="T48" fmla="*/ 162 w 390"/>
                <a:gd name="T49" fmla="*/ 456 h 456"/>
                <a:gd name="T50" fmla="*/ 192 w 390"/>
                <a:gd name="T51" fmla="*/ 448 h 456"/>
                <a:gd name="T52" fmla="*/ 206 w 390"/>
                <a:gd name="T53" fmla="*/ 416 h 456"/>
                <a:gd name="T54" fmla="*/ 218 w 390"/>
                <a:gd name="T55" fmla="*/ 396 h 456"/>
                <a:gd name="T56" fmla="*/ 230 w 390"/>
                <a:gd name="T57" fmla="*/ 392 h 456"/>
                <a:gd name="T58" fmla="*/ 234 w 390"/>
                <a:gd name="T59" fmla="*/ 374 h 456"/>
                <a:gd name="T60" fmla="*/ 212 w 390"/>
                <a:gd name="T61" fmla="*/ 364 h 456"/>
                <a:gd name="T62" fmla="*/ 182 w 390"/>
                <a:gd name="T63" fmla="*/ 360 h 456"/>
                <a:gd name="T64" fmla="*/ 170 w 390"/>
                <a:gd name="T65" fmla="*/ 340 h 456"/>
                <a:gd name="T66" fmla="*/ 180 w 390"/>
                <a:gd name="T67" fmla="*/ 318 h 456"/>
                <a:gd name="T68" fmla="*/ 188 w 390"/>
                <a:gd name="T69" fmla="*/ 288 h 456"/>
                <a:gd name="T70" fmla="*/ 182 w 390"/>
                <a:gd name="T71" fmla="*/ 256 h 456"/>
                <a:gd name="T72" fmla="*/ 170 w 390"/>
                <a:gd name="T73" fmla="*/ 244 h 456"/>
                <a:gd name="T74" fmla="*/ 184 w 390"/>
                <a:gd name="T75" fmla="*/ 218 h 456"/>
                <a:gd name="T76" fmla="*/ 232 w 390"/>
                <a:gd name="T77" fmla="*/ 176 h 456"/>
                <a:gd name="T78" fmla="*/ 272 w 390"/>
                <a:gd name="T79" fmla="*/ 156 h 456"/>
                <a:gd name="T80" fmla="*/ 284 w 390"/>
                <a:gd name="T81" fmla="*/ 140 h 456"/>
                <a:gd name="T82" fmla="*/ 298 w 390"/>
                <a:gd name="T83" fmla="*/ 148 h 456"/>
                <a:gd name="T84" fmla="*/ 302 w 390"/>
                <a:gd name="T85" fmla="*/ 162 h 456"/>
                <a:gd name="T86" fmla="*/ 326 w 390"/>
                <a:gd name="T87" fmla="*/ 168 h 456"/>
                <a:gd name="T88" fmla="*/ 348 w 390"/>
                <a:gd name="T89" fmla="*/ 152 h 456"/>
                <a:gd name="T90" fmla="*/ 348 w 390"/>
                <a:gd name="T91" fmla="*/ 120 h 456"/>
                <a:gd name="T92" fmla="*/ 364 w 390"/>
                <a:gd name="T93" fmla="*/ 98 h 456"/>
                <a:gd name="T94" fmla="*/ 390 w 390"/>
                <a:gd name="T95" fmla="*/ 70 h 456"/>
                <a:gd name="T96" fmla="*/ 370 w 390"/>
                <a:gd name="T97" fmla="*/ 62 h 456"/>
                <a:gd name="T98" fmla="*/ 334 w 390"/>
                <a:gd name="T99" fmla="*/ 42 h 456"/>
                <a:gd name="T100" fmla="*/ 302 w 390"/>
                <a:gd name="T101" fmla="*/ 40 h 456"/>
                <a:gd name="T102" fmla="*/ 302 w 390"/>
                <a:gd name="T103" fmla="*/ 24 h 456"/>
                <a:gd name="T104" fmla="*/ 284 w 390"/>
                <a:gd name="T105" fmla="*/ 8 h 456"/>
                <a:gd name="T106" fmla="*/ 258 w 390"/>
                <a:gd name="T107" fmla="*/ 6 h 456"/>
                <a:gd name="T108" fmla="*/ 254 w 390"/>
                <a:gd name="T109" fmla="*/ 14 h 456"/>
                <a:gd name="T110" fmla="*/ 224 w 390"/>
                <a:gd name="T111" fmla="*/ 22 h 456"/>
                <a:gd name="T112" fmla="*/ 222 w 390"/>
                <a:gd name="T113" fmla="*/ 12 h 456"/>
                <a:gd name="T114" fmla="*/ 214 w 390"/>
                <a:gd name="T115" fmla="*/ 0 h 456"/>
                <a:gd name="T116" fmla="*/ 198 w 390"/>
                <a:gd name="T117" fmla="*/ 12 h 456"/>
                <a:gd name="T118" fmla="*/ 184 w 390"/>
                <a:gd name="T119" fmla="*/ 38 h 456"/>
                <a:gd name="T120" fmla="*/ 160 w 390"/>
                <a:gd name="T121" fmla="*/ 42 h 456"/>
                <a:gd name="T122" fmla="*/ 138 w 390"/>
                <a:gd name="T123" fmla="*/ 32 h 4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90"/>
                <a:gd name="T187" fmla="*/ 0 h 456"/>
                <a:gd name="T188" fmla="*/ 390 w 390"/>
                <a:gd name="T189" fmla="*/ 456 h 4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90" h="456">
                  <a:moveTo>
                    <a:pt x="138" y="32"/>
                  </a:moveTo>
                  <a:lnTo>
                    <a:pt x="108" y="52"/>
                  </a:lnTo>
                  <a:lnTo>
                    <a:pt x="80" y="76"/>
                  </a:lnTo>
                  <a:lnTo>
                    <a:pt x="46" y="92"/>
                  </a:lnTo>
                  <a:lnTo>
                    <a:pt x="10" y="126"/>
                  </a:lnTo>
                  <a:lnTo>
                    <a:pt x="12" y="142"/>
                  </a:lnTo>
                  <a:lnTo>
                    <a:pt x="38" y="168"/>
                  </a:lnTo>
                  <a:lnTo>
                    <a:pt x="44" y="186"/>
                  </a:lnTo>
                  <a:lnTo>
                    <a:pt x="16" y="186"/>
                  </a:lnTo>
                  <a:lnTo>
                    <a:pt x="0" y="204"/>
                  </a:lnTo>
                  <a:lnTo>
                    <a:pt x="0" y="224"/>
                  </a:lnTo>
                  <a:lnTo>
                    <a:pt x="28" y="258"/>
                  </a:lnTo>
                  <a:lnTo>
                    <a:pt x="28" y="286"/>
                  </a:lnTo>
                  <a:lnTo>
                    <a:pt x="40" y="290"/>
                  </a:lnTo>
                  <a:lnTo>
                    <a:pt x="62" y="294"/>
                  </a:lnTo>
                  <a:lnTo>
                    <a:pt x="78" y="308"/>
                  </a:lnTo>
                  <a:lnTo>
                    <a:pt x="78" y="330"/>
                  </a:lnTo>
                  <a:lnTo>
                    <a:pt x="64" y="350"/>
                  </a:lnTo>
                  <a:lnTo>
                    <a:pt x="62" y="376"/>
                  </a:lnTo>
                  <a:lnTo>
                    <a:pt x="86" y="376"/>
                  </a:lnTo>
                  <a:lnTo>
                    <a:pt x="92" y="412"/>
                  </a:lnTo>
                  <a:lnTo>
                    <a:pt x="102" y="434"/>
                  </a:lnTo>
                  <a:lnTo>
                    <a:pt x="108" y="440"/>
                  </a:lnTo>
                  <a:lnTo>
                    <a:pt x="130" y="450"/>
                  </a:lnTo>
                  <a:lnTo>
                    <a:pt x="162" y="456"/>
                  </a:lnTo>
                  <a:lnTo>
                    <a:pt x="192" y="448"/>
                  </a:lnTo>
                  <a:lnTo>
                    <a:pt x="206" y="416"/>
                  </a:lnTo>
                  <a:lnTo>
                    <a:pt x="218" y="396"/>
                  </a:lnTo>
                  <a:lnTo>
                    <a:pt x="230" y="392"/>
                  </a:lnTo>
                  <a:lnTo>
                    <a:pt x="234" y="374"/>
                  </a:lnTo>
                  <a:lnTo>
                    <a:pt x="212" y="364"/>
                  </a:lnTo>
                  <a:lnTo>
                    <a:pt x="182" y="360"/>
                  </a:lnTo>
                  <a:lnTo>
                    <a:pt x="170" y="340"/>
                  </a:lnTo>
                  <a:lnTo>
                    <a:pt x="180" y="318"/>
                  </a:lnTo>
                  <a:lnTo>
                    <a:pt x="188" y="288"/>
                  </a:lnTo>
                  <a:lnTo>
                    <a:pt x="182" y="256"/>
                  </a:lnTo>
                  <a:lnTo>
                    <a:pt x="170" y="244"/>
                  </a:lnTo>
                  <a:lnTo>
                    <a:pt x="184" y="218"/>
                  </a:lnTo>
                  <a:lnTo>
                    <a:pt x="232" y="176"/>
                  </a:lnTo>
                  <a:lnTo>
                    <a:pt x="272" y="156"/>
                  </a:lnTo>
                  <a:lnTo>
                    <a:pt x="284" y="140"/>
                  </a:lnTo>
                  <a:lnTo>
                    <a:pt x="298" y="148"/>
                  </a:lnTo>
                  <a:lnTo>
                    <a:pt x="302" y="162"/>
                  </a:lnTo>
                  <a:lnTo>
                    <a:pt x="326" y="168"/>
                  </a:lnTo>
                  <a:lnTo>
                    <a:pt x="348" y="152"/>
                  </a:lnTo>
                  <a:lnTo>
                    <a:pt x="348" y="120"/>
                  </a:lnTo>
                  <a:lnTo>
                    <a:pt x="364" y="98"/>
                  </a:lnTo>
                  <a:lnTo>
                    <a:pt x="390" y="70"/>
                  </a:lnTo>
                  <a:lnTo>
                    <a:pt x="370" y="62"/>
                  </a:lnTo>
                  <a:lnTo>
                    <a:pt x="334" y="42"/>
                  </a:lnTo>
                  <a:lnTo>
                    <a:pt x="302" y="40"/>
                  </a:lnTo>
                  <a:lnTo>
                    <a:pt x="302" y="24"/>
                  </a:lnTo>
                  <a:lnTo>
                    <a:pt x="284" y="8"/>
                  </a:lnTo>
                  <a:lnTo>
                    <a:pt x="258" y="6"/>
                  </a:lnTo>
                  <a:lnTo>
                    <a:pt x="254" y="14"/>
                  </a:lnTo>
                  <a:lnTo>
                    <a:pt x="224" y="22"/>
                  </a:lnTo>
                  <a:lnTo>
                    <a:pt x="222" y="12"/>
                  </a:lnTo>
                  <a:lnTo>
                    <a:pt x="214" y="0"/>
                  </a:lnTo>
                  <a:lnTo>
                    <a:pt x="198" y="12"/>
                  </a:lnTo>
                  <a:lnTo>
                    <a:pt x="184" y="38"/>
                  </a:lnTo>
                  <a:lnTo>
                    <a:pt x="160" y="42"/>
                  </a:lnTo>
                  <a:lnTo>
                    <a:pt x="138" y="32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1" name="Freeform 53">
              <a:extLst>
                <a:ext uri="{FF2B5EF4-FFF2-40B4-BE49-F238E27FC236}">
                  <a16:creationId xmlns:a16="http://schemas.microsoft.com/office/drawing/2014/main" id="{882DCACE-CE14-D0F6-18F2-3787ABAE9242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6" y="1512"/>
              <a:ext cx="390" cy="456"/>
            </a:xfrm>
            <a:custGeom>
              <a:avLst/>
              <a:gdLst>
                <a:gd name="T0" fmla="*/ 138 w 390"/>
                <a:gd name="T1" fmla="*/ 32 h 456"/>
                <a:gd name="T2" fmla="*/ 108 w 390"/>
                <a:gd name="T3" fmla="*/ 52 h 456"/>
                <a:gd name="T4" fmla="*/ 80 w 390"/>
                <a:gd name="T5" fmla="*/ 76 h 456"/>
                <a:gd name="T6" fmla="*/ 46 w 390"/>
                <a:gd name="T7" fmla="*/ 92 h 456"/>
                <a:gd name="T8" fmla="*/ 10 w 390"/>
                <a:gd name="T9" fmla="*/ 126 h 456"/>
                <a:gd name="T10" fmla="*/ 12 w 390"/>
                <a:gd name="T11" fmla="*/ 142 h 456"/>
                <a:gd name="T12" fmla="*/ 38 w 390"/>
                <a:gd name="T13" fmla="*/ 168 h 456"/>
                <a:gd name="T14" fmla="*/ 44 w 390"/>
                <a:gd name="T15" fmla="*/ 186 h 456"/>
                <a:gd name="T16" fmla="*/ 16 w 390"/>
                <a:gd name="T17" fmla="*/ 186 h 456"/>
                <a:gd name="T18" fmla="*/ 0 w 390"/>
                <a:gd name="T19" fmla="*/ 204 h 456"/>
                <a:gd name="T20" fmla="*/ 0 w 390"/>
                <a:gd name="T21" fmla="*/ 224 h 456"/>
                <a:gd name="T22" fmla="*/ 28 w 390"/>
                <a:gd name="T23" fmla="*/ 258 h 456"/>
                <a:gd name="T24" fmla="*/ 28 w 390"/>
                <a:gd name="T25" fmla="*/ 286 h 456"/>
                <a:gd name="T26" fmla="*/ 40 w 390"/>
                <a:gd name="T27" fmla="*/ 290 h 456"/>
                <a:gd name="T28" fmla="*/ 62 w 390"/>
                <a:gd name="T29" fmla="*/ 294 h 456"/>
                <a:gd name="T30" fmla="*/ 78 w 390"/>
                <a:gd name="T31" fmla="*/ 308 h 456"/>
                <a:gd name="T32" fmla="*/ 78 w 390"/>
                <a:gd name="T33" fmla="*/ 330 h 456"/>
                <a:gd name="T34" fmla="*/ 64 w 390"/>
                <a:gd name="T35" fmla="*/ 350 h 456"/>
                <a:gd name="T36" fmla="*/ 62 w 390"/>
                <a:gd name="T37" fmla="*/ 376 h 456"/>
                <a:gd name="T38" fmla="*/ 86 w 390"/>
                <a:gd name="T39" fmla="*/ 376 h 456"/>
                <a:gd name="T40" fmla="*/ 92 w 390"/>
                <a:gd name="T41" fmla="*/ 412 h 456"/>
                <a:gd name="T42" fmla="*/ 102 w 390"/>
                <a:gd name="T43" fmla="*/ 434 h 456"/>
                <a:gd name="T44" fmla="*/ 108 w 390"/>
                <a:gd name="T45" fmla="*/ 440 h 456"/>
                <a:gd name="T46" fmla="*/ 130 w 390"/>
                <a:gd name="T47" fmla="*/ 450 h 456"/>
                <a:gd name="T48" fmla="*/ 162 w 390"/>
                <a:gd name="T49" fmla="*/ 456 h 456"/>
                <a:gd name="T50" fmla="*/ 192 w 390"/>
                <a:gd name="T51" fmla="*/ 448 h 456"/>
                <a:gd name="T52" fmla="*/ 206 w 390"/>
                <a:gd name="T53" fmla="*/ 416 h 456"/>
                <a:gd name="T54" fmla="*/ 218 w 390"/>
                <a:gd name="T55" fmla="*/ 396 h 456"/>
                <a:gd name="T56" fmla="*/ 230 w 390"/>
                <a:gd name="T57" fmla="*/ 392 h 456"/>
                <a:gd name="T58" fmla="*/ 234 w 390"/>
                <a:gd name="T59" fmla="*/ 374 h 456"/>
                <a:gd name="T60" fmla="*/ 212 w 390"/>
                <a:gd name="T61" fmla="*/ 364 h 456"/>
                <a:gd name="T62" fmla="*/ 182 w 390"/>
                <a:gd name="T63" fmla="*/ 360 h 456"/>
                <a:gd name="T64" fmla="*/ 170 w 390"/>
                <a:gd name="T65" fmla="*/ 340 h 456"/>
                <a:gd name="T66" fmla="*/ 180 w 390"/>
                <a:gd name="T67" fmla="*/ 318 h 456"/>
                <a:gd name="T68" fmla="*/ 188 w 390"/>
                <a:gd name="T69" fmla="*/ 288 h 456"/>
                <a:gd name="T70" fmla="*/ 182 w 390"/>
                <a:gd name="T71" fmla="*/ 256 h 456"/>
                <a:gd name="T72" fmla="*/ 170 w 390"/>
                <a:gd name="T73" fmla="*/ 244 h 456"/>
                <a:gd name="T74" fmla="*/ 184 w 390"/>
                <a:gd name="T75" fmla="*/ 218 h 456"/>
                <a:gd name="T76" fmla="*/ 232 w 390"/>
                <a:gd name="T77" fmla="*/ 176 h 456"/>
                <a:gd name="T78" fmla="*/ 272 w 390"/>
                <a:gd name="T79" fmla="*/ 156 h 456"/>
                <a:gd name="T80" fmla="*/ 284 w 390"/>
                <a:gd name="T81" fmla="*/ 140 h 456"/>
                <a:gd name="T82" fmla="*/ 298 w 390"/>
                <a:gd name="T83" fmla="*/ 148 h 456"/>
                <a:gd name="T84" fmla="*/ 302 w 390"/>
                <a:gd name="T85" fmla="*/ 162 h 456"/>
                <a:gd name="T86" fmla="*/ 326 w 390"/>
                <a:gd name="T87" fmla="*/ 168 h 456"/>
                <a:gd name="T88" fmla="*/ 348 w 390"/>
                <a:gd name="T89" fmla="*/ 152 h 456"/>
                <a:gd name="T90" fmla="*/ 348 w 390"/>
                <a:gd name="T91" fmla="*/ 120 h 456"/>
                <a:gd name="T92" fmla="*/ 364 w 390"/>
                <a:gd name="T93" fmla="*/ 98 h 456"/>
                <a:gd name="T94" fmla="*/ 390 w 390"/>
                <a:gd name="T95" fmla="*/ 70 h 456"/>
                <a:gd name="T96" fmla="*/ 370 w 390"/>
                <a:gd name="T97" fmla="*/ 62 h 456"/>
                <a:gd name="T98" fmla="*/ 334 w 390"/>
                <a:gd name="T99" fmla="*/ 42 h 456"/>
                <a:gd name="T100" fmla="*/ 302 w 390"/>
                <a:gd name="T101" fmla="*/ 40 h 456"/>
                <a:gd name="T102" fmla="*/ 302 w 390"/>
                <a:gd name="T103" fmla="*/ 24 h 456"/>
                <a:gd name="T104" fmla="*/ 284 w 390"/>
                <a:gd name="T105" fmla="*/ 8 h 456"/>
                <a:gd name="T106" fmla="*/ 258 w 390"/>
                <a:gd name="T107" fmla="*/ 6 h 456"/>
                <a:gd name="T108" fmla="*/ 254 w 390"/>
                <a:gd name="T109" fmla="*/ 14 h 456"/>
                <a:gd name="T110" fmla="*/ 224 w 390"/>
                <a:gd name="T111" fmla="*/ 22 h 456"/>
                <a:gd name="T112" fmla="*/ 222 w 390"/>
                <a:gd name="T113" fmla="*/ 12 h 456"/>
                <a:gd name="T114" fmla="*/ 214 w 390"/>
                <a:gd name="T115" fmla="*/ 0 h 456"/>
                <a:gd name="T116" fmla="*/ 198 w 390"/>
                <a:gd name="T117" fmla="*/ 12 h 456"/>
                <a:gd name="T118" fmla="*/ 184 w 390"/>
                <a:gd name="T119" fmla="*/ 38 h 456"/>
                <a:gd name="T120" fmla="*/ 160 w 390"/>
                <a:gd name="T121" fmla="*/ 42 h 456"/>
                <a:gd name="T122" fmla="*/ 138 w 390"/>
                <a:gd name="T123" fmla="*/ 32 h 4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90"/>
                <a:gd name="T187" fmla="*/ 0 h 456"/>
                <a:gd name="T188" fmla="*/ 390 w 390"/>
                <a:gd name="T189" fmla="*/ 456 h 4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90" h="456">
                  <a:moveTo>
                    <a:pt x="138" y="32"/>
                  </a:moveTo>
                  <a:lnTo>
                    <a:pt x="108" y="52"/>
                  </a:lnTo>
                  <a:lnTo>
                    <a:pt x="80" y="76"/>
                  </a:lnTo>
                  <a:lnTo>
                    <a:pt x="46" y="92"/>
                  </a:lnTo>
                  <a:lnTo>
                    <a:pt x="10" y="126"/>
                  </a:lnTo>
                  <a:lnTo>
                    <a:pt x="12" y="142"/>
                  </a:lnTo>
                  <a:lnTo>
                    <a:pt x="38" y="168"/>
                  </a:lnTo>
                  <a:lnTo>
                    <a:pt x="44" y="186"/>
                  </a:lnTo>
                  <a:lnTo>
                    <a:pt x="16" y="186"/>
                  </a:lnTo>
                  <a:lnTo>
                    <a:pt x="0" y="204"/>
                  </a:lnTo>
                  <a:lnTo>
                    <a:pt x="0" y="224"/>
                  </a:lnTo>
                  <a:lnTo>
                    <a:pt x="28" y="258"/>
                  </a:lnTo>
                  <a:lnTo>
                    <a:pt x="28" y="286"/>
                  </a:lnTo>
                  <a:lnTo>
                    <a:pt x="40" y="290"/>
                  </a:lnTo>
                  <a:lnTo>
                    <a:pt x="62" y="294"/>
                  </a:lnTo>
                  <a:lnTo>
                    <a:pt x="78" y="308"/>
                  </a:lnTo>
                  <a:lnTo>
                    <a:pt x="78" y="330"/>
                  </a:lnTo>
                  <a:lnTo>
                    <a:pt x="64" y="350"/>
                  </a:lnTo>
                  <a:lnTo>
                    <a:pt x="62" y="376"/>
                  </a:lnTo>
                  <a:lnTo>
                    <a:pt x="86" y="376"/>
                  </a:lnTo>
                  <a:lnTo>
                    <a:pt x="92" y="412"/>
                  </a:lnTo>
                  <a:lnTo>
                    <a:pt x="102" y="434"/>
                  </a:lnTo>
                  <a:lnTo>
                    <a:pt x="108" y="440"/>
                  </a:lnTo>
                  <a:lnTo>
                    <a:pt x="130" y="450"/>
                  </a:lnTo>
                  <a:lnTo>
                    <a:pt x="162" y="456"/>
                  </a:lnTo>
                  <a:lnTo>
                    <a:pt x="192" y="448"/>
                  </a:lnTo>
                  <a:lnTo>
                    <a:pt x="206" y="416"/>
                  </a:lnTo>
                  <a:lnTo>
                    <a:pt x="218" y="396"/>
                  </a:lnTo>
                  <a:lnTo>
                    <a:pt x="230" y="392"/>
                  </a:lnTo>
                  <a:lnTo>
                    <a:pt x="234" y="374"/>
                  </a:lnTo>
                  <a:lnTo>
                    <a:pt x="212" y="364"/>
                  </a:lnTo>
                  <a:lnTo>
                    <a:pt x="182" y="360"/>
                  </a:lnTo>
                  <a:lnTo>
                    <a:pt x="170" y="340"/>
                  </a:lnTo>
                  <a:lnTo>
                    <a:pt x="180" y="318"/>
                  </a:lnTo>
                  <a:lnTo>
                    <a:pt x="188" y="288"/>
                  </a:lnTo>
                  <a:lnTo>
                    <a:pt x="182" y="256"/>
                  </a:lnTo>
                  <a:lnTo>
                    <a:pt x="170" y="244"/>
                  </a:lnTo>
                  <a:lnTo>
                    <a:pt x="184" y="218"/>
                  </a:lnTo>
                  <a:lnTo>
                    <a:pt x="232" y="176"/>
                  </a:lnTo>
                  <a:lnTo>
                    <a:pt x="272" y="156"/>
                  </a:lnTo>
                  <a:lnTo>
                    <a:pt x="284" y="140"/>
                  </a:lnTo>
                  <a:lnTo>
                    <a:pt x="298" y="148"/>
                  </a:lnTo>
                  <a:lnTo>
                    <a:pt x="302" y="162"/>
                  </a:lnTo>
                  <a:lnTo>
                    <a:pt x="326" y="168"/>
                  </a:lnTo>
                  <a:lnTo>
                    <a:pt x="348" y="152"/>
                  </a:lnTo>
                  <a:lnTo>
                    <a:pt x="348" y="120"/>
                  </a:lnTo>
                  <a:lnTo>
                    <a:pt x="364" y="98"/>
                  </a:lnTo>
                  <a:lnTo>
                    <a:pt x="390" y="70"/>
                  </a:lnTo>
                  <a:lnTo>
                    <a:pt x="370" y="62"/>
                  </a:lnTo>
                  <a:lnTo>
                    <a:pt x="334" y="42"/>
                  </a:lnTo>
                  <a:lnTo>
                    <a:pt x="302" y="40"/>
                  </a:lnTo>
                  <a:lnTo>
                    <a:pt x="302" y="24"/>
                  </a:lnTo>
                  <a:lnTo>
                    <a:pt x="284" y="8"/>
                  </a:lnTo>
                  <a:lnTo>
                    <a:pt x="258" y="6"/>
                  </a:lnTo>
                  <a:lnTo>
                    <a:pt x="254" y="14"/>
                  </a:lnTo>
                  <a:lnTo>
                    <a:pt x="224" y="22"/>
                  </a:lnTo>
                  <a:lnTo>
                    <a:pt x="222" y="12"/>
                  </a:lnTo>
                  <a:lnTo>
                    <a:pt x="214" y="0"/>
                  </a:lnTo>
                  <a:lnTo>
                    <a:pt x="198" y="12"/>
                  </a:lnTo>
                  <a:lnTo>
                    <a:pt x="184" y="38"/>
                  </a:lnTo>
                  <a:lnTo>
                    <a:pt x="160" y="42"/>
                  </a:lnTo>
                  <a:lnTo>
                    <a:pt x="138" y="32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2" name="Freeform 54">
              <a:extLst>
                <a:ext uri="{FF2B5EF4-FFF2-40B4-BE49-F238E27FC236}">
                  <a16:creationId xmlns:a16="http://schemas.microsoft.com/office/drawing/2014/main" id="{632B1C65-BCB2-E0CD-D2D6-8D56BD3CDF6E}"/>
                </a:ext>
              </a:extLst>
            </p:cNvPr>
            <p:cNvSpPr>
              <a:spLocks/>
            </p:cNvSpPr>
            <p:nvPr/>
          </p:nvSpPr>
          <p:spPr bwMode="gray">
            <a:xfrm>
              <a:off x="2926" y="1542"/>
              <a:ext cx="522" cy="594"/>
            </a:xfrm>
            <a:custGeom>
              <a:avLst/>
              <a:gdLst>
                <a:gd name="T0" fmla="*/ 432 w 522"/>
                <a:gd name="T1" fmla="*/ 2 h 594"/>
                <a:gd name="T2" fmla="*/ 388 w 522"/>
                <a:gd name="T3" fmla="*/ 42 h 594"/>
                <a:gd name="T4" fmla="*/ 344 w 522"/>
                <a:gd name="T5" fmla="*/ 32 h 594"/>
                <a:gd name="T6" fmla="*/ 302 w 522"/>
                <a:gd name="T7" fmla="*/ 36 h 594"/>
                <a:gd name="T8" fmla="*/ 230 w 522"/>
                <a:gd name="T9" fmla="*/ 40 h 594"/>
                <a:gd name="T10" fmla="*/ 178 w 522"/>
                <a:gd name="T11" fmla="*/ 90 h 594"/>
                <a:gd name="T12" fmla="*/ 156 w 522"/>
                <a:gd name="T13" fmla="*/ 138 h 594"/>
                <a:gd name="T14" fmla="*/ 128 w 522"/>
                <a:gd name="T15" fmla="*/ 118 h 594"/>
                <a:gd name="T16" fmla="*/ 102 w 522"/>
                <a:gd name="T17" fmla="*/ 126 h 594"/>
                <a:gd name="T18" fmla="*/ 14 w 522"/>
                <a:gd name="T19" fmla="*/ 188 h 594"/>
                <a:gd name="T20" fmla="*/ 12 w 522"/>
                <a:gd name="T21" fmla="*/ 226 h 594"/>
                <a:gd name="T22" fmla="*/ 10 w 522"/>
                <a:gd name="T23" fmla="*/ 288 h 594"/>
                <a:gd name="T24" fmla="*/ 12 w 522"/>
                <a:gd name="T25" fmla="*/ 330 h 594"/>
                <a:gd name="T26" fmla="*/ 64 w 522"/>
                <a:gd name="T27" fmla="*/ 344 h 594"/>
                <a:gd name="T28" fmla="*/ 48 w 522"/>
                <a:gd name="T29" fmla="*/ 366 h 594"/>
                <a:gd name="T30" fmla="*/ 22 w 522"/>
                <a:gd name="T31" fmla="*/ 418 h 594"/>
                <a:gd name="T32" fmla="*/ 18 w 522"/>
                <a:gd name="T33" fmla="*/ 442 h 594"/>
                <a:gd name="T34" fmla="*/ 8 w 522"/>
                <a:gd name="T35" fmla="*/ 474 h 594"/>
                <a:gd name="T36" fmla="*/ 46 w 522"/>
                <a:gd name="T37" fmla="*/ 492 h 594"/>
                <a:gd name="T38" fmla="*/ 92 w 522"/>
                <a:gd name="T39" fmla="*/ 506 h 594"/>
                <a:gd name="T40" fmla="*/ 108 w 522"/>
                <a:gd name="T41" fmla="*/ 558 h 594"/>
                <a:gd name="T42" fmla="*/ 162 w 522"/>
                <a:gd name="T43" fmla="*/ 566 h 594"/>
                <a:gd name="T44" fmla="*/ 166 w 522"/>
                <a:gd name="T45" fmla="*/ 534 h 594"/>
                <a:gd name="T46" fmla="*/ 158 w 522"/>
                <a:gd name="T47" fmla="*/ 474 h 594"/>
                <a:gd name="T48" fmla="*/ 204 w 522"/>
                <a:gd name="T49" fmla="*/ 444 h 594"/>
                <a:gd name="T50" fmla="*/ 260 w 522"/>
                <a:gd name="T51" fmla="*/ 424 h 594"/>
                <a:gd name="T52" fmla="*/ 274 w 522"/>
                <a:gd name="T53" fmla="*/ 458 h 594"/>
                <a:gd name="T54" fmla="*/ 254 w 522"/>
                <a:gd name="T55" fmla="*/ 506 h 594"/>
                <a:gd name="T56" fmla="*/ 226 w 522"/>
                <a:gd name="T57" fmla="*/ 542 h 594"/>
                <a:gd name="T58" fmla="*/ 210 w 522"/>
                <a:gd name="T59" fmla="*/ 560 h 594"/>
                <a:gd name="T60" fmla="*/ 270 w 522"/>
                <a:gd name="T61" fmla="*/ 588 h 594"/>
                <a:gd name="T62" fmla="*/ 306 w 522"/>
                <a:gd name="T63" fmla="*/ 582 h 594"/>
                <a:gd name="T64" fmla="*/ 358 w 522"/>
                <a:gd name="T65" fmla="*/ 558 h 594"/>
                <a:gd name="T66" fmla="*/ 408 w 522"/>
                <a:gd name="T67" fmla="*/ 528 h 594"/>
                <a:gd name="T68" fmla="*/ 448 w 522"/>
                <a:gd name="T69" fmla="*/ 558 h 594"/>
                <a:gd name="T70" fmla="*/ 490 w 522"/>
                <a:gd name="T71" fmla="*/ 564 h 594"/>
                <a:gd name="T72" fmla="*/ 504 w 522"/>
                <a:gd name="T73" fmla="*/ 488 h 594"/>
                <a:gd name="T74" fmla="*/ 516 w 522"/>
                <a:gd name="T75" fmla="*/ 446 h 594"/>
                <a:gd name="T76" fmla="*/ 520 w 522"/>
                <a:gd name="T77" fmla="*/ 398 h 594"/>
                <a:gd name="T78" fmla="*/ 484 w 522"/>
                <a:gd name="T79" fmla="*/ 416 h 594"/>
                <a:gd name="T80" fmla="*/ 474 w 522"/>
                <a:gd name="T81" fmla="*/ 392 h 594"/>
                <a:gd name="T82" fmla="*/ 464 w 522"/>
                <a:gd name="T83" fmla="*/ 356 h 594"/>
                <a:gd name="T84" fmla="*/ 478 w 522"/>
                <a:gd name="T85" fmla="*/ 266 h 594"/>
                <a:gd name="T86" fmla="*/ 492 w 522"/>
                <a:gd name="T87" fmla="*/ 168 h 594"/>
                <a:gd name="T88" fmla="*/ 474 w 522"/>
                <a:gd name="T89" fmla="*/ 106 h 594"/>
                <a:gd name="T90" fmla="*/ 474 w 522"/>
                <a:gd name="T91" fmla="*/ 34 h 594"/>
                <a:gd name="T92" fmla="*/ 448 w 522"/>
                <a:gd name="T93" fmla="*/ 0 h 59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594"/>
                <a:gd name="T143" fmla="*/ 522 w 522"/>
                <a:gd name="T144" fmla="*/ 594 h 59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594">
                  <a:moveTo>
                    <a:pt x="448" y="0"/>
                  </a:moveTo>
                  <a:lnTo>
                    <a:pt x="432" y="2"/>
                  </a:lnTo>
                  <a:lnTo>
                    <a:pt x="408" y="28"/>
                  </a:lnTo>
                  <a:lnTo>
                    <a:pt x="388" y="42"/>
                  </a:lnTo>
                  <a:lnTo>
                    <a:pt x="366" y="34"/>
                  </a:lnTo>
                  <a:lnTo>
                    <a:pt x="344" y="32"/>
                  </a:lnTo>
                  <a:lnTo>
                    <a:pt x="314" y="44"/>
                  </a:lnTo>
                  <a:lnTo>
                    <a:pt x="302" y="36"/>
                  </a:lnTo>
                  <a:lnTo>
                    <a:pt x="274" y="36"/>
                  </a:lnTo>
                  <a:lnTo>
                    <a:pt x="230" y="40"/>
                  </a:lnTo>
                  <a:lnTo>
                    <a:pt x="220" y="40"/>
                  </a:lnTo>
                  <a:lnTo>
                    <a:pt x="178" y="90"/>
                  </a:lnTo>
                  <a:lnTo>
                    <a:pt x="178" y="122"/>
                  </a:lnTo>
                  <a:lnTo>
                    <a:pt x="156" y="138"/>
                  </a:lnTo>
                  <a:lnTo>
                    <a:pt x="132" y="132"/>
                  </a:lnTo>
                  <a:lnTo>
                    <a:pt x="128" y="118"/>
                  </a:lnTo>
                  <a:lnTo>
                    <a:pt x="114" y="110"/>
                  </a:lnTo>
                  <a:lnTo>
                    <a:pt x="102" y="126"/>
                  </a:lnTo>
                  <a:lnTo>
                    <a:pt x="64" y="146"/>
                  </a:lnTo>
                  <a:lnTo>
                    <a:pt x="14" y="188"/>
                  </a:lnTo>
                  <a:lnTo>
                    <a:pt x="0" y="214"/>
                  </a:lnTo>
                  <a:lnTo>
                    <a:pt x="12" y="226"/>
                  </a:lnTo>
                  <a:lnTo>
                    <a:pt x="18" y="258"/>
                  </a:lnTo>
                  <a:lnTo>
                    <a:pt x="10" y="288"/>
                  </a:lnTo>
                  <a:lnTo>
                    <a:pt x="0" y="310"/>
                  </a:lnTo>
                  <a:lnTo>
                    <a:pt x="12" y="330"/>
                  </a:lnTo>
                  <a:lnTo>
                    <a:pt x="42" y="334"/>
                  </a:lnTo>
                  <a:lnTo>
                    <a:pt x="64" y="344"/>
                  </a:lnTo>
                  <a:lnTo>
                    <a:pt x="60" y="362"/>
                  </a:lnTo>
                  <a:lnTo>
                    <a:pt x="48" y="366"/>
                  </a:lnTo>
                  <a:lnTo>
                    <a:pt x="36" y="386"/>
                  </a:lnTo>
                  <a:lnTo>
                    <a:pt x="22" y="418"/>
                  </a:lnTo>
                  <a:lnTo>
                    <a:pt x="8" y="422"/>
                  </a:lnTo>
                  <a:lnTo>
                    <a:pt x="18" y="442"/>
                  </a:lnTo>
                  <a:lnTo>
                    <a:pt x="16" y="460"/>
                  </a:lnTo>
                  <a:lnTo>
                    <a:pt x="8" y="474"/>
                  </a:lnTo>
                  <a:lnTo>
                    <a:pt x="36" y="482"/>
                  </a:lnTo>
                  <a:lnTo>
                    <a:pt x="46" y="492"/>
                  </a:lnTo>
                  <a:lnTo>
                    <a:pt x="76" y="492"/>
                  </a:lnTo>
                  <a:lnTo>
                    <a:pt x="92" y="506"/>
                  </a:lnTo>
                  <a:lnTo>
                    <a:pt x="108" y="530"/>
                  </a:lnTo>
                  <a:lnTo>
                    <a:pt x="108" y="558"/>
                  </a:lnTo>
                  <a:lnTo>
                    <a:pt x="126" y="568"/>
                  </a:lnTo>
                  <a:lnTo>
                    <a:pt x="162" y="566"/>
                  </a:lnTo>
                  <a:lnTo>
                    <a:pt x="156" y="548"/>
                  </a:lnTo>
                  <a:lnTo>
                    <a:pt x="166" y="534"/>
                  </a:lnTo>
                  <a:lnTo>
                    <a:pt x="168" y="486"/>
                  </a:lnTo>
                  <a:lnTo>
                    <a:pt x="158" y="474"/>
                  </a:lnTo>
                  <a:lnTo>
                    <a:pt x="178" y="448"/>
                  </a:lnTo>
                  <a:lnTo>
                    <a:pt x="204" y="444"/>
                  </a:lnTo>
                  <a:lnTo>
                    <a:pt x="220" y="424"/>
                  </a:lnTo>
                  <a:lnTo>
                    <a:pt x="260" y="424"/>
                  </a:lnTo>
                  <a:lnTo>
                    <a:pt x="274" y="438"/>
                  </a:lnTo>
                  <a:lnTo>
                    <a:pt x="274" y="458"/>
                  </a:lnTo>
                  <a:lnTo>
                    <a:pt x="280" y="474"/>
                  </a:lnTo>
                  <a:lnTo>
                    <a:pt x="254" y="506"/>
                  </a:lnTo>
                  <a:lnTo>
                    <a:pt x="248" y="528"/>
                  </a:lnTo>
                  <a:lnTo>
                    <a:pt x="226" y="542"/>
                  </a:lnTo>
                  <a:lnTo>
                    <a:pt x="214" y="542"/>
                  </a:lnTo>
                  <a:lnTo>
                    <a:pt x="210" y="560"/>
                  </a:lnTo>
                  <a:lnTo>
                    <a:pt x="232" y="582"/>
                  </a:lnTo>
                  <a:lnTo>
                    <a:pt x="270" y="588"/>
                  </a:lnTo>
                  <a:lnTo>
                    <a:pt x="292" y="594"/>
                  </a:lnTo>
                  <a:lnTo>
                    <a:pt x="306" y="582"/>
                  </a:lnTo>
                  <a:lnTo>
                    <a:pt x="330" y="556"/>
                  </a:lnTo>
                  <a:lnTo>
                    <a:pt x="358" y="558"/>
                  </a:lnTo>
                  <a:lnTo>
                    <a:pt x="378" y="540"/>
                  </a:lnTo>
                  <a:lnTo>
                    <a:pt x="408" y="528"/>
                  </a:lnTo>
                  <a:lnTo>
                    <a:pt x="428" y="542"/>
                  </a:lnTo>
                  <a:lnTo>
                    <a:pt x="448" y="558"/>
                  </a:lnTo>
                  <a:lnTo>
                    <a:pt x="470" y="542"/>
                  </a:lnTo>
                  <a:lnTo>
                    <a:pt x="490" y="564"/>
                  </a:lnTo>
                  <a:lnTo>
                    <a:pt x="498" y="544"/>
                  </a:lnTo>
                  <a:lnTo>
                    <a:pt x="504" y="488"/>
                  </a:lnTo>
                  <a:lnTo>
                    <a:pt x="514" y="480"/>
                  </a:lnTo>
                  <a:lnTo>
                    <a:pt x="516" y="446"/>
                  </a:lnTo>
                  <a:lnTo>
                    <a:pt x="522" y="434"/>
                  </a:lnTo>
                  <a:lnTo>
                    <a:pt x="520" y="398"/>
                  </a:lnTo>
                  <a:lnTo>
                    <a:pt x="510" y="390"/>
                  </a:lnTo>
                  <a:lnTo>
                    <a:pt x="484" y="416"/>
                  </a:lnTo>
                  <a:lnTo>
                    <a:pt x="466" y="416"/>
                  </a:lnTo>
                  <a:lnTo>
                    <a:pt x="474" y="392"/>
                  </a:lnTo>
                  <a:lnTo>
                    <a:pt x="474" y="372"/>
                  </a:lnTo>
                  <a:lnTo>
                    <a:pt x="464" y="356"/>
                  </a:lnTo>
                  <a:lnTo>
                    <a:pt x="464" y="290"/>
                  </a:lnTo>
                  <a:lnTo>
                    <a:pt x="478" y="266"/>
                  </a:lnTo>
                  <a:lnTo>
                    <a:pt x="474" y="184"/>
                  </a:lnTo>
                  <a:lnTo>
                    <a:pt x="492" y="168"/>
                  </a:lnTo>
                  <a:lnTo>
                    <a:pt x="486" y="124"/>
                  </a:lnTo>
                  <a:lnTo>
                    <a:pt x="474" y="106"/>
                  </a:lnTo>
                  <a:lnTo>
                    <a:pt x="466" y="60"/>
                  </a:lnTo>
                  <a:lnTo>
                    <a:pt x="474" y="34"/>
                  </a:lnTo>
                  <a:lnTo>
                    <a:pt x="456" y="12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3" name="Freeform 55">
              <a:extLst>
                <a:ext uri="{FF2B5EF4-FFF2-40B4-BE49-F238E27FC236}">
                  <a16:creationId xmlns:a16="http://schemas.microsoft.com/office/drawing/2014/main" id="{EEBC2CD9-DF7F-4F2A-8DD8-F3C94699A406}"/>
                </a:ext>
              </a:extLst>
            </p:cNvPr>
            <p:cNvSpPr>
              <a:spLocks/>
            </p:cNvSpPr>
            <p:nvPr/>
          </p:nvSpPr>
          <p:spPr bwMode="gray">
            <a:xfrm>
              <a:off x="2926" y="1542"/>
              <a:ext cx="522" cy="594"/>
            </a:xfrm>
            <a:custGeom>
              <a:avLst/>
              <a:gdLst>
                <a:gd name="T0" fmla="*/ 432 w 522"/>
                <a:gd name="T1" fmla="*/ 2 h 594"/>
                <a:gd name="T2" fmla="*/ 388 w 522"/>
                <a:gd name="T3" fmla="*/ 42 h 594"/>
                <a:gd name="T4" fmla="*/ 344 w 522"/>
                <a:gd name="T5" fmla="*/ 32 h 594"/>
                <a:gd name="T6" fmla="*/ 302 w 522"/>
                <a:gd name="T7" fmla="*/ 36 h 594"/>
                <a:gd name="T8" fmla="*/ 230 w 522"/>
                <a:gd name="T9" fmla="*/ 40 h 594"/>
                <a:gd name="T10" fmla="*/ 178 w 522"/>
                <a:gd name="T11" fmla="*/ 90 h 594"/>
                <a:gd name="T12" fmla="*/ 156 w 522"/>
                <a:gd name="T13" fmla="*/ 138 h 594"/>
                <a:gd name="T14" fmla="*/ 128 w 522"/>
                <a:gd name="T15" fmla="*/ 118 h 594"/>
                <a:gd name="T16" fmla="*/ 102 w 522"/>
                <a:gd name="T17" fmla="*/ 126 h 594"/>
                <a:gd name="T18" fmla="*/ 14 w 522"/>
                <a:gd name="T19" fmla="*/ 188 h 594"/>
                <a:gd name="T20" fmla="*/ 12 w 522"/>
                <a:gd name="T21" fmla="*/ 226 h 594"/>
                <a:gd name="T22" fmla="*/ 10 w 522"/>
                <a:gd name="T23" fmla="*/ 288 h 594"/>
                <a:gd name="T24" fmla="*/ 12 w 522"/>
                <a:gd name="T25" fmla="*/ 330 h 594"/>
                <a:gd name="T26" fmla="*/ 64 w 522"/>
                <a:gd name="T27" fmla="*/ 344 h 594"/>
                <a:gd name="T28" fmla="*/ 48 w 522"/>
                <a:gd name="T29" fmla="*/ 366 h 594"/>
                <a:gd name="T30" fmla="*/ 22 w 522"/>
                <a:gd name="T31" fmla="*/ 418 h 594"/>
                <a:gd name="T32" fmla="*/ 18 w 522"/>
                <a:gd name="T33" fmla="*/ 442 h 594"/>
                <a:gd name="T34" fmla="*/ 8 w 522"/>
                <a:gd name="T35" fmla="*/ 474 h 594"/>
                <a:gd name="T36" fmla="*/ 46 w 522"/>
                <a:gd name="T37" fmla="*/ 492 h 594"/>
                <a:gd name="T38" fmla="*/ 92 w 522"/>
                <a:gd name="T39" fmla="*/ 506 h 594"/>
                <a:gd name="T40" fmla="*/ 108 w 522"/>
                <a:gd name="T41" fmla="*/ 558 h 594"/>
                <a:gd name="T42" fmla="*/ 162 w 522"/>
                <a:gd name="T43" fmla="*/ 566 h 594"/>
                <a:gd name="T44" fmla="*/ 166 w 522"/>
                <a:gd name="T45" fmla="*/ 534 h 594"/>
                <a:gd name="T46" fmla="*/ 158 w 522"/>
                <a:gd name="T47" fmla="*/ 474 h 594"/>
                <a:gd name="T48" fmla="*/ 204 w 522"/>
                <a:gd name="T49" fmla="*/ 444 h 594"/>
                <a:gd name="T50" fmla="*/ 260 w 522"/>
                <a:gd name="T51" fmla="*/ 424 h 594"/>
                <a:gd name="T52" fmla="*/ 274 w 522"/>
                <a:gd name="T53" fmla="*/ 458 h 594"/>
                <a:gd name="T54" fmla="*/ 254 w 522"/>
                <a:gd name="T55" fmla="*/ 506 h 594"/>
                <a:gd name="T56" fmla="*/ 226 w 522"/>
                <a:gd name="T57" fmla="*/ 542 h 594"/>
                <a:gd name="T58" fmla="*/ 210 w 522"/>
                <a:gd name="T59" fmla="*/ 560 h 594"/>
                <a:gd name="T60" fmla="*/ 270 w 522"/>
                <a:gd name="T61" fmla="*/ 588 h 594"/>
                <a:gd name="T62" fmla="*/ 306 w 522"/>
                <a:gd name="T63" fmla="*/ 582 h 594"/>
                <a:gd name="T64" fmla="*/ 358 w 522"/>
                <a:gd name="T65" fmla="*/ 558 h 594"/>
                <a:gd name="T66" fmla="*/ 408 w 522"/>
                <a:gd name="T67" fmla="*/ 528 h 594"/>
                <a:gd name="T68" fmla="*/ 448 w 522"/>
                <a:gd name="T69" fmla="*/ 558 h 594"/>
                <a:gd name="T70" fmla="*/ 490 w 522"/>
                <a:gd name="T71" fmla="*/ 564 h 594"/>
                <a:gd name="T72" fmla="*/ 504 w 522"/>
                <a:gd name="T73" fmla="*/ 488 h 594"/>
                <a:gd name="T74" fmla="*/ 516 w 522"/>
                <a:gd name="T75" fmla="*/ 446 h 594"/>
                <a:gd name="T76" fmla="*/ 520 w 522"/>
                <a:gd name="T77" fmla="*/ 398 h 594"/>
                <a:gd name="T78" fmla="*/ 484 w 522"/>
                <a:gd name="T79" fmla="*/ 416 h 594"/>
                <a:gd name="T80" fmla="*/ 474 w 522"/>
                <a:gd name="T81" fmla="*/ 392 h 594"/>
                <a:gd name="T82" fmla="*/ 464 w 522"/>
                <a:gd name="T83" fmla="*/ 356 h 594"/>
                <a:gd name="T84" fmla="*/ 478 w 522"/>
                <a:gd name="T85" fmla="*/ 266 h 594"/>
                <a:gd name="T86" fmla="*/ 492 w 522"/>
                <a:gd name="T87" fmla="*/ 168 h 594"/>
                <a:gd name="T88" fmla="*/ 474 w 522"/>
                <a:gd name="T89" fmla="*/ 106 h 594"/>
                <a:gd name="T90" fmla="*/ 474 w 522"/>
                <a:gd name="T91" fmla="*/ 34 h 594"/>
                <a:gd name="T92" fmla="*/ 448 w 522"/>
                <a:gd name="T93" fmla="*/ 0 h 59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594"/>
                <a:gd name="T143" fmla="*/ 522 w 522"/>
                <a:gd name="T144" fmla="*/ 594 h 59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594">
                  <a:moveTo>
                    <a:pt x="448" y="0"/>
                  </a:moveTo>
                  <a:lnTo>
                    <a:pt x="432" y="2"/>
                  </a:lnTo>
                  <a:lnTo>
                    <a:pt x="408" y="28"/>
                  </a:lnTo>
                  <a:lnTo>
                    <a:pt x="388" y="42"/>
                  </a:lnTo>
                  <a:lnTo>
                    <a:pt x="366" y="34"/>
                  </a:lnTo>
                  <a:lnTo>
                    <a:pt x="344" y="32"/>
                  </a:lnTo>
                  <a:lnTo>
                    <a:pt x="314" y="44"/>
                  </a:lnTo>
                  <a:lnTo>
                    <a:pt x="302" y="36"/>
                  </a:lnTo>
                  <a:lnTo>
                    <a:pt x="274" y="36"/>
                  </a:lnTo>
                  <a:lnTo>
                    <a:pt x="230" y="40"/>
                  </a:lnTo>
                  <a:lnTo>
                    <a:pt x="220" y="40"/>
                  </a:lnTo>
                  <a:lnTo>
                    <a:pt x="178" y="90"/>
                  </a:lnTo>
                  <a:lnTo>
                    <a:pt x="178" y="122"/>
                  </a:lnTo>
                  <a:lnTo>
                    <a:pt x="156" y="138"/>
                  </a:lnTo>
                  <a:lnTo>
                    <a:pt x="132" y="132"/>
                  </a:lnTo>
                  <a:lnTo>
                    <a:pt x="128" y="118"/>
                  </a:lnTo>
                  <a:lnTo>
                    <a:pt x="114" y="110"/>
                  </a:lnTo>
                  <a:lnTo>
                    <a:pt x="102" y="126"/>
                  </a:lnTo>
                  <a:lnTo>
                    <a:pt x="64" y="146"/>
                  </a:lnTo>
                  <a:lnTo>
                    <a:pt x="14" y="188"/>
                  </a:lnTo>
                  <a:lnTo>
                    <a:pt x="0" y="214"/>
                  </a:lnTo>
                  <a:lnTo>
                    <a:pt x="12" y="226"/>
                  </a:lnTo>
                  <a:lnTo>
                    <a:pt x="18" y="258"/>
                  </a:lnTo>
                  <a:lnTo>
                    <a:pt x="10" y="288"/>
                  </a:lnTo>
                  <a:lnTo>
                    <a:pt x="0" y="310"/>
                  </a:lnTo>
                  <a:lnTo>
                    <a:pt x="12" y="330"/>
                  </a:lnTo>
                  <a:lnTo>
                    <a:pt x="42" y="334"/>
                  </a:lnTo>
                  <a:lnTo>
                    <a:pt x="64" y="344"/>
                  </a:lnTo>
                  <a:lnTo>
                    <a:pt x="60" y="362"/>
                  </a:lnTo>
                  <a:lnTo>
                    <a:pt x="48" y="366"/>
                  </a:lnTo>
                  <a:lnTo>
                    <a:pt x="36" y="386"/>
                  </a:lnTo>
                  <a:lnTo>
                    <a:pt x="22" y="418"/>
                  </a:lnTo>
                  <a:lnTo>
                    <a:pt x="8" y="422"/>
                  </a:lnTo>
                  <a:lnTo>
                    <a:pt x="18" y="442"/>
                  </a:lnTo>
                  <a:lnTo>
                    <a:pt x="16" y="460"/>
                  </a:lnTo>
                  <a:lnTo>
                    <a:pt x="8" y="474"/>
                  </a:lnTo>
                  <a:lnTo>
                    <a:pt x="36" y="482"/>
                  </a:lnTo>
                  <a:lnTo>
                    <a:pt x="46" y="492"/>
                  </a:lnTo>
                  <a:lnTo>
                    <a:pt x="76" y="492"/>
                  </a:lnTo>
                  <a:lnTo>
                    <a:pt x="92" y="506"/>
                  </a:lnTo>
                  <a:lnTo>
                    <a:pt x="108" y="530"/>
                  </a:lnTo>
                  <a:lnTo>
                    <a:pt x="108" y="558"/>
                  </a:lnTo>
                  <a:lnTo>
                    <a:pt x="126" y="568"/>
                  </a:lnTo>
                  <a:lnTo>
                    <a:pt x="162" y="566"/>
                  </a:lnTo>
                  <a:lnTo>
                    <a:pt x="156" y="548"/>
                  </a:lnTo>
                  <a:lnTo>
                    <a:pt x="166" y="534"/>
                  </a:lnTo>
                  <a:lnTo>
                    <a:pt x="168" y="486"/>
                  </a:lnTo>
                  <a:lnTo>
                    <a:pt x="158" y="474"/>
                  </a:lnTo>
                  <a:lnTo>
                    <a:pt x="178" y="448"/>
                  </a:lnTo>
                  <a:lnTo>
                    <a:pt x="204" y="444"/>
                  </a:lnTo>
                  <a:lnTo>
                    <a:pt x="220" y="424"/>
                  </a:lnTo>
                  <a:lnTo>
                    <a:pt x="260" y="424"/>
                  </a:lnTo>
                  <a:lnTo>
                    <a:pt x="274" y="438"/>
                  </a:lnTo>
                  <a:lnTo>
                    <a:pt x="274" y="458"/>
                  </a:lnTo>
                  <a:lnTo>
                    <a:pt x="280" y="474"/>
                  </a:lnTo>
                  <a:lnTo>
                    <a:pt x="254" y="506"/>
                  </a:lnTo>
                  <a:lnTo>
                    <a:pt x="248" y="528"/>
                  </a:lnTo>
                  <a:lnTo>
                    <a:pt x="226" y="542"/>
                  </a:lnTo>
                  <a:lnTo>
                    <a:pt x="214" y="542"/>
                  </a:lnTo>
                  <a:lnTo>
                    <a:pt x="210" y="560"/>
                  </a:lnTo>
                  <a:lnTo>
                    <a:pt x="232" y="582"/>
                  </a:lnTo>
                  <a:lnTo>
                    <a:pt x="270" y="588"/>
                  </a:lnTo>
                  <a:lnTo>
                    <a:pt x="292" y="594"/>
                  </a:lnTo>
                  <a:lnTo>
                    <a:pt x="306" y="582"/>
                  </a:lnTo>
                  <a:lnTo>
                    <a:pt x="330" y="556"/>
                  </a:lnTo>
                  <a:lnTo>
                    <a:pt x="358" y="558"/>
                  </a:lnTo>
                  <a:lnTo>
                    <a:pt x="378" y="540"/>
                  </a:lnTo>
                  <a:lnTo>
                    <a:pt x="408" y="528"/>
                  </a:lnTo>
                  <a:lnTo>
                    <a:pt x="428" y="542"/>
                  </a:lnTo>
                  <a:lnTo>
                    <a:pt x="448" y="558"/>
                  </a:lnTo>
                  <a:lnTo>
                    <a:pt x="470" y="542"/>
                  </a:lnTo>
                  <a:lnTo>
                    <a:pt x="490" y="564"/>
                  </a:lnTo>
                  <a:lnTo>
                    <a:pt x="498" y="544"/>
                  </a:lnTo>
                  <a:lnTo>
                    <a:pt x="504" y="488"/>
                  </a:lnTo>
                  <a:lnTo>
                    <a:pt x="514" y="480"/>
                  </a:lnTo>
                  <a:lnTo>
                    <a:pt x="516" y="446"/>
                  </a:lnTo>
                  <a:lnTo>
                    <a:pt x="522" y="434"/>
                  </a:lnTo>
                  <a:lnTo>
                    <a:pt x="520" y="398"/>
                  </a:lnTo>
                  <a:lnTo>
                    <a:pt x="510" y="390"/>
                  </a:lnTo>
                  <a:lnTo>
                    <a:pt x="484" y="416"/>
                  </a:lnTo>
                  <a:lnTo>
                    <a:pt x="466" y="416"/>
                  </a:lnTo>
                  <a:lnTo>
                    <a:pt x="474" y="392"/>
                  </a:lnTo>
                  <a:lnTo>
                    <a:pt x="474" y="372"/>
                  </a:lnTo>
                  <a:lnTo>
                    <a:pt x="464" y="356"/>
                  </a:lnTo>
                  <a:lnTo>
                    <a:pt x="464" y="290"/>
                  </a:lnTo>
                  <a:lnTo>
                    <a:pt x="478" y="266"/>
                  </a:lnTo>
                  <a:lnTo>
                    <a:pt x="474" y="184"/>
                  </a:lnTo>
                  <a:lnTo>
                    <a:pt x="492" y="168"/>
                  </a:lnTo>
                  <a:lnTo>
                    <a:pt x="486" y="124"/>
                  </a:lnTo>
                  <a:lnTo>
                    <a:pt x="474" y="106"/>
                  </a:lnTo>
                  <a:lnTo>
                    <a:pt x="466" y="60"/>
                  </a:lnTo>
                  <a:lnTo>
                    <a:pt x="474" y="34"/>
                  </a:lnTo>
                  <a:lnTo>
                    <a:pt x="456" y="12"/>
                  </a:lnTo>
                  <a:lnTo>
                    <a:pt x="448" y="0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4" name="Freeform 56">
              <a:extLst>
                <a:ext uri="{FF2B5EF4-FFF2-40B4-BE49-F238E27FC236}">
                  <a16:creationId xmlns:a16="http://schemas.microsoft.com/office/drawing/2014/main" id="{FC31DC49-ED86-7ECB-AFC1-8ABEC9DC7162}"/>
                </a:ext>
              </a:extLst>
            </p:cNvPr>
            <p:cNvSpPr>
              <a:spLocks/>
            </p:cNvSpPr>
            <p:nvPr/>
          </p:nvSpPr>
          <p:spPr bwMode="gray">
            <a:xfrm>
              <a:off x="2496" y="1912"/>
              <a:ext cx="448" cy="322"/>
            </a:xfrm>
            <a:custGeom>
              <a:avLst/>
              <a:gdLst>
                <a:gd name="T0" fmla="*/ 66 w 448"/>
                <a:gd name="T1" fmla="*/ 60 h 322"/>
                <a:gd name="T2" fmla="*/ 30 w 448"/>
                <a:gd name="T3" fmla="*/ 64 h 322"/>
                <a:gd name="T4" fmla="*/ 32 w 448"/>
                <a:gd name="T5" fmla="*/ 80 h 322"/>
                <a:gd name="T6" fmla="*/ 54 w 448"/>
                <a:gd name="T7" fmla="*/ 92 h 322"/>
                <a:gd name="T8" fmla="*/ 60 w 448"/>
                <a:gd name="T9" fmla="*/ 130 h 322"/>
                <a:gd name="T10" fmla="*/ 52 w 448"/>
                <a:gd name="T11" fmla="*/ 162 h 322"/>
                <a:gd name="T12" fmla="*/ 26 w 448"/>
                <a:gd name="T13" fmla="*/ 178 h 322"/>
                <a:gd name="T14" fmla="*/ 12 w 448"/>
                <a:gd name="T15" fmla="*/ 190 h 322"/>
                <a:gd name="T16" fmla="*/ 14 w 448"/>
                <a:gd name="T17" fmla="*/ 226 h 322"/>
                <a:gd name="T18" fmla="*/ 0 w 448"/>
                <a:gd name="T19" fmla="*/ 242 h 322"/>
                <a:gd name="T20" fmla="*/ 0 w 448"/>
                <a:gd name="T21" fmla="*/ 270 h 322"/>
                <a:gd name="T22" fmla="*/ 24 w 448"/>
                <a:gd name="T23" fmla="*/ 292 h 322"/>
                <a:gd name="T24" fmla="*/ 32 w 448"/>
                <a:gd name="T25" fmla="*/ 314 h 322"/>
                <a:gd name="T26" fmla="*/ 54 w 448"/>
                <a:gd name="T27" fmla="*/ 310 h 322"/>
                <a:gd name="T28" fmla="*/ 88 w 448"/>
                <a:gd name="T29" fmla="*/ 292 h 322"/>
                <a:gd name="T30" fmla="*/ 114 w 448"/>
                <a:gd name="T31" fmla="*/ 260 h 322"/>
                <a:gd name="T32" fmla="*/ 130 w 448"/>
                <a:gd name="T33" fmla="*/ 256 h 322"/>
                <a:gd name="T34" fmla="*/ 152 w 448"/>
                <a:gd name="T35" fmla="*/ 276 h 322"/>
                <a:gd name="T36" fmla="*/ 176 w 448"/>
                <a:gd name="T37" fmla="*/ 286 h 322"/>
                <a:gd name="T38" fmla="*/ 190 w 448"/>
                <a:gd name="T39" fmla="*/ 302 h 322"/>
                <a:gd name="T40" fmla="*/ 194 w 448"/>
                <a:gd name="T41" fmla="*/ 322 h 322"/>
                <a:gd name="T42" fmla="*/ 228 w 448"/>
                <a:gd name="T43" fmla="*/ 320 h 322"/>
                <a:gd name="T44" fmla="*/ 254 w 448"/>
                <a:gd name="T45" fmla="*/ 310 h 322"/>
                <a:gd name="T46" fmla="*/ 276 w 448"/>
                <a:gd name="T47" fmla="*/ 320 h 322"/>
                <a:gd name="T48" fmla="*/ 300 w 448"/>
                <a:gd name="T49" fmla="*/ 318 h 322"/>
                <a:gd name="T50" fmla="*/ 314 w 448"/>
                <a:gd name="T51" fmla="*/ 302 h 322"/>
                <a:gd name="T52" fmla="*/ 338 w 448"/>
                <a:gd name="T53" fmla="*/ 304 h 322"/>
                <a:gd name="T54" fmla="*/ 352 w 448"/>
                <a:gd name="T55" fmla="*/ 316 h 322"/>
                <a:gd name="T56" fmla="*/ 374 w 448"/>
                <a:gd name="T57" fmla="*/ 288 h 322"/>
                <a:gd name="T58" fmla="*/ 376 w 448"/>
                <a:gd name="T59" fmla="*/ 252 h 322"/>
                <a:gd name="T60" fmla="*/ 358 w 448"/>
                <a:gd name="T61" fmla="*/ 232 h 322"/>
                <a:gd name="T62" fmla="*/ 360 w 448"/>
                <a:gd name="T63" fmla="*/ 200 h 322"/>
                <a:gd name="T64" fmla="*/ 370 w 448"/>
                <a:gd name="T65" fmla="*/ 186 h 322"/>
                <a:gd name="T66" fmla="*/ 378 w 448"/>
                <a:gd name="T67" fmla="*/ 142 h 322"/>
                <a:gd name="T68" fmla="*/ 406 w 448"/>
                <a:gd name="T69" fmla="*/ 128 h 322"/>
                <a:gd name="T70" fmla="*/ 426 w 448"/>
                <a:gd name="T71" fmla="*/ 108 h 322"/>
                <a:gd name="T72" fmla="*/ 438 w 448"/>
                <a:gd name="T73" fmla="*/ 104 h 322"/>
                <a:gd name="T74" fmla="*/ 446 w 448"/>
                <a:gd name="T75" fmla="*/ 90 h 322"/>
                <a:gd name="T76" fmla="*/ 448 w 448"/>
                <a:gd name="T77" fmla="*/ 72 h 322"/>
                <a:gd name="T78" fmla="*/ 438 w 448"/>
                <a:gd name="T79" fmla="*/ 52 h 322"/>
                <a:gd name="T80" fmla="*/ 422 w 448"/>
                <a:gd name="T81" fmla="*/ 56 h 322"/>
                <a:gd name="T82" fmla="*/ 394 w 448"/>
                <a:gd name="T83" fmla="*/ 52 h 322"/>
                <a:gd name="T84" fmla="*/ 376 w 448"/>
                <a:gd name="T85" fmla="*/ 44 h 322"/>
                <a:gd name="T86" fmla="*/ 368 w 448"/>
                <a:gd name="T87" fmla="*/ 40 h 322"/>
                <a:gd name="T88" fmla="*/ 366 w 448"/>
                <a:gd name="T89" fmla="*/ 54 h 322"/>
                <a:gd name="T90" fmla="*/ 340 w 448"/>
                <a:gd name="T91" fmla="*/ 68 h 322"/>
                <a:gd name="T92" fmla="*/ 314 w 448"/>
                <a:gd name="T93" fmla="*/ 68 h 322"/>
                <a:gd name="T94" fmla="*/ 294 w 448"/>
                <a:gd name="T95" fmla="*/ 46 h 322"/>
                <a:gd name="T96" fmla="*/ 276 w 448"/>
                <a:gd name="T97" fmla="*/ 20 h 322"/>
                <a:gd name="T98" fmla="*/ 242 w 448"/>
                <a:gd name="T99" fmla="*/ 22 h 322"/>
                <a:gd name="T100" fmla="*/ 224 w 448"/>
                <a:gd name="T101" fmla="*/ 36 h 322"/>
                <a:gd name="T102" fmla="*/ 208 w 448"/>
                <a:gd name="T103" fmla="*/ 46 h 322"/>
                <a:gd name="T104" fmla="*/ 190 w 448"/>
                <a:gd name="T105" fmla="*/ 34 h 322"/>
                <a:gd name="T106" fmla="*/ 192 w 448"/>
                <a:gd name="T107" fmla="*/ 10 h 322"/>
                <a:gd name="T108" fmla="*/ 176 w 448"/>
                <a:gd name="T109" fmla="*/ 0 h 322"/>
                <a:gd name="T110" fmla="*/ 148 w 448"/>
                <a:gd name="T111" fmla="*/ 2 h 322"/>
                <a:gd name="T112" fmla="*/ 140 w 448"/>
                <a:gd name="T113" fmla="*/ 14 h 322"/>
                <a:gd name="T114" fmla="*/ 140 w 448"/>
                <a:gd name="T115" fmla="*/ 32 h 322"/>
                <a:gd name="T116" fmla="*/ 114 w 448"/>
                <a:gd name="T117" fmla="*/ 52 h 322"/>
                <a:gd name="T118" fmla="*/ 90 w 448"/>
                <a:gd name="T119" fmla="*/ 64 h 322"/>
                <a:gd name="T120" fmla="*/ 66 w 448"/>
                <a:gd name="T121" fmla="*/ 60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48"/>
                <a:gd name="T184" fmla="*/ 0 h 322"/>
                <a:gd name="T185" fmla="*/ 448 w 448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48" h="322">
                  <a:moveTo>
                    <a:pt x="66" y="60"/>
                  </a:moveTo>
                  <a:lnTo>
                    <a:pt x="30" y="64"/>
                  </a:lnTo>
                  <a:lnTo>
                    <a:pt x="32" y="80"/>
                  </a:lnTo>
                  <a:lnTo>
                    <a:pt x="54" y="92"/>
                  </a:lnTo>
                  <a:lnTo>
                    <a:pt x="60" y="130"/>
                  </a:lnTo>
                  <a:lnTo>
                    <a:pt x="52" y="162"/>
                  </a:lnTo>
                  <a:lnTo>
                    <a:pt x="26" y="178"/>
                  </a:lnTo>
                  <a:lnTo>
                    <a:pt x="12" y="190"/>
                  </a:lnTo>
                  <a:lnTo>
                    <a:pt x="14" y="226"/>
                  </a:lnTo>
                  <a:lnTo>
                    <a:pt x="0" y="242"/>
                  </a:lnTo>
                  <a:lnTo>
                    <a:pt x="0" y="270"/>
                  </a:lnTo>
                  <a:lnTo>
                    <a:pt x="24" y="292"/>
                  </a:lnTo>
                  <a:lnTo>
                    <a:pt x="32" y="314"/>
                  </a:lnTo>
                  <a:lnTo>
                    <a:pt x="54" y="310"/>
                  </a:lnTo>
                  <a:lnTo>
                    <a:pt x="88" y="292"/>
                  </a:lnTo>
                  <a:lnTo>
                    <a:pt x="114" y="260"/>
                  </a:lnTo>
                  <a:lnTo>
                    <a:pt x="130" y="256"/>
                  </a:lnTo>
                  <a:lnTo>
                    <a:pt x="152" y="276"/>
                  </a:lnTo>
                  <a:lnTo>
                    <a:pt x="176" y="286"/>
                  </a:lnTo>
                  <a:lnTo>
                    <a:pt x="190" y="302"/>
                  </a:lnTo>
                  <a:lnTo>
                    <a:pt x="194" y="322"/>
                  </a:lnTo>
                  <a:lnTo>
                    <a:pt x="228" y="320"/>
                  </a:lnTo>
                  <a:lnTo>
                    <a:pt x="254" y="310"/>
                  </a:lnTo>
                  <a:lnTo>
                    <a:pt x="276" y="320"/>
                  </a:lnTo>
                  <a:lnTo>
                    <a:pt x="300" y="318"/>
                  </a:lnTo>
                  <a:lnTo>
                    <a:pt x="314" y="302"/>
                  </a:lnTo>
                  <a:lnTo>
                    <a:pt x="338" y="304"/>
                  </a:lnTo>
                  <a:lnTo>
                    <a:pt x="352" y="316"/>
                  </a:lnTo>
                  <a:lnTo>
                    <a:pt x="374" y="288"/>
                  </a:lnTo>
                  <a:lnTo>
                    <a:pt x="376" y="252"/>
                  </a:lnTo>
                  <a:lnTo>
                    <a:pt x="358" y="232"/>
                  </a:lnTo>
                  <a:lnTo>
                    <a:pt x="360" y="200"/>
                  </a:lnTo>
                  <a:lnTo>
                    <a:pt x="370" y="186"/>
                  </a:lnTo>
                  <a:lnTo>
                    <a:pt x="378" y="142"/>
                  </a:lnTo>
                  <a:lnTo>
                    <a:pt x="406" y="128"/>
                  </a:lnTo>
                  <a:lnTo>
                    <a:pt x="426" y="108"/>
                  </a:lnTo>
                  <a:lnTo>
                    <a:pt x="438" y="104"/>
                  </a:lnTo>
                  <a:lnTo>
                    <a:pt x="446" y="90"/>
                  </a:lnTo>
                  <a:lnTo>
                    <a:pt x="448" y="72"/>
                  </a:lnTo>
                  <a:lnTo>
                    <a:pt x="438" y="52"/>
                  </a:lnTo>
                  <a:lnTo>
                    <a:pt x="422" y="56"/>
                  </a:lnTo>
                  <a:lnTo>
                    <a:pt x="394" y="52"/>
                  </a:lnTo>
                  <a:lnTo>
                    <a:pt x="376" y="44"/>
                  </a:lnTo>
                  <a:lnTo>
                    <a:pt x="368" y="40"/>
                  </a:lnTo>
                  <a:lnTo>
                    <a:pt x="366" y="54"/>
                  </a:lnTo>
                  <a:lnTo>
                    <a:pt x="340" y="68"/>
                  </a:lnTo>
                  <a:lnTo>
                    <a:pt x="314" y="68"/>
                  </a:lnTo>
                  <a:lnTo>
                    <a:pt x="294" y="46"/>
                  </a:lnTo>
                  <a:lnTo>
                    <a:pt x="276" y="20"/>
                  </a:lnTo>
                  <a:lnTo>
                    <a:pt x="242" y="22"/>
                  </a:lnTo>
                  <a:lnTo>
                    <a:pt x="224" y="36"/>
                  </a:lnTo>
                  <a:lnTo>
                    <a:pt x="208" y="46"/>
                  </a:lnTo>
                  <a:lnTo>
                    <a:pt x="190" y="34"/>
                  </a:lnTo>
                  <a:lnTo>
                    <a:pt x="192" y="10"/>
                  </a:lnTo>
                  <a:lnTo>
                    <a:pt x="176" y="0"/>
                  </a:lnTo>
                  <a:lnTo>
                    <a:pt x="148" y="2"/>
                  </a:lnTo>
                  <a:lnTo>
                    <a:pt x="140" y="14"/>
                  </a:lnTo>
                  <a:lnTo>
                    <a:pt x="140" y="32"/>
                  </a:lnTo>
                  <a:lnTo>
                    <a:pt x="114" y="52"/>
                  </a:lnTo>
                  <a:lnTo>
                    <a:pt x="90" y="64"/>
                  </a:lnTo>
                  <a:lnTo>
                    <a:pt x="66" y="60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5" name="Freeform 57">
              <a:extLst>
                <a:ext uri="{FF2B5EF4-FFF2-40B4-BE49-F238E27FC236}">
                  <a16:creationId xmlns:a16="http://schemas.microsoft.com/office/drawing/2014/main" id="{8C653D1C-46C4-7FE9-8D36-226045622B60}"/>
                </a:ext>
              </a:extLst>
            </p:cNvPr>
            <p:cNvSpPr>
              <a:spLocks/>
            </p:cNvSpPr>
            <p:nvPr/>
          </p:nvSpPr>
          <p:spPr bwMode="gray">
            <a:xfrm>
              <a:off x="2496" y="1912"/>
              <a:ext cx="448" cy="322"/>
            </a:xfrm>
            <a:custGeom>
              <a:avLst/>
              <a:gdLst>
                <a:gd name="T0" fmla="*/ 66 w 448"/>
                <a:gd name="T1" fmla="*/ 60 h 322"/>
                <a:gd name="T2" fmla="*/ 30 w 448"/>
                <a:gd name="T3" fmla="*/ 64 h 322"/>
                <a:gd name="T4" fmla="*/ 32 w 448"/>
                <a:gd name="T5" fmla="*/ 80 h 322"/>
                <a:gd name="T6" fmla="*/ 54 w 448"/>
                <a:gd name="T7" fmla="*/ 92 h 322"/>
                <a:gd name="T8" fmla="*/ 60 w 448"/>
                <a:gd name="T9" fmla="*/ 130 h 322"/>
                <a:gd name="T10" fmla="*/ 52 w 448"/>
                <a:gd name="T11" fmla="*/ 162 h 322"/>
                <a:gd name="T12" fmla="*/ 26 w 448"/>
                <a:gd name="T13" fmla="*/ 178 h 322"/>
                <a:gd name="T14" fmla="*/ 12 w 448"/>
                <a:gd name="T15" fmla="*/ 190 h 322"/>
                <a:gd name="T16" fmla="*/ 14 w 448"/>
                <a:gd name="T17" fmla="*/ 226 h 322"/>
                <a:gd name="T18" fmla="*/ 0 w 448"/>
                <a:gd name="T19" fmla="*/ 242 h 322"/>
                <a:gd name="T20" fmla="*/ 0 w 448"/>
                <a:gd name="T21" fmla="*/ 270 h 322"/>
                <a:gd name="T22" fmla="*/ 24 w 448"/>
                <a:gd name="T23" fmla="*/ 292 h 322"/>
                <a:gd name="T24" fmla="*/ 32 w 448"/>
                <a:gd name="T25" fmla="*/ 314 h 322"/>
                <a:gd name="T26" fmla="*/ 54 w 448"/>
                <a:gd name="T27" fmla="*/ 310 h 322"/>
                <a:gd name="T28" fmla="*/ 88 w 448"/>
                <a:gd name="T29" fmla="*/ 292 h 322"/>
                <a:gd name="T30" fmla="*/ 114 w 448"/>
                <a:gd name="T31" fmla="*/ 260 h 322"/>
                <a:gd name="T32" fmla="*/ 130 w 448"/>
                <a:gd name="T33" fmla="*/ 256 h 322"/>
                <a:gd name="T34" fmla="*/ 152 w 448"/>
                <a:gd name="T35" fmla="*/ 276 h 322"/>
                <a:gd name="T36" fmla="*/ 176 w 448"/>
                <a:gd name="T37" fmla="*/ 286 h 322"/>
                <a:gd name="T38" fmla="*/ 190 w 448"/>
                <a:gd name="T39" fmla="*/ 302 h 322"/>
                <a:gd name="T40" fmla="*/ 194 w 448"/>
                <a:gd name="T41" fmla="*/ 322 h 322"/>
                <a:gd name="T42" fmla="*/ 228 w 448"/>
                <a:gd name="T43" fmla="*/ 320 h 322"/>
                <a:gd name="T44" fmla="*/ 254 w 448"/>
                <a:gd name="T45" fmla="*/ 310 h 322"/>
                <a:gd name="T46" fmla="*/ 276 w 448"/>
                <a:gd name="T47" fmla="*/ 320 h 322"/>
                <a:gd name="T48" fmla="*/ 300 w 448"/>
                <a:gd name="T49" fmla="*/ 318 h 322"/>
                <a:gd name="T50" fmla="*/ 314 w 448"/>
                <a:gd name="T51" fmla="*/ 302 h 322"/>
                <a:gd name="T52" fmla="*/ 338 w 448"/>
                <a:gd name="T53" fmla="*/ 304 h 322"/>
                <a:gd name="T54" fmla="*/ 352 w 448"/>
                <a:gd name="T55" fmla="*/ 316 h 322"/>
                <a:gd name="T56" fmla="*/ 374 w 448"/>
                <a:gd name="T57" fmla="*/ 288 h 322"/>
                <a:gd name="T58" fmla="*/ 376 w 448"/>
                <a:gd name="T59" fmla="*/ 252 h 322"/>
                <a:gd name="T60" fmla="*/ 358 w 448"/>
                <a:gd name="T61" fmla="*/ 232 h 322"/>
                <a:gd name="T62" fmla="*/ 360 w 448"/>
                <a:gd name="T63" fmla="*/ 200 h 322"/>
                <a:gd name="T64" fmla="*/ 370 w 448"/>
                <a:gd name="T65" fmla="*/ 186 h 322"/>
                <a:gd name="T66" fmla="*/ 378 w 448"/>
                <a:gd name="T67" fmla="*/ 142 h 322"/>
                <a:gd name="T68" fmla="*/ 406 w 448"/>
                <a:gd name="T69" fmla="*/ 128 h 322"/>
                <a:gd name="T70" fmla="*/ 426 w 448"/>
                <a:gd name="T71" fmla="*/ 108 h 322"/>
                <a:gd name="T72" fmla="*/ 438 w 448"/>
                <a:gd name="T73" fmla="*/ 104 h 322"/>
                <a:gd name="T74" fmla="*/ 446 w 448"/>
                <a:gd name="T75" fmla="*/ 90 h 322"/>
                <a:gd name="T76" fmla="*/ 448 w 448"/>
                <a:gd name="T77" fmla="*/ 72 h 322"/>
                <a:gd name="T78" fmla="*/ 438 w 448"/>
                <a:gd name="T79" fmla="*/ 52 h 322"/>
                <a:gd name="T80" fmla="*/ 422 w 448"/>
                <a:gd name="T81" fmla="*/ 56 h 322"/>
                <a:gd name="T82" fmla="*/ 394 w 448"/>
                <a:gd name="T83" fmla="*/ 52 h 322"/>
                <a:gd name="T84" fmla="*/ 376 w 448"/>
                <a:gd name="T85" fmla="*/ 44 h 322"/>
                <a:gd name="T86" fmla="*/ 368 w 448"/>
                <a:gd name="T87" fmla="*/ 40 h 322"/>
                <a:gd name="T88" fmla="*/ 366 w 448"/>
                <a:gd name="T89" fmla="*/ 54 h 322"/>
                <a:gd name="T90" fmla="*/ 340 w 448"/>
                <a:gd name="T91" fmla="*/ 68 h 322"/>
                <a:gd name="T92" fmla="*/ 314 w 448"/>
                <a:gd name="T93" fmla="*/ 68 h 322"/>
                <a:gd name="T94" fmla="*/ 294 w 448"/>
                <a:gd name="T95" fmla="*/ 46 h 322"/>
                <a:gd name="T96" fmla="*/ 276 w 448"/>
                <a:gd name="T97" fmla="*/ 20 h 322"/>
                <a:gd name="T98" fmla="*/ 242 w 448"/>
                <a:gd name="T99" fmla="*/ 22 h 322"/>
                <a:gd name="T100" fmla="*/ 224 w 448"/>
                <a:gd name="T101" fmla="*/ 36 h 322"/>
                <a:gd name="T102" fmla="*/ 208 w 448"/>
                <a:gd name="T103" fmla="*/ 46 h 322"/>
                <a:gd name="T104" fmla="*/ 190 w 448"/>
                <a:gd name="T105" fmla="*/ 34 h 322"/>
                <a:gd name="T106" fmla="*/ 192 w 448"/>
                <a:gd name="T107" fmla="*/ 10 h 322"/>
                <a:gd name="T108" fmla="*/ 176 w 448"/>
                <a:gd name="T109" fmla="*/ 0 h 322"/>
                <a:gd name="T110" fmla="*/ 148 w 448"/>
                <a:gd name="T111" fmla="*/ 2 h 322"/>
                <a:gd name="T112" fmla="*/ 140 w 448"/>
                <a:gd name="T113" fmla="*/ 14 h 322"/>
                <a:gd name="T114" fmla="*/ 140 w 448"/>
                <a:gd name="T115" fmla="*/ 32 h 322"/>
                <a:gd name="T116" fmla="*/ 114 w 448"/>
                <a:gd name="T117" fmla="*/ 52 h 322"/>
                <a:gd name="T118" fmla="*/ 90 w 448"/>
                <a:gd name="T119" fmla="*/ 64 h 322"/>
                <a:gd name="T120" fmla="*/ 66 w 448"/>
                <a:gd name="T121" fmla="*/ 60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48"/>
                <a:gd name="T184" fmla="*/ 0 h 322"/>
                <a:gd name="T185" fmla="*/ 448 w 448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48" h="322">
                  <a:moveTo>
                    <a:pt x="66" y="60"/>
                  </a:moveTo>
                  <a:lnTo>
                    <a:pt x="30" y="64"/>
                  </a:lnTo>
                  <a:lnTo>
                    <a:pt x="32" y="80"/>
                  </a:lnTo>
                  <a:lnTo>
                    <a:pt x="54" y="92"/>
                  </a:lnTo>
                  <a:lnTo>
                    <a:pt x="60" y="130"/>
                  </a:lnTo>
                  <a:lnTo>
                    <a:pt x="52" y="162"/>
                  </a:lnTo>
                  <a:lnTo>
                    <a:pt x="26" y="178"/>
                  </a:lnTo>
                  <a:lnTo>
                    <a:pt x="12" y="190"/>
                  </a:lnTo>
                  <a:lnTo>
                    <a:pt x="14" y="226"/>
                  </a:lnTo>
                  <a:lnTo>
                    <a:pt x="0" y="242"/>
                  </a:lnTo>
                  <a:lnTo>
                    <a:pt x="0" y="270"/>
                  </a:lnTo>
                  <a:lnTo>
                    <a:pt x="24" y="292"/>
                  </a:lnTo>
                  <a:lnTo>
                    <a:pt x="32" y="314"/>
                  </a:lnTo>
                  <a:lnTo>
                    <a:pt x="54" y="310"/>
                  </a:lnTo>
                  <a:lnTo>
                    <a:pt x="88" y="292"/>
                  </a:lnTo>
                  <a:lnTo>
                    <a:pt x="114" y="260"/>
                  </a:lnTo>
                  <a:lnTo>
                    <a:pt x="130" y="256"/>
                  </a:lnTo>
                  <a:lnTo>
                    <a:pt x="152" y="276"/>
                  </a:lnTo>
                  <a:lnTo>
                    <a:pt x="176" y="286"/>
                  </a:lnTo>
                  <a:lnTo>
                    <a:pt x="190" y="302"/>
                  </a:lnTo>
                  <a:lnTo>
                    <a:pt x="194" y="322"/>
                  </a:lnTo>
                  <a:lnTo>
                    <a:pt x="228" y="320"/>
                  </a:lnTo>
                  <a:lnTo>
                    <a:pt x="254" y="310"/>
                  </a:lnTo>
                  <a:lnTo>
                    <a:pt x="276" y="320"/>
                  </a:lnTo>
                  <a:lnTo>
                    <a:pt x="300" y="318"/>
                  </a:lnTo>
                  <a:lnTo>
                    <a:pt x="314" y="302"/>
                  </a:lnTo>
                  <a:lnTo>
                    <a:pt x="338" y="304"/>
                  </a:lnTo>
                  <a:lnTo>
                    <a:pt x="352" y="316"/>
                  </a:lnTo>
                  <a:lnTo>
                    <a:pt x="374" y="288"/>
                  </a:lnTo>
                  <a:lnTo>
                    <a:pt x="376" y="252"/>
                  </a:lnTo>
                  <a:lnTo>
                    <a:pt x="358" y="232"/>
                  </a:lnTo>
                  <a:lnTo>
                    <a:pt x="360" y="200"/>
                  </a:lnTo>
                  <a:lnTo>
                    <a:pt x="370" y="186"/>
                  </a:lnTo>
                  <a:lnTo>
                    <a:pt x="378" y="142"/>
                  </a:lnTo>
                  <a:lnTo>
                    <a:pt x="406" y="128"/>
                  </a:lnTo>
                  <a:lnTo>
                    <a:pt x="426" y="108"/>
                  </a:lnTo>
                  <a:lnTo>
                    <a:pt x="438" y="104"/>
                  </a:lnTo>
                  <a:lnTo>
                    <a:pt x="446" y="90"/>
                  </a:lnTo>
                  <a:lnTo>
                    <a:pt x="448" y="72"/>
                  </a:lnTo>
                  <a:lnTo>
                    <a:pt x="438" y="52"/>
                  </a:lnTo>
                  <a:lnTo>
                    <a:pt x="422" y="56"/>
                  </a:lnTo>
                  <a:lnTo>
                    <a:pt x="394" y="52"/>
                  </a:lnTo>
                  <a:lnTo>
                    <a:pt x="376" y="44"/>
                  </a:lnTo>
                  <a:lnTo>
                    <a:pt x="368" y="40"/>
                  </a:lnTo>
                  <a:lnTo>
                    <a:pt x="366" y="54"/>
                  </a:lnTo>
                  <a:lnTo>
                    <a:pt x="340" y="68"/>
                  </a:lnTo>
                  <a:lnTo>
                    <a:pt x="314" y="68"/>
                  </a:lnTo>
                  <a:lnTo>
                    <a:pt x="294" y="46"/>
                  </a:lnTo>
                  <a:lnTo>
                    <a:pt x="276" y="20"/>
                  </a:lnTo>
                  <a:lnTo>
                    <a:pt x="242" y="22"/>
                  </a:lnTo>
                  <a:lnTo>
                    <a:pt x="224" y="36"/>
                  </a:lnTo>
                  <a:lnTo>
                    <a:pt x="208" y="46"/>
                  </a:lnTo>
                  <a:lnTo>
                    <a:pt x="190" y="34"/>
                  </a:lnTo>
                  <a:lnTo>
                    <a:pt x="192" y="10"/>
                  </a:lnTo>
                  <a:lnTo>
                    <a:pt x="176" y="0"/>
                  </a:lnTo>
                  <a:lnTo>
                    <a:pt x="148" y="2"/>
                  </a:lnTo>
                  <a:lnTo>
                    <a:pt x="140" y="14"/>
                  </a:lnTo>
                  <a:lnTo>
                    <a:pt x="140" y="32"/>
                  </a:lnTo>
                  <a:lnTo>
                    <a:pt x="114" y="52"/>
                  </a:lnTo>
                  <a:lnTo>
                    <a:pt x="90" y="64"/>
                  </a:lnTo>
                  <a:lnTo>
                    <a:pt x="66" y="60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6" name="Freeform 58">
              <a:extLst>
                <a:ext uri="{FF2B5EF4-FFF2-40B4-BE49-F238E27FC236}">
                  <a16:creationId xmlns:a16="http://schemas.microsoft.com/office/drawing/2014/main" id="{C2FF827C-955F-E73A-CBA3-A62100EAD0A4}"/>
                </a:ext>
              </a:extLst>
            </p:cNvPr>
            <p:cNvSpPr>
              <a:spLocks/>
            </p:cNvSpPr>
            <p:nvPr/>
          </p:nvSpPr>
          <p:spPr bwMode="gray">
            <a:xfrm>
              <a:off x="2848" y="2016"/>
              <a:ext cx="488" cy="452"/>
            </a:xfrm>
            <a:custGeom>
              <a:avLst/>
              <a:gdLst>
                <a:gd name="T0" fmla="*/ 22 w 488"/>
                <a:gd name="T1" fmla="*/ 184 h 452"/>
                <a:gd name="T2" fmla="*/ 6 w 488"/>
                <a:gd name="T3" fmla="*/ 128 h 452"/>
                <a:gd name="T4" fmla="*/ 18 w 488"/>
                <a:gd name="T5" fmla="*/ 82 h 452"/>
                <a:gd name="T6" fmla="*/ 56 w 488"/>
                <a:gd name="T7" fmla="*/ 24 h 452"/>
                <a:gd name="T8" fmla="*/ 88 w 488"/>
                <a:gd name="T9" fmla="*/ 0 h 452"/>
                <a:gd name="T10" fmla="*/ 124 w 488"/>
                <a:gd name="T11" fmla="*/ 18 h 452"/>
                <a:gd name="T12" fmla="*/ 172 w 488"/>
                <a:gd name="T13" fmla="*/ 32 h 452"/>
                <a:gd name="T14" fmla="*/ 186 w 488"/>
                <a:gd name="T15" fmla="*/ 84 h 452"/>
                <a:gd name="T16" fmla="*/ 240 w 488"/>
                <a:gd name="T17" fmla="*/ 92 h 452"/>
                <a:gd name="T18" fmla="*/ 268 w 488"/>
                <a:gd name="T19" fmla="*/ 86 h 452"/>
                <a:gd name="T20" fmla="*/ 310 w 488"/>
                <a:gd name="T21" fmla="*/ 108 h 452"/>
                <a:gd name="T22" fmla="*/ 370 w 488"/>
                <a:gd name="T23" fmla="*/ 120 h 452"/>
                <a:gd name="T24" fmla="*/ 436 w 488"/>
                <a:gd name="T25" fmla="*/ 84 h 452"/>
                <a:gd name="T26" fmla="*/ 424 w 488"/>
                <a:gd name="T27" fmla="*/ 120 h 452"/>
                <a:gd name="T28" fmla="*/ 450 w 488"/>
                <a:gd name="T29" fmla="*/ 144 h 452"/>
                <a:gd name="T30" fmla="*/ 488 w 488"/>
                <a:gd name="T31" fmla="*/ 164 h 452"/>
                <a:gd name="T32" fmla="*/ 462 w 488"/>
                <a:gd name="T33" fmla="*/ 194 h 452"/>
                <a:gd name="T34" fmla="*/ 382 w 488"/>
                <a:gd name="T35" fmla="*/ 254 h 452"/>
                <a:gd name="T36" fmla="*/ 364 w 488"/>
                <a:gd name="T37" fmla="*/ 286 h 452"/>
                <a:gd name="T38" fmla="*/ 310 w 488"/>
                <a:gd name="T39" fmla="*/ 280 h 452"/>
                <a:gd name="T40" fmla="*/ 270 w 488"/>
                <a:gd name="T41" fmla="*/ 324 h 452"/>
                <a:gd name="T42" fmla="*/ 306 w 488"/>
                <a:gd name="T43" fmla="*/ 346 h 452"/>
                <a:gd name="T44" fmla="*/ 330 w 488"/>
                <a:gd name="T45" fmla="*/ 310 h 452"/>
                <a:gd name="T46" fmla="*/ 364 w 488"/>
                <a:gd name="T47" fmla="*/ 330 h 452"/>
                <a:gd name="T48" fmla="*/ 352 w 488"/>
                <a:gd name="T49" fmla="*/ 360 h 452"/>
                <a:gd name="T50" fmla="*/ 356 w 488"/>
                <a:gd name="T51" fmla="*/ 398 h 452"/>
                <a:gd name="T52" fmla="*/ 318 w 488"/>
                <a:gd name="T53" fmla="*/ 446 h 452"/>
                <a:gd name="T54" fmla="*/ 266 w 488"/>
                <a:gd name="T55" fmla="*/ 434 h 452"/>
                <a:gd name="T56" fmla="*/ 224 w 488"/>
                <a:gd name="T57" fmla="*/ 390 h 452"/>
                <a:gd name="T58" fmla="*/ 158 w 488"/>
                <a:gd name="T59" fmla="*/ 400 h 452"/>
                <a:gd name="T60" fmla="*/ 148 w 488"/>
                <a:gd name="T61" fmla="*/ 448 h 452"/>
                <a:gd name="T62" fmla="*/ 106 w 488"/>
                <a:gd name="T63" fmla="*/ 434 h 452"/>
                <a:gd name="T64" fmla="*/ 76 w 488"/>
                <a:gd name="T65" fmla="*/ 398 h 452"/>
                <a:gd name="T66" fmla="*/ 62 w 488"/>
                <a:gd name="T67" fmla="*/ 364 h 452"/>
                <a:gd name="T68" fmla="*/ 52 w 488"/>
                <a:gd name="T69" fmla="*/ 308 h 452"/>
                <a:gd name="T70" fmla="*/ 14 w 488"/>
                <a:gd name="T71" fmla="*/ 268 h 452"/>
                <a:gd name="T72" fmla="*/ 2 w 488"/>
                <a:gd name="T73" fmla="*/ 224 h 4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88"/>
                <a:gd name="T112" fmla="*/ 0 h 452"/>
                <a:gd name="T113" fmla="*/ 488 w 488"/>
                <a:gd name="T114" fmla="*/ 452 h 4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88" h="452">
                  <a:moveTo>
                    <a:pt x="0" y="212"/>
                  </a:moveTo>
                  <a:lnTo>
                    <a:pt x="22" y="184"/>
                  </a:lnTo>
                  <a:lnTo>
                    <a:pt x="24" y="148"/>
                  </a:lnTo>
                  <a:lnTo>
                    <a:pt x="6" y="128"/>
                  </a:lnTo>
                  <a:lnTo>
                    <a:pt x="8" y="96"/>
                  </a:lnTo>
                  <a:lnTo>
                    <a:pt x="18" y="82"/>
                  </a:lnTo>
                  <a:lnTo>
                    <a:pt x="26" y="38"/>
                  </a:lnTo>
                  <a:lnTo>
                    <a:pt x="56" y="24"/>
                  </a:lnTo>
                  <a:lnTo>
                    <a:pt x="74" y="4"/>
                  </a:lnTo>
                  <a:lnTo>
                    <a:pt x="88" y="0"/>
                  </a:lnTo>
                  <a:lnTo>
                    <a:pt x="114" y="8"/>
                  </a:lnTo>
                  <a:lnTo>
                    <a:pt x="124" y="18"/>
                  </a:lnTo>
                  <a:lnTo>
                    <a:pt x="154" y="18"/>
                  </a:lnTo>
                  <a:lnTo>
                    <a:pt x="172" y="32"/>
                  </a:lnTo>
                  <a:lnTo>
                    <a:pt x="186" y="56"/>
                  </a:lnTo>
                  <a:lnTo>
                    <a:pt x="186" y="84"/>
                  </a:lnTo>
                  <a:lnTo>
                    <a:pt x="204" y="94"/>
                  </a:lnTo>
                  <a:lnTo>
                    <a:pt x="240" y="92"/>
                  </a:lnTo>
                  <a:lnTo>
                    <a:pt x="256" y="94"/>
                  </a:lnTo>
                  <a:lnTo>
                    <a:pt x="268" y="86"/>
                  </a:lnTo>
                  <a:lnTo>
                    <a:pt x="290" y="86"/>
                  </a:lnTo>
                  <a:lnTo>
                    <a:pt x="310" y="108"/>
                  </a:lnTo>
                  <a:lnTo>
                    <a:pt x="348" y="114"/>
                  </a:lnTo>
                  <a:lnTo>
                    <a:pt x="370" y="120"/>
                  </a:lnTo>
                  <a:lnTo>
                    <a:pt x="408" y="82"/>
                  </a:lnTo>
                  <a:lnTo>
                    <a:pt x="436" y="84"/>
                  </a:lnTo>
                  <a:lnTo>
                    <a:pt x="442" y="104"/>
                  </a:lnTo>
                  <a:lnTo>
                    <a:pt x="424" y="120"/>
                  </a:lnTo>
                  <a:lnTo>
                    <a:pt x="430" y="138"/>
                  </a:lnTo>
                  <a:lnTo>
                    <a:pt x="450" y="144"/>
                  </a:lnTo>
                  <a:lnTo>
                    <a:pt x="468" y="162"/>
                  </a:lnTo>
                  <a:lnTo>
                    <a:pt x="488" y="164"/>
                  </a:lnTo>
                  <a:lnTo>
                    <a:pt x="486" y="182"/>
                  </a:lnTo>
                  <a:lnTo>
                    <a:pt x="462" y="194"/>
                  </a:lnTo>
                  <a:lnTo>
                    <a:pt x="414" y="230"/>
                  </a:lnTo>
                  <a:lnTo>
                    <a:pt x="382" y="254"/>
                  </a:lnTo>
                  <a:lnTo>
                    <a:pt x="376" y="278"/>
                  </a:lnTo>
                  <a:lnTo>
                    <a:pt x="364" y="286"/>
                  </a:lnTo>
                  <a:lnTo>
                    <a:pt x="330" y="276"/>
                  </a:lnTo>
                  <a:lnTo>
                    <a:pt x="310" y="280"/>
                  </a:lnTo>
                  <a:lnTo>
                    <a:pt x="278" y="302"/>
                  </a:lnTo>
                  <a:lnTo>
                    <a:pt x="270" y="324"/>
                  </a:lnTo>
                  <a:lnTo>
                    <a:pt x="284" y="344"/>
                  </a:lnTo>
                  <a:lnTo>
                    <a:pt x="306" y="346"/>
                  </a:lnTo>
                  <a:lnTo>
                    <a:pt x="320" y="322"/>
                  </a:lnTo>
                  <a:lnTo>
                    <a:pt x="330" y="310"/>
                  </a:lnTo>
                  <a:lnTo>
                    <a:pt x="354" y="310"/>
                  </a:lnTo>
                  <a:lnTo>
                    <a:pt x="364" y="330"/>
                  </a:lnTo>
                  <a:lnTo>
                    <a:pt x="348" y="342"/>
                  </a:lnTo>
                  <a:lnTo>
                    <a:pt x="352" y="360"/>
                  </a:lnTo>
                  <a:lnTo>
                    <a:pt x="362" y="374"/>
                  </a:lnTo>
                  <a:lnTo>
                    <a:pt x="356" y="398"/>
                  </a:lnTo>
                  <a:lnTo>
                    <a:pt x="332" y="428"/>
                  </a:lnTo>
                  <a:lnTo>
                    <a:pt x="318" y="446"/>
                  </a:lnTo>
                  <a:lnTo>
                    <a:pt x="288" y="446"/>
                  </a:lnTo>
                  <a:lnTo>
                    <a:pt x="266" y="434"/>
                  </a:lnTo>
                  <a:lnTo>
                    <a:pt x="242" y="412"/>
                  </a:lnTo>
                  <a:lnTo>
                    <a:pt x="224" y="390"/>
                  </a:lnTo>
                  <a:lnTo>
                    <a:pt x="200" y="400"/>
                  </a:lnTo>
                  <a:lnTo>
                    <a:pt x="158" y="400"/>
                  </a:lnTo>
                  <a:lnTo>
                    <a:pt x="150" y="408"/>
                  </a:lnTo>
                  <a:lnTo>
                    <a:pt x="148" y="448"/>
                  </a:lnTo>
                  <a:lnTo>
                    <a:pt x="132" y="452"/>
                  </a:lnTo>
                  <a:lnTo>
                    <a:pt x="106" y="434"/>
                  </a:lnTo>
                  <a:lnTo>
                    <a:pt x="82" y="432"/>
                  </a:lnTo>
                  <a:lnTo>
                    <a:pt x="76" y="398"/>
                  </a:lnTo>
                  <a:lnTo>
                    <a:pt x="74" y="370"/>
                  </a:lnTo>
                  <a:lnTo>
                    <a:pt x="62" y="364"/>
                  </a:lnTo>
                  <a:lnTo>
                    <a:pt x="64" y="324"/>
                  </a:lnTo>
                  <a:lnTo>
                    <a:pt x="52" y="308"/>
                  </a:lnTo>
                  <a:lnTo>
                    <a:pt x="36" y="290"/>
                  </a:lnTo>
                  <a:lnTo>
                    <a:pt x="14" y="268"/>
                  </a:lnTo>
                  <a:lnTo>
                    <a:pt x="14" y="236"/>
                  </a:lnTo>
                  <a:lnTo>
                    <a:pt x="2" y="224"/>
                  </a:lnTo>
                  <a:lnTo>
                    <a:pt x="0" y="212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7" name="Freeform 59">
              <a:extLst>
                <a:ext uri="{FF2B5EF4-FFF2-40B4-BE49-F238E27FC236}">
                  <a16:creationId xmlns:a16="http://schemas.microsoft.com/office/drawing/2014/main" id="{2005D727-4A1B-4288-C79C-D8A59CBA4FD0}"/>
                </a:ext>
              </a:extLst>
            </p:cNvPr>
            <p:cNvSpPr>
              <a:spLocks/>
            </p:cNvSpPr>
            <p:nvPr/>
          </p:nvSpPr>
          <p:spPr bwMode="gray">
            <a:xfrm>
              <a:off x="2848" y="2016"/>
              <a:ext cx="488" cy="452"/>
            </a:xfrm>
            <a:custGeom>
              <a:avLst/>
              <a:gdLst>
                <a:gd name="T0" fmla="*/ 22 w 488"/>
                <a:gd name="T1" fmla="*/ 184 h 452"/>
                <a:gd name="T2" fmla="*/ 6 w 488"/>
                <a:gd name="T3" fmla="*/ 128 h 452"/>
                <a:gd name="T4" fmla="*/ 18 w 488"/>
                <a:gd name="T5" fmla="*/ 82 h 452"/>
                <a:gd name="T6" fmla="*/ 56 w 488"/>
                <a:gd name="T7" fmla="*/ 24 h 452"/>
                <a:gd name="T8" fmla="*/ 88 w 488"/>
                <a:gd name="T9" fmla="*/ 0 h 452"/>
                <a:gd name="T10" fmla="*/ 124 w 488"/>
                <a:gd name="T11" fmla="*/ 18 h 452"/>
                <a:gd name="T12" fmla="*/ 172 w 488"/>
                <a:gd name="T13" fmla="*/ 32 h 452"/>
                <a:gd name="T14" fmla="*/ 186 w 488"/>
                <a:gd name="T15" fmla="*/ 84 h 452"/>
                <a:gd name="T16" fmla="*/ 240 w 488"/>
                <a:gd name="T17" fmla="*/ 92 h 452"/>
                <a:gd name="T18" fmla="*/ 268 w 488"/>
                <a:gd name="T19" fmla="*/ 86 h 452"/>
                <a:gd name="T20" fmla="*/ 310 w 488"/>
                <a:gd name="T21" fmla="*/ 108 h 452"/>
                <a:gd name="T22" fmla="*/ 370 w 488"/>
                <a:gd name="T23" fmla="*/ 120 h 452"/>
                <a:gd name="T24" fmla="*/ 436 w 488"/>
                <a:gd name="T25" fmla="*/ 84 h 452"/>
                <a:gd name="T26" fmla="*/ 424 w 488"/>
                <a:gd name="T27" fmla="*/ 120 h 452"/>
                <a:gd name="T28" fmla="*/ 450 w 488"/>
                <a:gd name="T29" fmla="*/ 144 h 452"/>
                <a:gd name="T30" fmla="*/ 488 w 488"/>
                <a:gd name="T31" fmla="*/ 164 h 452"/>
                <a:gd name="T32" fmla="*/ 462 w 488"/>
                <a:gd name="T33" fmla="*/ 194 h 452"/>
                <a:gd name="T34" fmla="*/ 382 w 488"/>
                <a:gd name="T35" fmla="*/ 254 h 452"/>
                <a:gd name="T36" fmla="*/ 364 w 488"/>
                <a:gd name="T37" fmla="*/ 286 h 452"/>
                <a:gd name="T38" fmla="*/ 310 w 488"/>
                <a:gd name="T39" fmla="*/ 280 h 452"/>
                <a:gd name="T40" fmla="*/ 270 w 488"/>
                <a:gd name="T41" fmla="*/ 324 h 452"/>
                <a:gd name="T42" fmla="*/ 306 w 488"/>
                <a:gd name="T43" fmla="*/ 346 h 452"/>
                <a:gd name="T44" fmla="*/ 330 w 488"/>
                <a:gd name="T45" fmla="*/ 310 h 452"/>
                <a:gd name="T46" fmla="*/ 364 w 488"/>
                <a:gd name="T47" fmla="*/ 330 h 452"/>
                <a:gd name="T48" fmla="*/ 352 w 488"/>
                <a:gd name="T49" fmla="*/ 360 h 452"/>
                <a:gd name="T50" fmla="*/ 356 w 488"/>
                <a:gd name="T51" fmla="*/ 398 h 452"/>
                <a:gd name="T52" fmla="*/ 318 w 488"/>
                <a:gd name="T53" fmla="*/ 446 h 452"/>
                <a:gd name="T54" fmla="*/ 266 w 488"/>
                <a:gd name="T55" fmla="*/ 434 h 452"/>
                <a:gd name="T56" fmla="*/ 224 w 488"/>
                <a:gd name="T57" fmla="*/ 390 h 452"/>
                <a:gd name="T58" fmla="*/ 158 w 488"/>
                <a:gd name="T59" fmla="*/ 400 h 452"/>
                <a:gd name="T60" fmla="*/ 148 w 488"/>
                <a:gd name="T61" fmla="*/ 448 h 452"/>
                <a:gd name="T62" fmla="*/ 106 w 488"/>
                <a:gd name="T63" fmla="*/ 434 h 452"/>
                <a:gd name="T64" fmla="*/ 76 w 488"/>
                <a:gd name="T65" fmla="*/ 398 h 452"/>
                <a:gd name="T66" fmla="*/ 62 w 488"/>
                <a:gd name="T67" fmla="*/ 364 h 452"/>
                <a:gd name="T68" fmla="*/ 52 w 488"/>
                <a:gd name="T69" fmla="*/ 308 h 452"/>
                <a:gd name="T70" fmla="*/ 14 w 488"/>
                <a:gd name="T71" fmla="*/ 268 h 452"/>
                <a:gd name="T72" fmla="*/ 2 w 488"/>
                <a:gd name="T73" fmla="*/ 224 h 4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88"/>
                <a:gd name="T112" fmla="*/ 0 h 452"/>
                <a:gd name="T113" fmla="*/ 488 w 488"/>
                <a:gd name="T114" fmla="*/ 452 h 4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88" h="452">
                  <a:moveTo>
                    <a:pt x="0" y="212"/>
                  </a:moveTo>
                  <a:lnTo>
                    <a:pt x="22" y="184"/>
                  </a:lnTo>
                  <a:lnTo>
                    <a:pt x="24" y="148"/>
                  </a:lnTo>
                  <a:lnTo>
                    <a:pt x="6" y="128"/>
                  </a:lnTo>
                  <a:lnTo>
                    <a:pt x="8" y="96"/>
                  </a:lnTo>
                  <a:lnTo>
                    <a:pt x="18" y="82"/>
                  </a:lnTo>
                  <a:lnTo>
                    <a:pt x="26" y="38"/>
                  </a:lnTo>
                  <a:lnTo>
                    <a:pt x="56" y="24"/>
                  </a:lnTo>
                  <a:lnTo>
                    <a:pt x="74" y="4"/>
                  </a:lnTo>
                  <a:lnTo>
                    <a:pt x="88" y="0"/>
                  </a:lnTo>
                  <a:lnTo>
                    <a:pt x="114" y="8"/>
                  </a:lnTo>
                  <a:lnTo>
                    <a:pt x="124" y="18"/>
                  </a:lnTo>
                  <a:lnTo>
                    <a:pt x="154" y="18"/>
                  </a:lnTo>
                  <a:lnTo>
                    <a:pt x="172" y="32"/>
                  </a:lnTo>
                  <a:lnTo>
                    <a:pt x="186" y="56"/>
                  </a:lnTo>
                  <a:lnTo>
                    <a:pt x="186" y="84"/>
                  </a:lnTo>
                  <a:lnTo>
                    <a:pt x="204" y="94"/>
                  </a:lnTo>
                  <a:lnTo>
                    <a:pt x="240" y="92"/>
                  </a:lnTo>
                  <a:lnTo>
                    <a:pt x="256" y="94"/>
                  </a:lnTo>
                  <a:lnTo>
                    <a:pt x="268" y="86"/>
                  </a:lnTo>
                  <a:lnTo>
                    <a:pt x="290" y="86"/>
                  </a:lnTo>
                  <a:lnTo>
                    <a:pt x="310" y="108"/>
                  </a:lnTo>
                  <a:lnTo>
                    <a:pt x="348" y="114"/>
                  </a:lnTo>
                  <a:lnTo>
                    <a:pt x="370" y="120"/>
                  </a:lnTo>
                  <a:lnTo>
                    <a:pt x="408" y="82"/>
                  </a:lnTo>
                  <a:lnTo>
                    <a:pt x="436" y="84"/>
                  </a:lnTo>
                  <a:lnTo>
                    <a:pt x="442" y="104"/>
                  </a:lnTo>
                  <a:lnTo>
                    <a:pt x="424" y="120"/>
                  </a:lnTo>
                  <a:lnTo>
                    <a:pt x="430" y="138"/>
                  </a:lnTo>
                  <a:lnTo>
                    <a:pt x="450" y="144"/>
                  </a:lnTo>
                  <a:lnTo>
                    <a:pt x="468" y="162"/>
                  </a:lnTo>
                  <a:lnTo>
                    <a:pt x="488" y="164"/>
                  </a:lnTo>
                  <a:lnTo>
                    <a:pt x="486" y="182"/>
                  </a:lnTo>
                  <a:lnTo>
                    <a:pt x="462" y="194"/>
                  </a:lnTo>
                  <a:lnTo>
                    <a:pt x="414" y="230"/>
                  </a:lnTo>
                  <a:lnTo>
                    <a:pt x="382" y="254"/>
                  </a:lnTo>
                  <a:lnTo>
                    <a:pt x="376" y="278"/>
                  </a:lnTo>
                  <a:lnTo>
                    <a:pt x="364" y="286"/>
                  </a:lnTo>
                  <a:lnTo>
                    <a:pt x="330" y="276"/>
                  </a:lnTo>
                  <a:lnTo>
                    <a:pt x="310" y="280"/>
                  </a:lnTo>
                  <a:lnTo>
                    <a:pt x="278" y="302"/>
                  </a:lnTo>
                  <a:lnTo>
                    <a:pt x="270" y="324"/>
                  </a:lnTo>
                  <a:lnTo>
                    <a:pt x="284" y="344"/>
                  </a:lnTo>
                  <a:lnTo>
                    <a:pt x="306" y="346"/>
                  </a:lnTo>
                  <a:lnTo>
                    <a:pt x="320" y="322"/>
                  </a:lnTo>
                  <a:lnTo>
                    <a:pt x="330" y="310"/>
                  </a:lnTo>
                  <a:lnTo>
                    <a:pt x="354" y="310"/>
                  </a:lnTo>
                  <a:lnTo>
                    <a:pt x="364" y="330"/>
                  </a:lnTo>
                  <a:lnTo>
                    <a:pt x="348" y="342"/>
                  </a:lnTo>
                  <a:lnTo>
                    <a:pt x="352" y="360"/>
                  </a:lnTo>
                  <a:lnTo>
                    <a:pt x="362" y="374"/>
                  </a:lnTo>
                  <a:lnTo>
                    <a:pt x="356" y="398"/>
                  </a:lnTo>
                  <a:lnTo>
                    <a:pt x="332" y="428"/>
                  </a:lnTo>
                  <a:lnTo>
                    <a:pt x="318" y="446"/>
                  </a:lnTo>
                  <a:lnTo>
                    <a:pt x="288" y="446"/>
                  </a:lnTo>
                  <a:lnTo>
                    <a:pt x="266" y="434"/>
                  </a:lnTo>
                  <a:lnTo>
                    <a:pt x="242" y="412"/>
                  </a:lnTo>
                  <a:lnTo>
                    <a:pt x="224" y="390"/>
                  </a:lnTo>
                  <a:lnTo>
                    <a:pt x="200" y="400"/>
                  </a:lnTo>
                  <a:lnTo>
                    <a:pt x="158" y="400"/>
                  </a:lnTo>
                  <a:lnTo>
                    <a:pt x="150" y="408"/>
                  </a:lnTo>
                  <a:lnTo>
                    <a:pt x="148" y="448"/>
                  </a:lnTo>
                  <a:lnTo>
                    <a:pt x="132" y="452"/>
                  </a:lnTo>
                  <a:lnTo>
                    <a:pt x="106" y="434"/>
                  </a:lnTo>
                  <a:lnTo>
                    <a:pt x="82" y="432"/>
                  </a:lnTo>
                  <a:lnTo>
                    <a:pt x="76" y="398"/>
                  </a:lnTo>
                  <a:lnTo>
                    <a:pt x="74" y="370"/>
                  </a:lnTo>
                  <a:lnTo>
                    <a:pt x="62" y="364"/>
                  </a:lnTo>
                  <a:lnTo>
                    <a:pt x="64" y="324"/>
                  </a:lnTo>
                  <a:lnTo>
                    <a:pt x="52" y="308"/>
                  </a:lnTo>
                  <a:lnTo>
                    <a:pt x="36" y="290"/>
                  </a:lnTo>
                  <a:lnTo>
                    <a:pt x="14" y="268"/>
                  </a:lnTo>
                  <a:lnTo>
                    <a:pt x="14" y="236"/>
                  </a:lnTo>
                  <a:lnTo>
                    <a:pt x="2" y="224"/>
                  </a:lnTo>
                  <a:lnTo>
                    <a:pt x="0" y="212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8" name="Freeform 60">
              <a:extLst>
                <a:ext uri="{FF2B5EF4-FFF2-40B4-BE49-F238E27FC236}">
                  <a16:creationId xmlns:a16="http://schemas.microsoft.com/office/drawing/2014/main" id="{438A2581-8BA3-B53C-E231-585EA9C3F681}"/>
                </a:ext>
              </a:extLst>
            </p:cNvPr>
            <p:cNvSpPr>
              <a:spLocks/>
            </p:cNvSpPr>
            <p:nvPr/>
          </p:nvSpPr>
          <p:spPr bwMode="gray">
            <a:xfrm>
              <a:off x="3082" y="1966"/>
              <a:ext cx="124" cy="144"/>
            </a:xfrm>
            <a:custGeom>
              <a:avLst/>
              <a:gdLst>
                <a:gd name="T0" fmla="*/ 8 w 124"/>
                <a:gd name="T1" fmla="*/ 144 h 144"/>
                <a:gd name="T2" fmla="*/ 0 w 124"/>
                <a:gd name="T3" fmla="*/ 124 h 144"/>
                <a:gd name="T4" fmla="*/ 12 w 124"/>
                <a:gd name="T5" fmla="*/ 110 h 144"/>
                <a:gd name="T6" fmla="*/ 12 w 124"/>
                <a:gd name="T7" fmla="*/ 62 h 144"/>
                <a:gd name="T8" fmla="*/ 2 w 124"/>
                <a:gd name="T9" fmla="*/ 50 h 144"/>
                <a:gd name="T10" fmla="*/ 22 w 124"/>
                <a:gd name="T11" fmla="*/ 26 h 144"/>
                <a:gd name="T12" fmla="*/ 48 w 124"/>
                <a:gd name="T13" fmla="*/ 20 h 144"/>
                <a:gd name="T14" fmla="*/ 66 w 124"/>
                <a:gd name="T15" fmla="*/ 0 h 144"/>
                <a:gd name="T16" fmla="*/ 104 w 124"/>
                <a:gd name="T17" fmla="*/ 0 h 144"/>
                <a:gd name="T18" fmla="*/ 120 w 124"/>
                <a:gd name="T19" fmla="*/ 16 h 144"/>
                <a:gd name="T20" fmla="*/ 118 w 124"/>
                <a:gd name="T21" fmla="*/ 34 h 144"/>
                <a:gd name="T22" fmla="*/ 124 w 124"/>
                <a:gd name="T23" fmla="*/ 50 h 144"/>
                <a:gd name="T24" fmla="*/ 98 w 124"/>
                <a:gd name="T25" fmla="*/ 82 h 144"/>
                <a:gd name="T26" fmla="*/ 92 w 124"/>
                <a:gd name="T27" fmla="*/ 104 h 144"/>
                <a:gd name="T28" fmla="*/ 68 w 124"/>
                <a:gd name="T29" fmla="*/ 118 h 144"/>
                <a:gd name="T30" fmla="*/ 58 w 124"/>
                <a:gd name="T31" fmla="*/ 118 h 144"/>
                <a:gd name="T32" fmla="*/ 52 w 124"/>
                <a:gd name="T33" fmla="*/ 138 h 144"/>
                <a:gd name="T34" fmla="*/ 34 w 124"/>
                <a:gd name="T35" fmla="*/ 136 h 144"/>
                <a:gd name="T36" fmla="*/ 22 w 124"/>
                <a:gd name="T37" fmla="*/ 144 h 144"/>
                <a:gd name="T38" fmla="*/ 8 w 124"/>
                <a:gd name="T39" fmla="*/ 144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4"/>
                <a:gd name="T61" fmla="*/ 0 h 144"/>
                <a:gd name="T62" fmla="*/ 124 w 124"/>
                <a:gd name="T63" fmla="*/ 144 h 1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4" h="144">
                  <a:moveTo>
                    <a:pt x="8" y="144"/>
                  </a:moveTo>
                  <a:lnTo>
                    <a:pt x="0" y="124"/>
                  </a:lnTo>
                  <a:lnTo>
                    <a:pt x="12" y="110"/>
                  </a:lnTo>
                  <a:lnTo>
                    <a:pt x="12" y="62"/>
                  </a:lnTo>
                  <a:lnTo>
                    <a:pt x="2" y="50"/>
                  </a:lnTo>
                  <a:lnTo>
                    <a:pt x="22" y="26"/>
                  </a:lnTo>
                  <a:lnTo>
                    <a:pt x="48" y="20"/>
                  </a:lnTo>
                  <a:lnTo>
                    <a:pt x="66" y="0"/>
                  </a:lnTo>
                  <a:lnTo>
                    <a:pt x="104" y="0"/>
                  </a:lnTo>
                  <a:lnTo>
                    <a:pt x="120" y="16"/>
                  </a:lnTo>
                  <a:lnTo>
                    <a:pt x="118" y="34"/>
                  </a:lnTo>
                  <a:lnTo>
                    <a:pt x="124" y="50"/>
                  </a:lnTo>
                  <a:lnTo>
                    <a:pt x="98" y="82"/>
                  </a:lnTo>
                  <a:lnTo>
                    <a:pt x="92" y="104"/>
                  </a:lnTo>
                  <a:lnTo>
                    <a:pt x="68" y="118"/>
                  </a:lnTo>
                  <a:lnTo>
                    <a:pt x="58" y="118"/>
                  </a:lnTo>
                  <a:lnTo>
                    <a:pt x="52" y="138"/>
                  </a:lnTo>
                  <a:lnTo>
                    <a:pt x="34" y="136"/>
                  </a:lnTo>
                  <a:lnTo>
                    <a:pt x="22" y="144"/>
                  </a:lnTo>
                  <a:lnTo>
                    <a:pt x="8" y="144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79" name="Freeform 61">
              <a:extLst>
                <a:ext uri="{FF2B5EF4-FFF2-40B4-BE49-F238E27FC236}">
                  <a16:creationId xmlns:a16="http://schemas.microsoft.com/office/drawing/2014/main" id="{327FB0C0-B44F-C798-366C-2D9B78D7D01B}"/>
                </a:ext>
              </a:extLst>
            </p:cNvPr>
            <p:cNvSpPr>
              <a:spLocks/>
            </p:cNvSpPr>
            <p:nvPr/>
          </p:nvSpPr>
          <p:spPr bwMode="gray">
            <a:xfrm>
              <a:off x="3082" y="1966"/>
              <a:ext cx="124" cy="144"/>
            </a:xfrm>
            <a:custGeom>
              <a:avLst/>
              <a:gdLst>
                <a:gd name="T0" fmla="*/ 8 w 124"/>
                <a:gd name="T1" fmla="*/ 144 h 144"/>
                <a:gd name="T2" fmla="*/ 0 w 124"/>
                <a:gd name="T3" fmla="*/ 124 h 144"/>
                <a:gd name="T4" fmla="*/ 12 w 124"/>
                <a:gd name="T5" fmla="*/ 110 h 144"/>
                <a:gd name="T6" fmla="*/ 12 w 124"/>
                <a:gd name="T7" fmla="*/ 62 h 144"/>
                <a:gd name="T8" fmla="*/ 2 w 124"/>
                <a:gd name="T9" fmla="*/ 50 h 144"/>
                <a:gd name="T10" fmla="*/ 22 w 124"/>
                <a:gd name="T11" fmla="*/ 26 h 144"/>
                <a:gd name="T12" fmla="*/ 48 w 124"/>
                <a:gd name="T13" fmla="*/ 20 h 144"/>
                <a:gd name="T14" fmla="*/ 66 w 124"/>
                <a:gd name="T15" fmla="*/ 0 h 144"/>
                <a:gd name="T16" fmla="*/ 104 w 124"/>
                <a:gd name="T17" fmla="*/ 0 h 144"/>
                <a:gd name="T18" fmla="*/ 120 w 124"/>
                <a:gd name="T19" fmla="*/ 16 h 144"/>
                <a:gd name="T20" fmla="*/ 118 w 124"/>
                <a:gd name="T21" fmla="*/ 34 h 144"/>
                <a:gd name="T22" fmla="*/ 124 w 124"/>
                <a:gd name="T23" fmla="*/ 50 h 144"/>
                <a:gd name="T24" fmla="*/ 98 w 124"/>
                <a:gd name="T25" fmla="*/ 82 h 144"/>
                <a:gd name="T26" fmla="*/ 92 w 124"/>
                <a:gd name="T27" fmla="*/ 104 h 144"/>
                <a:gd name="T28" fmla="*/ 68 w 124"/>
                <a:gd name="T29" fmla="*/ 118 h 144"/>
                <a:gd name="T30" fmla="*/ 58 w 124"/>
                <a:gd name="T31" fmla="*/ 118 h 144"/>
                <a:gd name="T32" fmla="*/ 52 w 124"/>
                <a:gd name="T33" fmla="*/ 138 h 144"/>
                <a:gd name="T34" fmla="*/ 34 w 124"/>
                <a:gd name="T35" fmla="*/ 136 h 144"/>
                <a:gd name="T36" fmla="*/ 22 w 124"/>
                <a:gd name="T37" fmla="*/ 144 h 144"/>
                <a:gd name="T38" fmla="*/ 8 w 124"/>
                <a:gd name="T39" fmla="*/ 144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4"/>
                <a:gd name="T61" fmla="*/ 0 h 144"/>
                <a:gd name="T62" fmla="*/ 124 w 124"/>
                <a:gd name="T63" fmla="*/ 144 h 1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4" h="144">
                  <a:moveTo>
                    <a:pt x="8" y="144"/>
                  </a:moveTo>
                  <a:lnTo>
                    <a:pt x="0" y="124"/>
                  </a:lnTo>
                  <a:lnTo>
                    <a:pt x="12" y="110"/>
                  </a:lnTo>
                  <a:lnTo>
                    <a:pt x="12" y="62"/>
                  </a:lnTo>
                  <a:lnTo>
                    <a:pt x="2" y="50"/>
                  </a:lnTo>
                  <a:lnTo>
                    <a:pt x="22" y="26"/>
                  </a:lnTo>
                  <a:lnTo>
                    <a:pt x="48" y="20"/>
                  </a:lnTo>
                  <a:lnTo>
                    <a:pt x="66" y="0"/>
                  </a:lnTo>
                  <a:lnTo>
                    <a:pt x="104" y="0"/>
                  </a:lnTo>
                  <a:lnTo>
                    <a:pt x="120" y="16"/>
                  </a:lnTo>
                  <a:lnTo>
                    <a:pt x="118" y="34"/>
                  </a:lnTo>
                  <a:lnTo>
                    <a:pt x="124" y="50"/>
                  </a:lnTo>
                  <a:lnTo>
                    <a:pt x="98" y="82"/>
                  </a:lnTo>
                  <a:lnTo>
                    <a:pt x="92" y="104"/>
                  </a:lnTo>
                  <a:lnTo>
                    <a:pt x="68" y="118"/>
                  </a:lnTo>
                  <a:lnTo>
                    <a:pt x="58" y="118"/>
                  </a:lnTo>
                  <a:lnTo>
                    <a:pt x="52" y="138"/>
                  </a:lnTo>
                  <a:lnTo>
                    <a:pt x="34" y="136"/>
                  </a:lnTo>
                  <a:lnTo>
                    <a:pt x="22" y="144"/>
                  </a:lnTo>
                  <a:lnTo>
                    <a:pt x="8" y="144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80" name="Freeform 62">
              <a:extLst>
                <a:ext uri="{FF2B5EF4-FFF2-40B4-BE49-F238E27FC236}">
                  <a16:creationId xmlns:a16="http://schemas.microsoft.com/office/drawing/2014/main" id="{ED0C634B-AAFE-6CFC-9D22-C773AB37E426}"/>
                </a:ext>
              </a:extLst>
            </p:cNvPr>
            <p:cNvSpPr>
              <a:spLocks/>
            </p:cNvSpPr>
            <p:nvPr/>
          </p:nvSpPr>
          <p:spPr bwMode="gray">
            <a:xfrm>
              <a:off x="3274" y="2070"/>
              <a:ext cx="144" cy="154"/>
            </a:xfrm>
            <a:custGeom>
              <a:avLst/>
              <a:gdLst>
                <a:gd name="T0" fmla="*/ 10 w 144"/>
                <a:gd name="T1" fmla="*/ 30 h 154"/>
                <a:gd name="T2" fmla="*/ 16 w 144"/>
                <a:gd name="T3" fmla="*/ 50 h 154"/>
                <a:gd name="T4" fmla="*/ 0 w 144"/>
                <a:gd name="T5" fmla="*/ 66 h 154"/>
                <a:gd name="T6" fmla="*/ 2 w 144"/>
                <a:gd name="T7" fmla="*/ 86 h 154"/>
                <a:gd name="T8" fmla="*/ 24 w 144"/>
                <a:gd name="T9" fmla="*/ 90 h 154"/>
                <a:gd name="T10" fmla="*/ 42 w 144"/>
                <a:gd name="T11" fmla="*/ 108 h 154"/>
                <a:gd name="T12" fmla="*/ 62 w 144"/>
                <a:gd name="T13" fmla="*/ 110 h 154"/>
                <a:gd name="T14" fmla="*/ 60 w 144"/>
                <a:gd name="T15" fmla="*/ 128 h 154"/>
                <a:gd name="T16" fmla="*/ 74 w 144"/>
                <a:gd name="T17" fmla="*/ 142 h 154"/>
                <a:gd name="T18" fmla="*/ 94 w 144"/>
                <a:gd name="T19" fmla="*/ 154 h 154"/>
                <a:gd name="T20" fmla="*/ 118 w 144"/>
                <a:gd name="T21" fmla="*/ 138 h 154"/>
                <a:gd name="T22" fmla="*/ 118 w 144"/>
                <a:gd name="T23" fmla="*/ 104 h 154"/>
                <a:gd name="T24" fmla="*/ 144 w 144"/>
                <a:gd name="T25" fmla="*/ 92 h 154"/>
                <a:gd name="T26" fmla="*/ 142 w 144"/>
                <a:gd name="T27" fmla="*/ 32 h 154"/>
                <a:gd name="T28" fmla="*/ 122 w 144"/>
                <a:gd name="T29" fmla="*/ 16 h 154"/>
                <a:gd name="T30" fmla="*/ 100 w 144"/>
                <a:gd name="T31" fmla="*/ 28 h 154"/>
                <a:gd name="T32" fmla="*/ 80 w 144"/>
                <a:gd name="T33" fmla="*/ 14 h 154"/>
                <a:gd name="T34" fmla="*/ 60 w 144"/>
                <a:gd name="T35" fmla="*/ 0 h 154"/>
                <a:gd name="T36" fmla="*/ 30 w 144"/>
                <a:gd name="T37" fmla="*/ 12 h 154"/>
                <a:gd name="T38" fmla="*/ 10 w 144"/>
                <a:gd name="T39" fmla="*/ 30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54"/>
                <a:gd name="T62" fmla="*/ 144 w 144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54">
                  <a:moveTo>
                    <a:pt x="10" y="30"/>
                  </a:moveTo>
                  <a:lnTo>
                    <a:pt x="16" y="50"/>
                  </a:lnTo>
                  <a:lnTo>
                    <a:pt x="0" y="66"/>
                  </a:lnTo>
                  <a:lnTo>
                    <a:pt x="2" y="86"/>
                  </a:lnTo>
                  <a:lnTo>
                    <a:pt x="24" y="90"/>
                  </a:lnTo>
                  <a:lnTo>
                    <a:pt x="42" y="108"/>
                  </a:lnTo>
                  <a:lnTo>
                    <a:pt x="62" y="110"/>
                  </a:lnTo>
                  <a:lnTo>
                    <a:pt x="60" y="128"/>
                  </a:lnTo>
                  <a:lnTo>
                    <a:pt x="74" y="142"/>
                  </a:lnTo>
                  <a:lnTo>
                    <a:pt x="94" y="154"/>
                  </a:lnTo>
                  <a:lnTo>
                    <a:pt x="118" y="138"/>
                  </a:lnTo>
                  <a:lnTo>
                    <a:pt x="118" y="104"/>
                  </a:lnTo>
                  <a:lnTo>
                    <a:pt x="144" y="92"/>
                  </a:lnTo>
                  <a:lnTo>
                    <a:pt x="142" y="32"/>
                  </a:lnTo>
                  <a:lnTo>
                    <a:pt x="122" y="16"/>
                  </a:lnTo>
                  <a:lnTo>
                    <a:pt x="100" y="28"/>
                  </a:lnTo>
                  <a:lnTo>
                    <a:pt x="80" y="14"/>
                  </a:lnTo>
                  <a:lnTo>
                    <a:pt x="60" y="0"/>
                  </a:lnTo>
                  <a:lnTo>
                    <a:pt x="30" y="12"/>
                  </a:lnTo>
                  <a:lnTo>
                    <a:pt x="10" y="30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81" name="Freeform 63">
              <a:extLst>
                <a:ext uri="{FF2B5EF4-FFF2-40B4-BE49-F238E27FC236}">
                  <a16:creationId xmlns:a16="http://schemas.microsoft.com/office/drawing/2014/main" id="{360BA6B6-DA6E-1D59-4C46-5E44C0CE5B07}"/>
                </a:ext>
              </a:extLst>
            </p:cNvPr>
            <p:cNvSpPr>
              <a:spLocks/>
            </p:cNvSpPr>
            <p:nvPr/>
          </p:nvSpPr>
          <p:spPr bwMode="gray">
            <a:xfrm>
              <a:off x="3274" y="2070"/>
              <a:ext cx="144" cy="154"/>
            </a:xfrm>
            <a:custGeom>
              <a:avLst/>
              <a:gdLst>
                <a:gd name="T0" fmla="*/ 10 w 144"/>
                <a:gd name="T1" fmla="*/ 30 h 154"/>
                <a:gd name="T2" fmla="*/ 16 w 144"/>
                <a:gd name="T3" fmla="*/ 50 h 154"/>
                <a:gd name="T4" fmla="*/ 0 w 144"/>
                <a:gd name="T5" fmla="*/ 66 h 154"/>
                <a:gd name="T6" fmla="*/ 2 w 144"/>
                <a:gd name="T7" fmla="*/ 86 h 154"/>
                <a:gd name="T8" fmla="*/ 24 w 144"/>
                <a:gd name="T9" fmla="*/ 90 h 154"/>
                <a:gd name="T10" fmla="*/ 42 w 144"/>
                <a:gd name="T11" fmla="*/ 108 h 154"/>
                <a:gd name="T12" fmla="*/ 62 w 144"/>
                <a:gd name="T13" fmla="*/ 110 h 154"/>
                <a:gd name="T14" fmla="*/ 60 w 144"/>
                <a:gd name="T15" fmla="*/ 128 h 154"/>
                <a:gd name="T16" fmla="*/ 74 w 144"/>
                <a:gd name="T17" fmla="*/ 142 h 154"/>
                <a:gd name="T18" fmla="*/ 94 w 144"/>
                <a:gd name="T19" fmla="*/ 154 h 154"/>
                <a:gd name="T20" fmla="*/ 118 w 144"/>
                <a:gd name="T21" fmla="*/ 138 h 154"/>
                <a:gd name="T22" fmla="*/ 118 w 144"/>
                <a:gd name="T23" fmla="*/ 104 h 154"/>
                <a:gd name="T24" fmla="*/ 144 w 144"/>
                <a:gd name="T25" fmla="*/ 92 h 154"/>
                <a:gd name="T26" fmla="*/ 142 w 144"/>
                <a:gd name="T27" fmla="*/ 32 h 154"/>
                <a:gd name="T28" fmla="*/ 122 w 144"/>
                <a:gd name="T29" fmla="*/ 16 h 154"/>
                <a:gd name="T30" fmla="*/ 100 w 144"/>
                <a:gd name="T31" fmla="*/ 28 h 154"/>
                <a:gd name="T32" fmla="*/ 80 w 144"/>
                <a:gd name="T33" fmla="*/ 14 h 154"/>
                <a:gd name="T34" fmla="*/ 60 w 144"/>
                <a:gd name="T35" fmla="*/ 0 h 154"/>
                <a:gd name="T36" fmla="*/ 30 w 144"/>
                <a:gd name="T37" fmla="*/ 12 h 154"/>
                <a:gd name="T38" fmla="*/ 10 w 144"/>
                <a:gd name="T39" fmla="*/ 30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54"/>
                <a:gd name="T62" fmla="*/ 144 w 144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54">
                  <a:moveTo>
                    <a:pt x="10" y="30"/>
                  </a:moveTo>
                  <a:lnTo>
                    <a:pt x="16" y="50"/>
                  </a:lnTo>
                  <a:lnTo>
                    <a:pt x="0" y="66"/>
                  </a:lnTo>
                  <a:lnTo>
                    <a:pt x="2" y="86"/>
                  </a:lnTo>
                  <a:lnTo>
                    <a:pt x="24" y="90"/>
                  </a:lnTo>
                  <a:lnTo>
                    <a:pt x="42" y="108"/>
                  </a:lnTo>
                  <a:lnTo>
                    <a:pt x="62" y="110"/>
                  </a:lnTo>
                  <a:lnTo>
                    <a:pt x="60" y="128"/>
                  </a:lnTo>
                  <a:lnTo>
                    <a:pt x="74" y="142"/>
                  </a:lnTo>
                  <a:lnTo>
                    <a:pt x="94" y="154"/>
                  </a:lnTo>
                  <a:lnTo>
                    <a:pt x="118" y="138"/>
                  </a:lnTo>
                  <a:lnTo>
                    <a:pt x="118" y="104"/>
                  </a:lnTo>
                  <a:lnTo>
                    <a:pt x="144" y="92"/>
                  </a:lnTo>
                  <a:lnTo>
                    <a:pt x="142" y="32"/>
                  </a:lnTo>
                  <a:lnTo>
                    <a:pt x="122" y="16"/>
                  </a:lnTo>
                  <a:lnTo>
                    <a:pt x="100" y="28"/>
                  </a:lnTo>
                  <a:lnTo>
                    <a:pt x="80" y="14"/>
                  </a:lnTo>
                  <a:lnTo>
                    <a:pt x="60" y="0"/>
                  </a:lnTo>
                  <a:lnTo>
                    <a:pt x="30" y="12"/>
                  </a:lnTo>
                  <a:lnTo>
                    <a:pt x="10" y="30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82" name="Freeform 64">
              <a:extLst>
                <a:ext uri="{FF2B5EF4-FFF2-40B4-BE49-F238E27FC236}">
                  <a16:creationId xmlns:a16="http://schemas.microsoft.com/office/drawing/2014/main" id="{F38FF678-8E5B-8A83-335F-2A1B7D486520}"/>
                </a:ext>
              </a:extLst>
            </p:cNvPr>
            <p:cNvSpPr>
              <a:spLocks/>
            </p:cNvSpPr>
            <p:nvPr/>
          </p:nvSpPr>
          <p:spPr bwMode="gray">
            <a:xfrm>
              <a:off x="3118" y="2198"/>
              <a:ext cx="248" cy="164"/>
            </a:xfrm>
            <a:custGeom>
              <a:avLst/>
              <a:gdLst>
                <a:gd name="T0" fmla="*/ 216 w 248"/>
                <a:gd name="T1" fmla="*/ 0 h 164"/>
                <a:gd name="T2" fmla="*/ 192 w 248"/>
                <a:gd name="T3" fmla="*/ 12 h 164"/>
                <a:gd name="T4" fmla="*/ 112 w 248"/>
                <a:gd name="T5" fmla="*/ 72 h 164"/>
                <a:gd name="T6" fmla="*/ 106 w 248"/>
                <a:gd name="T7" fmla="*/ 96 h 164"/>
                <a:gd name="T8" fmla="*/ 94 w 248"/>
                <a:gd name="T9" fmla="*/ 104 h 164"/>
                <a:gd name="T10" fmla="*/ 60 w 248"/>
                <a:gd name="T11" fmla="*/ 94 h 164"/>
                <a:gd name="T12" fmla="*/ 40 w 248"/>
                <a:gd name="T13" fmla="*/ 98 h 164"/>
                <a:gd name="T14" fmla="*/ 8 w 248"/>
                <a:gd name="T15" fmla="*/ 120 h 164"/>
                <a:gd name="T16" fmla="*/ 0 w 248"/>
                <a:gd name="T17" fmla="*/ 142 h 164"/>
                <a:gd name="T18" fmla="*/ 14 w 248"/>
                <a:gd name="T19" fmla="*/ 162 h 164"/>
                <a:gd name="T20" fmla="*/ 36 w 248"/>
                <a:gd name="T21" fmla="*/ 164 h 164"/>
                <a:gd name="T22" fmla="*/ 50 w 248"/>
                <a:gd name="T23" fmla="*/ 140 h 164"/>
                <a:gd name="T24" fmla="*/ 62 w 248"/>
                <a:gd name="T25" fmla="*/ 130 h 164"/>
                <a:gd name="T26" fmla="*/ 84 w 248"/>
                <a:gd name="T27" fmla="*/ 128 h 164"/>
                <a:gd name="T28" fmla="*/ 94 w 248"/>
                <a:gd name="T29" fmla="*/ 148 h 164"/>
                <a:gd name="T30" fmla="*/ 120 w 248"/>
                <a:gd name="T31" fmla="*/ 144 h 164"/>
                <a:gd name="T32" fmla="*/ 132 w 248"/>
                <a:gd name="T33" fmla="*/ 122 h 164"/>
                <a:gd name="T34" fmla="*/ 152 w 248"/>
                <a:gd name="T35" fmla="*/ 130 h 164"/>
                <a:gd name="T36" fmla="*/ 172 w 248"/>
                <a:gd name="T37" fmla="*/ 122 h 164"/>
                <a:gd name="T38" fmla="*/ 202 w 248"/>
                <a:gd name="T39" fmla="*/ 90 h 164"/>
                <a:gd name="T40" fmla="*/ 226 w 248"/>
                <a:gd name="T41" fmla="*/ 86 h 164"/>
                <a:gd name="T42" fmla="*/ 234 w 248"/>
                <a:gd name="T43" fmla="*/ 78 h 164"/>
                <a:gd name="T44" fmla="*/ 236 w 248"/>
                <a:gd name="T45" fmla="*/ 54 h 164"/>
                <a:gd name="T46" fmla="*/ 244 w 248"/>
                <a:gd name="T47" fmla="*/ 44 h 164"/>
                <a:gd name="T48" fmla="*/ 248 w 248"/>
                <a:gd name="T49" fmla="*/ 24 h 164"/>
                <a:gd name="T50" fmla="*/ 230 w 248"/>
                <a:gd name="T51" fmla="*/ 14 h 164"/>
                <a:gd name="T52" fmla="*/ 216 w 248"/>
                <a:gd name="T53" fmla="*/ 0 h 1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48"/>
                <a:gd name="T82" fmla="*/ 0 h 164"/>
                <a:gd name="T83" fmla="*/ 248 w 248"/>
                <a:gd name="T84" fmla="*/ 164 h 1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48" h="164">
                  <a:moveTo>
                    <a:pt x="216" y="0"/>
                  </a:moveTo>
                  <a:lnTo>
                    <a:pt x="192" y="12"/>
                  </a:lnTo>
                  <a:lnTo>
                    <a:pt x="112" y="72"/>
                  </a:lnTo>
                  <a:lnTo>
                    <a:pt x="106" y="96"/>
                  </a:lnTo>
                  <a:lnTo>
                    <a:pt x="94" y="104"/>
                  </a:lnTo>
                  <a:lnTo>
                    <a:pt x="60" y="94"/>
                  </a:lnTo>
                  <a:lnTo>
                    <a:pt x="40" y="98"/>
                  </a:lnTo>
                  <a:lnTo>
                    <a:pt x="8" y="120"/>
                  </a:lnTo>
                  <a:lnTo>
                    <a:pt x="0" y="142"/>
                  </a:lnTo>
                  <a:lnTo>
                    <a:pt x="14" y="162"/>
                  </a:lnTo>
                  <a:lnTo>
                    <a:pt x="36" y="164"/>
                  </a:lnTo>
                  <a:lnTo>
                    <a:pt x="50" y="140"/>
                  </a:lnTo>
                  <a:lnTo>
                    <a:pt x="62" y="130"/>
                  </a:lnTo>
                  <a:lnTo>
                    <a:pt x="84" y="128"/>
                  </a:lnTo>
                  <a:lnTo>
                    <a:pt x="94" y="148"/>
                  </a:lnTo>
                  <a:lnTo>
                    <a:pt x="120" y="144"/>
                  </a:lnTo>
                  <a:lnTo>
                    <a:pt x="132" y="122"/>
                  </a:lnTo>
                  <a:lnTo>
                    <a:pt x="152" y="130"/>
                  </a:lnTo>
                  <a:lnTo>
                    <a:pt x="172" y="122"/>
                  </a:lnTo>
                  <a:lnTo>
                    <a:pt x="202" y="90"/>
                  </a:lnTo>
                  <a:lnTo>
                    <a:pt x="226" y="86"/>
                  </a:lnTo>
                  <a:lnTo>
                    <a:pt x="234" y="78"/>
                  </a:lnTo>
                  <a:lnTo>
                    <a:pt x="236" y="54"/>
                  </a:lnTo>
                  <a:lnTo>
                    <a:pt x="244" y="44"/>
                  </a:lnTo>
                  <a:lnTo>
                    <a:pt x="248" y="24"/>
                  </a:lnTo>
                  <a:lnTo>
                    <a:pt x="230" y="14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83" name="Freeform 65">
              <a:extLst>
                <a:ext uri="{FF2B5EF4-FFF2-40B4-BE49-F238E27FC236}">
                  <a16:creationId xmlns:a16="http://schemas.microsoft.com/office/drawing/2014/main" id="{DBDB1D49-DC7B-52F7-2585-A3F37AF84364}"/>
                </a:ext>
              </a:extLst>
            </p:cNvPr>
            <p:cNvSpPr>
              <a:spLocks/>
            </p:cNvSpPr>
            <p:nvPr/>
          </p:nvSpPr>
          <p:spPr bwMode="gray">
            <a:xfrm>
              <a:off x="3118" y="2198"/>
              <a:ext cx="248" cy="164"/>
            </a:xfrm>
            <a:custGeom>
              <a:avLst/>
              <a:gdLst>
                <a:gd name="T0" fmla="*/ 216 w 248"/>
                <a:gd name="T1" fmla="*/ 0 h 164"/>
                <a:gd name="T2" fmla="*/ 192 w 248"/>
                <a:gd name="T3" fmla="*/ 12 h 164"/>
                <a:gd name="T4" fmla="*/ 112 w 248"/>
                <a:gd name="T5" fmla="*/ 72 h 164"/>
                <a:gd name="T6" fmla="*/ 106 w 248"/>
                <a:gd name="T7" fmla="*/ 96 h 164"/>
                <a:gd name="T8" fmla="*/ 94 w 248"/>
                <a:gd name="T9" fmla="*/ 104 h 164"/>
                <a:gd name="T10" fmla="*/ 60 w 248"/>
                <a:gd name="T11" fmla="*/ 94 h 164"/>
                <a:gd name="T12" fmla="*/ 40 w 248"/>
                <a:gd name="T13" fmla="*/ 98 h 164"/>
                <a:gd name="T14" fmla="*/ 8 w 248"/>
                <a:gd name="T15" fmla="*/ 120 h 164"/>
                <a:gd name="T16" fmla="*/ 0 w 248"/>
                <a:gd name="T17" fmla="*/ 142 h 164"/>
                <a:gd name="T18" fmla="*/ 14 w 248"/>
                <a:gd name="T19" fmla="*/ 162 h 164"/>
                <a:gd name="T20" fmla="*/ 36 w 248"/>
                <a:gd name="T21" fmla="*/ 164 h 164"/>
                <a:gd name="T22" fmla="*/ 50 w 248"/>
                <a:gd name="T23" fmla="*/ 140 h 164"/>
                <a:gd name="T24" fmla="*/ 62 w 248"/>
                <a:gd name="T25" fmla="*/ 130 h 164"/>
                <a:gd name="T26" fmla="*/ 84 w 248"/>
                <a:gd name="T27" fmla="*/ 128 h 164"/>
                <a:gd name="T28" fmla="*/ 94 w 248"/>
                <a:gd name="T29" fmla="*/ 148 h 164"/>
                <a:gd name="T30" fmla="*/ 120 w 248"/>
                <a:gd name="T31" fmla="*/ 144 h 164"/>
                <a:gd name="T32" fmla="*/ 132 w 248"/>
                <a:gd name="T33" fmla="*/ 122 h 164"/>
                <a:gd name="T34" fmla="*/ 152 w 248"/>
                <a:gd name="T35" fmla="*/ 130 h 164"/>
                <a:gd name="T36" fmla="*/ 172 w 248"/>
                <a:gd name="T37" fmla="*/ 122 h 164"/>
                <a:gd name="T38" fmla="*/ 202 w 248"/>
                <a:gd name="T39" fmla="*/ 90 h 164"/>
                <a:gd name="T40" fmla="*/ 226 w 248"/>
                <a:gd name="T41" fmla="*/ 86 h 164"/>
                <a:gd name="T42" fmla="*/ 234 w 248"/>
                <a:gd name="T43" fmla="*/ 78 h 164"/>
                <a:gd name="T44" fmla="*/ 236 w 248"/>
                <a:gd name="T45" fmla="*/ 54 h 164"/>
                <a:gd name="T46" fmla="*/ 244 w 248"/>
                <a:gd name="T47" fmla="*/ 44 h 164"/>
                <a:gd name="T48" fmla="*/ 248 w 248"/>
                <a:gd name="T49" fmla="*/ 24 h 164"/>
                <a:gd name="T50" fmla="*/ 230 w 248"/>
                <a:gd name="T51" fmla="*/ 14 h 164"/>
                <a:gd name="T52" fmla="*/ 216 w 248"/>
                <a:gd name="T53" fmla="*/ 0 h 1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48"/>
                <a:gd name="T82" fmla="*/ 0 h 164"/>
                <a:gd name="T83" fmla="*/ 248 w 248"/>
                <a:gd name="T84" fmla="*/ 164 h 1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48" h="164">
                  <a:moveTo>
                    <a:pt x="216" y="0"/>
                  </a:moveTo>
                  <a:lnTo>
                    <a:pt x="192" y="12"/>
                  </a:lnTo>
                  <a:lnTo>
                    <a:pt x="112" y="72"/>
                  </a:lnTo>
                  <a:lnTo>
                    <a:pt x="106" y="96"/>
                  </a:lnTo>
                  <a:lnTo>
                    <a:pt x="94" y="104"/>
                  </a:lnTo>
                  <a:lnTo>
                    <a:pt x="60" y="94"/>
                  </a:lnTo>
                  <a:lnTo>
                    <a:pt x="40" y="98"/>
                  </a:lnTo>
                  <a:lnTo>
                    <a:pt x="8" y="120"/>
                  </a:lnTo>
                  <a:lnTo>
                    <a:pt x="0" y="142"/>
                  </a:lnTo>
                  <a:lnTo>
                    <a:pt x="14" y="162"/>
                  </a:lnTo>
                  <a:lnTo>
                    <a:pt x="36" y="164"/>
                  </a:lnTo>
                  <a:lnTo>
                    <a:pt x="50" y="140"/>
                  </a:lnTo>
                  <a:lnTo>
                    <a:pt x="62" y="130"/>
                  </a:lnTo>
                  <a:lnTo>
                    <a:pt x="84" y="128"/>
                  </a:lnTo>
                  <a:lnTo>
                    <a:pt x="94" y="148"/>
                  </a:lnTo>
                  <a:lnTo>
                    <a:pt x="120" y="144"/>
                  </a:lnTo>
                  <a:lnTo>
                    <a:pt x="132" y="122"/>
                  </a:lnTo>
                  <a:lnTo>
                    <a:pt x="152" y="130"/>
                  </a:lnTo>
                  <a:lnTo>
                    <a:pt x="172" y="122"/>
                  </a:lnTo>
                  <a:lnTo>
                    <a:pt x="202" y="90"/>
                  </a:lnTo>
                  <a:lnTo>
                    <a:pt x="226" y="86"/>
                  </a:lnTo>
                  <a:lnTo>
                    <a:pt x="234" y="78"/>
                  </a:lnTo>
                  <a:lnTo>
                    <a:pt x="236" y="54"/>
                  </a:lnTo>
                  <a:lnTo>
                    <a:pt x="244" y="44"/>
                  </a:lnTo>
                  <a:lnTo>
                    <a:pt x="248" y="24"/>
                  </a:lnTo>
                  <a:lnTo>
                    <a:pt x="230" y="14"/>
                  </a:lnTo>
                  <a:lnTo>
                    <a:pt x="216" y="0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84" name="Freeform 66">
              <a:extLst>
                <a:ext uri="{FF2B5EF4-FFF2-40B4-BE49-F238E27FC236}">
                  <a16:creationId xmlns:a16="http://schemas.microsoft.com/office/drawing/2014/main" id="{E17C7B72-34A3-9BD5-235F-43637EA16717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8" y="2168"/>
              <a:ext cx="622" cy="494"/>
            </a:xfrm>
            <a:custGeom>
              <a:avLst/>
              <a:gdLst>
                <a:gd name="T0" fmla="*/ 614 w 622"/>
                <a:gd name="T1" fmla="*/ 218 h 494"/>
                <a:gd name="T2" fmla="*/ 604 w 622"/>
                <a:gd name="T3" fmla="*/ 172 h 494"/>
                <a:gd name="T4" fmla="*/ 554 w 622"/>
                <a:gd name="T5" fmla="*/ 116 h 494"/>
                <a:gd name="T6" fmla="*/ 542 w 622"/>
                <a:gd name="T7" fmla="*/ 72 h 494"/>
                <a:gd name="T8" fmla="*/ 526 w 622"/>
                <a:gd name="T9" fmla="*/ 48 h 494"/>
                <a:gd name="T10" fmla="*/ 486 w 622"/>
                <a:gd name="T11" fmla="*/ 62 h 494"/>
                <a:gd name="T12" fmla="*/ 442 w 622"/>
                <a:gd name="T13" fmla="*/ 54 h 494"/>
                <a:gd name="T14" fmla="*/ 382 w 622"/>
                <a:gd name="T15" fmla="*/ 64 h 494"/>
                <a:gd name="T16" fmla="*/ 364 w 622"/>
                <a:gd name="T17" fmla="*/ 30 h 494"/>
                <a:gd name="T18" fmla="*/ 318 w 622"/>
                <a:gd name="T19" fmla="*/ 0 h 494"/>
                <a:gd name="T20" fmla="*/ 274 w 622"/>
                <a:gd name="T21" fmla="*/ 38 h 494"/>
                <a:gd name="T22" fmla="*/ 220 w 622"/>
                <a:gd name="T23" fmla="*/ 56 h 494"/>
                <a:gd name="T24" fmla="*/ 188 w 622"/>
                <a:gd name="T25" fmla="*/ 16 h 494"/>
                <a:gd name="T26" fmla="*/ 164 w 622"/>
                <a:gd name="T27" fmla="*/ 70 h 494"/>
                <a:gd name="T28" fmla="*/ 154 w 622"/>
                <a:gd name="T29" fmla="*/ 116 h 494"/>
                <a:gd name="T30" fmla="*/ 98 w 622"/>
                <a:gd name="T31" fmla="*/ 108 h 494"/>
                <a:gd name="T32" fmla="*/ 56 w 622"/>
                <a:gd name="T33" fmla="*/ 118 h 494"/>
                <a:gd name="T34" fmla="*/ 68 w 622"/>
                <a:gd name="T35" fmla="*/ 160 h 494"/>
                <a:gd name="T36" fmla="*/ 82 w 622"/>
                <a:gd name="T37" fmla="*/ 192 h 494"/>
                <a:gd name="T38" fmla="*/ 44 w 622"/>
                <a:gd name="T39" fmla="*/ 216 h 494"/>
                <a:gd name="T40" fmla="*/ 18 w 622"/>
                <a:gd name="T41" fmla="*/ 254 h 494"/>
                <a:gd name="T42" fmla="*/ 38 w 622"/>
                <a:gd name="T43" fmla="*/ 304 h 494"/>
                <a:gd name="T44" fmla="*/ 42 w 622"/>
                <a:gd name="T45" fmla="*/ 338 h 494"/>
                <a:gd name="T46" fmla="*/ 36 w 622"/>
                <a:gd name="T47" fmla="*/ 388 h 494"/>
                <a:gd name="T48" fmla="*/ 0 w 622"/>
                <a:gd name="T49" fmla="*/ 458 h 494"/>
                <a:gd name="T50" fmla="*/ 44 w 622"/>
                <a:gd name="T51" fmla="*/ 494 h 494"/>
                <a:gd name="T52" fmla="*/ 94 w 622"/>
                <a:gd name="T53" fmla="*/ 466 h 494"/>
                <a:gd name="T54" fmla="*/ 120 w 622"/>
                <a:gd name="T55" fmla="*/ 450 h 494"/>
                <a:gd name="T56" fmla="*/ 120 w 622"/>
                <a:gd name="T57" fmla="*/ 422 h 494"/>
                <a:gd name="T58" fmla="*/ 182 w 622"/>
                <a:gd name="T59" fmla="*/ 404 h 494"/>
                <a:gd name="T60" fmla="*/ 224 w 622"/>
                <a:gd name="T61" fmla="*/ 442 h 494"/>
                <a:gd name="T62" fmla="*/ 288 w 622"/>
                <a:gd name="T63" fmla="*/ 454 h 494"/>
                <a:gd name="T64" fmla="*/ 362 w 622"/>
                <a:gd name="T65" fmla="*/ 440 h 494"/>
                <a:gd name="T66" fmla="*/ 404 w 622"/>
                <a:gd name="T67" fmla="*/ 436 h 494"/>
                <a:gd name="T68" fmla="*/ 430 w 622"/>
                <a:gd name="T69" fmla="*/ 412 h 494"/>
                <a:gd name="T70" fmla="*/ 484 w 622"/>
                <a:gd name="T71" fmla="*/ 374 h 494"/>
                <a:gd name="T72" fmla="*/ 504 w 622"/>
                <a:gd name="T73" fmla="*/ 400 h 494"/>
                <a:gd name="T74" fmla="*/ 534 w 622"/>
                <a:gd name="T75" fmla="*/ 378 h 494"/>
                <a:gd name="T76" fmla="*/ 524 w 622"/>
                <a:gd name="T77" fmla="*/ 322 h 494"/>
                <a:gd name="T78" fmla="*/ 570 w 622"/>
                <a:gd name="T79" fmla="*/ 328 h 494"/>
                <a:gd name="T80" fmla="*/ 604 w 622"/>
                <a:gd name="T81" fmla="*/ 314 h 494"/>
                <a:gd name="T82" fmla="*/ 622 w 622"/>
                <a:gd name="T83" fmla="*/ 280 h 4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2"/>
                <a:gd name="T127" fmla="*/ 0 h 494"/>
                <a:gd name="T128" fmla="*/ 622 w 622"/>
                <a:gd name="T129" fmla="*/ 494 h 4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2" h="494">
                  <a:moveTo>
                    <a:pt x="622" y="280"/>
                  </a:moveTo>
                  <a:lnTo>
                    <a:pt x="614" y="218"/>
                  </a:lnTo>
                  <a:lnTo>
                    <a:pt x="602" y="212"/>
                  </a:lnTo>
                  <a:lnTo>
                    <a:pt x="604" y="172"/>
                  </a:lnTo>
                  <a:lnTo>
                    <a:pt x="580" y="144"/>
                  </a:lnTo>
                  <a:lnTo>
                    <a:pt x="554" y="116"/>
                  </a:lnTo>
                  <a:lnTo>
                    <a:pt x="554" y="84"/>
                  </a:lnTo>
                  <a:lnTo>
                    <a:pt x="542" y="72"/>
                  </a:lnTo>
                  <a:lnTo>
                    <a:pt x="540" y="60"/>
                  </a:lnTo>
                  <a:lnTo>
                    <a:pt x="526" y="48"/>
                  </a:lnTo>
                  <a:lnTo>
                    <a:pt x="502" y="46"/>
                  </a:lnTo>
                  <a:lnTo>
                    <a:pt x="486" y="62"/>
                  </a:lnTo>
                  <a:lnTo>
                    <a:pt x="462" y="64"/>
                  </a:lnTo>
                  <a:lnTo>
                    <a:pt x="442" y="54"/>
                  </a:lnTo>
                  <a:lnTo>
                    <a:pt x="416" y="64"/>
                  </a:lnTo>
                  <a:lnTo>
                    <a:pt x="382" y="64"/>
                  </a:lnTo>
                  <a:lnTo>
                    <a:pt x="378" y="46"/>
                  </a:lnTo>
                  <a:lnTo>
                    <a:pt x="364" y="30"/>
                  </a:lnTo>
                  <a:lnTo>
                    <a:pt x="344" y="20"/>
                  </a:lnTo>
                  <a:lnTo>
                    <a:pt x="318" y="0"/>
                  </a:lnTo>
                  <a:lnTo>
                    <a:pt x="302" y="4"/>
                  </a:lnTo>
                  <a:lnTo>
                    <a:pt x="274" y="38"/>
                  </a:lnTo>
                  <a:lnTo>
                    <a:pt x="242" y="54"/>
                  </a:lnTo>
                  <a:lnTo>
                    <a:pt x="220" y="56"/>
                  </a:lnTo>
                  <a:lnTo>
                    <a:pt x="210" y="36"/>
                  </a:lnTo>
                  <a:lnTo>
                    <a:pt x="188" y="16"/>
                  </a:lnTo>
                  <a:lnTo>
                    <a:pt x="174" y="46"/>
                  </a:lnTo>
                  <a:lnTo>
                    <a:pt x="164" y="70"/>
                  </a:lnTo>
                  <a:lnTo>
                    <a:pt x="144" y="90"/>
                  </a:lnTo>
                  <a:lnTo>
                    <a:pt x="154" y="116"/>
                  </a:lnTo>
                  <a:lnTo>
                    <a:pt x="118" y="118"/>
                  </a:lnTo>
                  <a:lnTo>
                    <a:pt x="98" y="108"/>
                  </a:lnTo>
                  <a:lnTo>
                    <a:pt x="82" y="120"/>
                  </a:lnTo>
                  <a:lnTo>
                    <a:pt x="56" y="118"/>
                  </a:lnTo>
                  <a:lnTo>
                    <a:pt x="48" y="138"/>
                  </a:lnTo>
                  <a:lnTo>
                    <a:pt x="68" y="160"/>
                  </a:lnTo>
                  <a:lnTo>
                    <a:pt x="86" y="174"/>
                  </a:lnTo>
                  <a:lnTo>
                    <a:pt x="82" y="192"/>
                  </a:lnTo>
                  <a:lnTo>
                    <a:pt x="56" y="198"/>
                  </a:lnTo>
                  <a:lnTo>
                    <a:pt x="44" y="216"/>
                  </a:lnTo>
                  <a:lnTo>
                    <a:pt x="50" y="234"/>
                  </a:lnTo>
                  <a:lnTo>
                    <a:pt x="18" y="254"/>
                  </a:lnTo>
                  <a:lnTo>
                    <a:pt x="22" y="278"/>
                  </a:lnTo>
                  <a:lnTo>
                    <a:pt x="38" y="304"/>
                  </a:lnTo>
                  <a:lnTo>
                    <a:pt x="24" y="326"/>
                  </a:lnTo>
                  <a:lnTo>
                    <a:pt x="42" y="338"/>
                  </a:lnTo>
                  <a:lnTo>
                    <a:pt x="66" y="344"/>
                  </a:lnTo>
                  <a:lnTo>
                    <a:pt x="36" y="388"/>
                  </a:lnTo>
                  <a:lnTo>
                    <a:pt x="20" y="426"/>
                  </a:lnTo>
                  <a:lnTo>
                    <a:pt x="0" y="458"/>
                  </a:lnTo>
                  <a:lnTo>
                    <a:pt x="22" y="482"/>
                  </a:lnTo>
                  <a:lnTo>
                    <a:pt x="44" y="494"/>
                  </a:lnTo>
                  <a:lnTo>
                    <a:pt x="74" y="480"/>
                  </a:lnTo>
                  <a:lnTo>
                    <a:pt x="94" y="466"/>
                  </a:lnTo>
                  <a:lnTo>
                    <a:pt x="120" y="466"/>
                  </a:lnTo>
                  <a:lnTo>
                    <a:pt x="120" y="450"/>
                  </a:lnTo>
                  <a:lnTo>
                    <a:pt x="108" y="434"/>
                  </a:lnTo>
                  <a:lnTo>
                    <a:pt x="120" y="422"/>
                  </a:lnTo>
                  <a:lnTo>
                    <a:pt x="150" y="422"/>
                  </a:lnTo>
                  <a:lnTo>
                    <a:pt x="182" y="404"/>
                  </a:lnTo>
                  <a:lnTo>
                    <a:pt x="210" y="432"/>
                  </a:lnTo>
                  <a:lnTo>
                    <a:pt x="224" y="442"/>
                  </a:lnTo>
                  <a:lnTo>
                    <a:pt x="268" y="440"/>
                  </a:lnTo>
                  <a:lnTo>
                    <a:pt x="288" y="454"/>
                  </a:lnTo>
                  <a:lnTo>
                    <a:pt x="308" y="442"/>
                  </a:lnTo>
                  <a:lnTo>
                    <a:pt x="362" y="440"/>
                  </a:lnTo>
                  <a:lnTo>
                    <a:pt x="386" y="450"/>
                  </a:lnTo>
                  <a:lnTo>
                    <a:pt x="404" y="436"/>
                  </a:lnTo>
                  <a:lnTo>
                    <a:pt x="406" y="416"/>
                  </a:lnTo>
                  <a:lnTo>
                    <a:pt x="430" y="412"/>
                  </a:lnTo>
                  <a:lnTo>
                    <a:pt x="462" y="390"/>
                  </a:lnTo>
                  <a:lnTo>
                    <a:pt x="484" y="374"/>
                  </a:lnTo>
                  <a:lnTo>
                    <a:pt x="500" y="386"/>
                  </a:lnTo>
                  <a:lnTo>
                    <a:pt x="504" y="400"/>
                  </a:lnTo>
                  <a:lnTo>
                    <a:pt x="524" y="396"/>
                  </a:lnTo>
                  <a:lnTo>
                    <a:pt x="534" y="378"/>
                  </a:lnTo>
                  <a:lnTo>
                    <a:pt x="522" y="354"/>
                  </a:lnTo>
                  <a:lnTo>
                    <a:pt x="524" y="322"/>
                  </a:lnTo>
                  <a:lnTo>
                    <a:pt x="548" y="318"/>
                  </a:lnTo>
                  <a:lnTo>
                    <a:pt x="570" y="328"/>
                  </a:lnTo>
                  <a:lnTo>
                    <a:pt x="598" y="326"/>
                  </a:lnTo>
                  <a:lnTo>
                    <a:pt x="604" y="314"/>
                  </a:lnTo>
                  <a:lnTo>
                    <a:pt x="606" y="288"/>
                  </a:lnTo>
                  <a:lnTo>
                    <a:pt x="622" y="280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85" name="Freeform 67">
              <a:extLst>
                <a:ext uri="{FF2B5EF4-FFF2-40B4-BE49-F238E27FC236}">
                  <a16:creationId xmlns:a16="http://schemas.microsoft.com/office/drawing/2014/main" id="{C9FC4805-DEBB-E328-B078-AADF8A9E397B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8" y="2168"/>
              <a:ext cx="622" cy="494"/>
            </a:xfrm>
            <a:custGeom>
              <a:avLst/>
              <a:gdLst>
                <a:gd name="T0" fmla="*/ 614 w 622"/>
                <a:gd name="T1" fmla="*/ 218 h 494"/>
                <a:gd name="T2" fmla="*/ 604 w 622"/>
                <a:gd name="T3" fmla="*/ 172 h 494"/>
                <a:gd name="T4" fmla="*/ 554 w 622"/>
                <a:gd name="T5" fmla="*/ 116 h 494"/>
                <a:gd name="T6" fmla="*/ 542 w 622"/>
                <a:gd name="T7" fmla="*/ 72 h 494"/>
                <a:gd name="T8" fmla="*/ 526 w 622"/>
                <a:gd name="T9" fmla="*/ 48 h 494"/>
                <a:gd name="T10" fmla="*/ 486 w 622"/>
                <a:gd name="T11" fmla="*/ 62 h 494"/>
                <a:gd name="T12" fmla="*/ 442 w 622"/>
                <a:gd name="T13" fmla="*/ 54 h 494"/>
                <a:gd name="T14" fmla="*/ 382 w 622"/>
                <a:gd name="T15" fmla="*/ 64 h 494"/>
                <a:gd name="T16" fmla="*/ 364 w 622"/>
                <a:gd name="T17" fmla="*/ 30 h 494"/>
                <a:gd name="T18" fmla="*/ 318 w 622"/>
                <a:gd name="T19" fmla="*/ 0 h 494"/>
                <a:gd name="T20" fmla="*/ 274 w 622"/>
                <a:gd name="T21" fmla="*/ 38 h 494"/>
                <a:gd name="T22" fmla="*/ 220 w 622"/>
                <a:gd name="T23" fmla="*/ 56 h 494"/>
                <a:gd name="T24" fmla="*/ 188 w 622"/>
                <a:gd name="T25" fmla="*/ 16 h 494"/>
                <a:gd name="T26" fmla="*/ 164 w 622"/>
                <a:gd name="T27" fmla="*/ 70 h 494"/>
                <a:gd name="T28" fmla="*/ 154 w 622"/>
                <a:gd name="T29" fmla="*/ 116 h 494"/>
                <a:gd name="T30" fmla="*/ 98 w 622"/>
                <a:gd name="T31" fmla="*/ 108 h 494"/>
                <a:gd name="T32" fmla="*/ 56 w 622"/>
                <a:gd name="T33" fmla="*/ 118 h 494"/>
                <a:gd name="T34" fmla="*/ 68 w 622"/>
                <a:gd name="T35" fmla="*/ 160 h 494"/>
                <a:gd name="T36" fmla="*/ 82 w 622"/>
                <a:gd name="T37" fmla="*/ 192 h 494"/>
                <a:gd name="T38" fmla="*/ 44 w 622"/>
                <a:gd name="T39" fmla="*/ 216 h 494"/>
                <a:gd name="T40" fmla="*/ 18 w 622"/>
                <a:gd name="T41" fmla="*/ 254 h 494"/>
                <a:gd name="T42" fmla="*/ 38 w 622"/>
                <a:gd name="T43" fmla="*/ 304 h 494"/>
                <a:gd name="T44" fmla="*/ 42 w 622"/>
                <a:gd name="T45" fmla="*/ 338 h 494"/>
                <a:gd name="T46" fmla="*/ 36 w 622"/>
                <a:gd name="T47" fmla="*/ 388 h 494"/>
                <a:gd name="T48" fmla="*/ 0 w 622"/>
                <a:gd name="T49" fmla="*/ 458 h 494"/>
                <a:gd name="T50" fmla="*/ 44 w 622"/>
                <a:gd name="T51" fmla="*/ 494 h 494"/>
                <a:gd name="T52" fmla="*/ 94 w 622"/>
                <a:gd name="T53" fmla="*/ 466 h 494"/>
                <a:gd name="T54" fmla="*/ 120 w 622"/>
                <a:gd name="T55" fmla="*/ 450 h 494"/>
                <a:gd name="T56" fmla="*/ 120 w 622"/>
                <a:gd name="T57" fmla="*/ 422 h 494"/>
                <a:gd name="T58" fmla="*/ 182 w 622"/>
                <a:gd name="T59" fmla="*/ 404 h 494"/>
                <a:gd name="T60" fmla="*/ 224 w 622"/>
                <a:gd name="T61" fmla="*/ 442 h 494"/>
                <a:gd name="T62" fmla="*/ 288 w 622"/>
                <a:gd name="T63" fmla="*/ 454 h 494"/>
                <a:gd name="T64" fmla="*/ 362 w 622"/>
                <a:gd name="T65" fmla="*/ 440 h 494"/>
                <a:gd name="T66" fmla="*/ 404 w 622"/>
                <a:gd name="T67" fmla="*/ 436 h 494"/>
                <a:gd name="T68" fmla="*/ 430 w 622"/>
                <a:gd name="T69" fmla="*/ 412 h 494"/>
                <a:gd name="T70" fmla="*/ 484 w 622"/>
                <a:gd name="T71" fmla="*/ 374 h 494"/>
                <a:gd name="T72" fmla="*/ 504 w 622"/>
                <a:gd name="T73" fmla="*/ 400 h 494"/>
                <a:gd name="T74" fmla="*/ 534 w 622"/>
                <a:gd name="T75" fmla="*/ 378 h 494"/>
                <a:gd name="T76" fmla="*/ 524 w 622"/>
                <a:gd name="T77" fmla="*/ 322 h 494"/>
                <a:gd name="T78" fmla="*/ 570 w 622"/>
                <a:gd name="T79" fmla="*/ 328 h 494"/>
                <a:gd name="T80" fmla="*/ 604 w 622"/>
                <a:gd name="T81" fmla="*/ 314 h 494"/>
                <a:gd name="T82" fmla="*/ 622 w 622"/>
                <a:gd name="T83" fmla="*/ 280 h 4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2"/>
                <a:gd name="T127" fmla="*/ 0 h 494"/>
                <a:gd name="T128" fmla="*/ 622 w 622"/>
                <a:gd name="T129" fmla="*/ 494 h 4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2" h="494">
                  <a:moveTo>
                    <a:pt x="622" y="280"/>
                  </a:moveTo>
                  <a:lnTo>
                    <a:pt x="614" y="218"/>
                  </a:lnTo>
                  <a:lnTo>
                    <a:pt x="602" y="212"/>
                  </a:lnTo>
                  <a:lnTo>
                    <a:pt x="604" y="172"/>
                  </a:lnTo>
                  <a:lnTo>
                    <a:pt x="580" y="144"/>
                  </a:lnTo>
                  <a:lnTo>
                    <a:pt x="554" y="116"/>
                  </a:lnTo>
                  <a:lnTo>
                    <a:pt x="554" y="84"/>
                  </a:lnTo>
                  <a:lnTo>
                    <a:pt x="542" y="72"/>
                  </a:lnTo>
                  <a:lnTo>
                    <a:pt x="540" y="60"/>
                  </a:lnTo>
                  <a:lnTo>
                    <a:pt x="526" y="48"/>
                  </a:lnTo>
                  <a:lnTo>
                    <a:pt x="502" y="46"/>
                  </a:lnTo>
                  <a:lnTo>
                    <a:pt x="486" y="62"/>
                  </a:lnTo>
                  <a:lnTo>
                    <a:pt x="462" y="64"/>
                  </a:lnTo>
                  <a:lnTo>
                    <a:pt x="442" y="54"/>
                  </a:lnTo>
                  <a:lnTo>
                    <a:pt x="416" y="64"/>
                  </a:lnTo>
                  <a:lnTo>
                    <a:pt x="382" y="64"/>
                  </a:lnTo>
                  <a:lnTo>
                    <a:pt x="378" y="46"/>
                  </a:lnTo>
                  <a:lnTo>
                    <a:pt x="364" y="30"/>
                  </a:lnTo>
                  <a:lnTo>
                    <a:pt x="344" y="20"/>
                  </a:lnTo>
                  <a:lnTo>
                    <a:pt x="318" y="0"/>
                  </a:lnTo>
                  <a:lnTo>
                    <a:pt x="302" y="4"/>
                  </a:lnTo>
                  <a:lnTo>
                    <a:pt x="274" y="38"/>
                  </a:lnTo>
                  <a:lnTo>
                    <a:pt x="242" y="54"/>
                  </a:lnTo>
                  <a:lnTo>
                    <a:pt x="220" y="56"/>
                  </a:lnTo>
                  <a:lnTo>
                    <a:pt x="210" y="36"/>
                  </a:lnTo>
                  <a:lnTo>
                    <a:pt x="188" y="16"/>
                  </a:lnTo>
                  <a:lnTo>
                    <a:pt x="174" y="46"/>
                  </a:lnTo>
                  <a:lnTo>
                    <a:pt x="164" y="70"/>
                  </a:lnTo>
                  <a:lnTo>
                    <a:pt x="144" y="90"/>
                  </a:lnTo>
                  <a:lnTo>
                    <a:pt x="154" y="116"/>
                  </a:lnTo>
                  <a:lnTo>
                    <a:pt x="118" y="118"/>
                  </a:lnTo>
                  <a:lnTo>
                    <a:pt x="98" y="108"/>
                  </a:lnTo>
                  <a:lnTo>
                    <a:pt x="82" y="120"/>
                  </a:lnTo>
                  <a:lnTo>
                    <a:pt x="56" y="118"/>
                  </a:lnTo>
                  <a:lnTo>
                    <a:pt x="48" y="138"/>
                  </a:lnTo>
                  <a:lnTo>
                    <a:pt x="68" y="160"/>
                  </a:lnTo>
                  <a:lnTo>
                    <a:pt x="86" y="174"/>
                  </a:lnTo>
                  <a:lnTo>
                    <a:pt x="82" y="192"/>
                  </a:lnTo>
                  <a:lnTo>
                    <a:pt x="56" y="198"/>
                  </a:lnTo>
                  <a:lnTo>
                    <a:pt x="44" y="216"/>
                  </a:lnTo>
                  <a:lnTo>
                    <a:pt x="50" y="234"/>
                  </a:lnTo>
                  <a:lnTo>
                    <a:pt x="18" y="254"/>
                  </a:lnTo>
                  <a:lnTo>
                    <a:pt x="22" y="278"/>
                  </a:lnTo>
                  <a:lnTo>
                    <a:pt x="38" y="304"/>
                  </a:lnTo>
                  <a:lnTo>
                    <a:pt x="24" y="326"/>
                  </a:lnTo>
                  <a:lnTo>
                    <a:pt x="42" y="338"/>
                  </a:lnTo>
                  <a:lnTo>
                    <a:pt x="66" y="344"/>
                  </a:lnTo>
                  <a:lnTo>
                    <a:pt x="36" y="388"/>
                  </a:lnTo>
                  <a:lnTo>
                    <a:pt x="20" y="426"/>
                  </a:lnTo>
                  <a:lnTo>
                    <a:pt x="0" y="458"/>
                  </a:lnTo>
                  <a:lnTo>
                    <a:pt x="22" y="482"/>
                  </a:lnTo>
                  <a:lnTo>
                    <a:pt x="44" y="494"/>
                  </a:lnTo>
                  <a:lnTo>
                    <a:pt x="74" y="480"/>
                  </a:lnTo>
                  <a:lnTo>
                    <a:pt x="94" y="466"/>
                  </a:lnTo>
                  <a:lnTo>
                    <a:pt x="120" y="466"/>
                  </a:lnTo>
                  <a:lnTo>
                    <a:pt x="120" y="450"/>
                  </a:lnTo>
                  <a:lnTo>
                    <a:pt x="108" y="434"/>
                  </a:lnTo>
                  <a:lnTo>
                    <a:pt x="120" y="422"/>
                  </a:lnTo>
                  <a:lnTo>
                    <a:pt x="150" y="422"/>
                  </a:lnTo>
                  <a:lnTo>
                    <a:pt x="182" y="404"/>
                  </a:lnTo>
                  <a:lnTo>
                    <a:pt x="210" y="432"/>
                  </a:lnTo>
                  <a:lnTo>
                    <a:pt x="224" y="442"/>
                  </a:lnTo>
                  <a:lnTo>
                    <a:pt x="268" y="440"/>
                  </a:lnTo>
                  <a:lnTo>
                    <a:pt x="288" y="454"/>
                  </a:lnTo>
                  <a:lnTo>
                    <a:pt x="308" y="442"/>
                  </a:lnTo>
                  <a:lnTo>
                    <a:pt x="362" y="440"/>
                  </a:lnTo>
                  <a:lnTo>
                    <a:pt x="386" y="450"/>
                  </a:lnTo>
                  <a:lnTo>
                    <a:pt x="404" y="436"/>
                  </a:lnTo>
                  <a:lnTo>
                    <a:pt x="406" y="416"/>
                  </a:lnTo>
                  <a:lnTo>
                    <a:pt x="430" y="412"/>
                  </a:lnTo>
                  <a:lnTo>
                    <a:pt x="462" y="390"/>
                  </a:lnTo>
                  <a:lnTo>
                    <a:pt x="484" y="374"/>
                  </a:lnTo>
                  <a:lnTo>
                    <a:pt x="500" y="386"/>
                  </a:lnTo>
                  <a:lnTo>
                    <a:pt x="504" y="400"/>
                  </a:lnTo>
                  <a:lnTo>
                    <a:pt x="524" y="396"/>
                  </a:lnTo>
                  <a:lnTo>
                    <a:pt x="534" y="378"/>
                  </a:lnTo>
                  <a:lnTo>
                    <a:pt x="522" y="354"/>
                  </a:lnTo>
                  <a:lnTo>
                    <a:pt x="524" y="322"/>
                  </a:lnTo>
                  <a:lnTo>
                    <a:pt x="548" y="318"/>
                  </a:lnTo>
                  <a:lnTo>
                    <a:pt x="570" y="328"/>
                  </a:lnTo>
                  <a:lnTo>
                    <a:pt x="598" y="326"/>
                  </a:lnTo>
                  <a:lnTo>
                    <a:pt x="604" y="314"/>
                  </a:lnTo>
                  <a:lnTo>
                    <a:pt x="606" y="288"/>
                  </a:lnTo>
                  <a:lnTo>
                    <a:pt x="622" y="280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86" name="Freeform 68">
              <a:extLst>
                <a:ext uri="{FF2B5EF4-FFF2-40B4-BE49-F238E27FC236}">
                  <a16:creationId xmlns:a16="http://schemas.microsoft.com/office/drawing/2014/main" id="{EC5D0299-F98D-7496-0257-4B969FBEFA0F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6" y="2700"/>
              <a:ext cx="252" cy="150"/>
            </a:xfrm>
            <a:custGeom>
              <a:avLst/>
              <a:gdLst>
                <a:gd name="T0" fmla="*/ 0 w 252"/>
                <a:gd name="T1" fmla="*/ 110 h 150"/>
                <a:gd name="T2" fmla="*/ 2 w 252"/>
                <a:gd name="T3" fmla="*/ 80 h 150"/>
                <a:gd name="T4" fmla="*/ 22 w 252"/>
                <a:gd name="T5" fmla="*/ 64 h 150"/>
                <a:gd name="T6" fmla="*/ 46 w 252"/>
                <a:gd name="T7" fmla="*/ 58 h 150"/>
                <a:gd name="T8" fmla="*/ 70 w 252"/>
                <a:gd name="T9" fmla="*/ 30 h 150"/>
                <a:gd name="T10" fmla="*/ 102 w 252"/>
                <a:gd name="T11" fmla="*/ 22 h 150"/>
                <a:gd name="T12" fmla="*/ 134 w 252"/>
                <a:gd name="T13" fmla="*/ 18 h 150"/>
                <a:gd name="T14" fmla="*/ 142 w 252"/>
                <a:gd name="T15" fmla="*/ 10 h 150"/>
                <a:gd name="T16" fmla="*/ 186 w 252"/>
                <a:gd name="T17" fmla="*/ 10 h 150"/>
                <a:gd name="T18" fmla="*/ 200 w 252"/>
                <a:gd name="T19" fmla="*/ 0 h 150"/>
                <a:gd name="T20" fmla="*/ 220 w 252"/>
                <a:gd name="T21" fmla="*/ 4 h 150"/>
                <a:gd name="T22" fmla="*/ 240 w 252"/>
                <a:gd name="T23" fmla="*/ 22 h 150"/>
                <a:gd name="T24" fmla="*/ 252 w 252"/>
                <a:gd name="T25" fmla="*/ 46 h 150"/>
                <a:gd name="T26" fmla="*/ 240 w 252"/>
                <a:gd name="T27" fmla="*/ 76 h 150"/>
                <a:gd name="T28" fmla="*/ 198 w 252"/>
                <a:gd name="T29" fmla="*/ 112 h 150"/>
                <a:gd name="T30" fmla="*/ 156 w 252"/>
                <a:gd name="T31" fmla="*/ 130 h 150"/>
                <a:gd name="T32" fmla="*/ 120 w 252"/>
                <a:gd name="T33" fmla="*/ 140 h 150"/>
                <a:gd name="T34" fmla="*/ 88 w 252"/>
                <a:gd name="T35" fmla="*/ 130 h 150"/>
                <a:gd name="T36" fmla="*/ 62 w 252"/>
                <a:gd name="T37" fmla="*/ 144 h 150"/>
                <a:gd name="T38" fmla="*/ 38 w 252"/>
                <a:gd name="T39" fmla="*/ 150 h 150"/>
                <a:gd name="T40" fmla="*/ 12 w 252"/>
                <a:gd name="T41" fmla="*/ 126 h 150"/>
                <a:gd name="T42" fmla="*/ 0 w 252"/>
                <a:gd name="T43" fmla="*/ 110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2"/>
                <a:gd name="T67" fmla="*/ 0 h 150"/>
                <a:gd name="T68" fmla="*/ 252 w 252"/>
                <a:gd name="T69" fmla="*/ 150 h 1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2" h="150">
                  <a:moveTo>
                    <a:pt x="0" y="110"/>
                  </a:moveTo>
                  <a:lnTo>
                    <a:pt x="2" y="80"/>
                  </a:lnTo>
                  <a:lnTo>
                    <a:pt x="22" y="64"/>
                  </a:lnTo>
                  <a:lnTo>
                    <a:pt x="46" y="58"/>
                  </a:lnTo>
                  <a:lnTo>
                    <a:pt x="70" y="30"/>
                  </a:lnTo>
                  <a:lnTo>
                    <a:pt x="102" y="22"/>
                  </a:lnTo>
                  <a:lnTo>
                    <a:pt x="134" y="18"/>
                  </a:lnTo>
                  <a:lnTo>
                    <a:pt x="142" y="10"/>
                  </a:lnTo>
                  <a:lnTo>
                    <a:pt x="186" y="10"/>
                  </a:lnTo>
                  <a:lnTo>
                    <a:pt x="200" y="0"/>
                  </a:lnTo>
                  <a:lnTo>
                    <a:pt x="220" y="4"/>
                  </a:lnTo>
                  <a:lnTo>
                    <a:pt x="240" y="22"/>
                  </a:lnTo>
                  <a:lnTo>
                    <a:pt x="252" y="46"/>
                  </a:lnTo>
                  <a:lnTo>
                    <a:pt x="240" y="76"/>
                  </a:lnTo>
                  <a:lnTo>
                    <a:pt x="198" y="112"/>
                  </a:lnTo>
                  <a:lnTo>
                    <a:pt x="156" y="130"/>
                  </a:lnTo>
                  <a:lnTo>
                    <a:pt x="120" y="140"/>
                  </a:lnTo>
                  <a:lnTo>
                    <a:pt x="88" y="130"/>
                  </a:lnTo>
                  <a:lnTo>
                    <a:pt x="62" y="144"/>
                  </a:lnTo>
                  <a:lnTo>
                    <a:pt x="38" y="150"/>
                  </a:lnTo>
                  <a:lnTo>
                    <a:pt x="12" y="126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CFC887"/>
            </a:solidFill>
            <a:ln w="0">
              <a:solidFill>
                <a:srgbClr val="F7C16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87" name="Freeform 69">
              <a:extLst>
                <a:ext uri="{FF2B5EF4-FFF2-40B4-BE49-F238E27FC236}">
                  <a16:creationId xmlns:a16="http://schemas.microsoft.com/office/drawing/2014/main" id="{02CC7B05-078E-9D86-335D-AE81BC3A8773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6" y="2700"/>
              <a:ext cx="252" cy="150"/>
            </a:xfrm>
            <a:custGeom>
              <a:avLst/>
              <a:gdLst>
                <a:gd name="T0" fmla="*/ 0 w 252"/>
                <a:gd name="T1" fmla="*/ 110 h 150"/>
                <a:gd name="T2" fmla="*/ 2 w 252"/>
                <a:gd name="T3" fmla="*/ 80 h 150"/>
                <a:gd name="T4" fmla="*/ 22 w 252"/>
                <a:gd name="T5" fmla="*/ 64 h 150"/>
                <a:gd name="T6" fmla="*/ 46 w 252"/>
                <a:gd name="T7" fmla="*/ 58 h 150"/>
                <a:gd name="T8" fmla="*/ 70 w 252"/>
                <a:gd name="T9" fmla="*/ 30 h 150"/>
                <a:gd name="T10" fmla="*/ 102 w 252"/>
                <a:gd name="T11" fmla="*/ 22 h 150"/>
                <a:gd name="T12" fmla="*/ 134 w 252"/>
                <a:gd name="T13" fmla="*/ 18 h 150"/>
                <a:gd name="T14" fmla="*/ 142 w 252"/>
                <a:gd name="T15" fmla="*/ 10 h 150"/>
                <a:gd name="T16" fmla="*/ 186 w 252"/>
                <a:gd name="T17" fmla="*/ 10 h 150"/>
                <a:gd name="T18" fmla="*/ 200 w 252"/>
                <a:gd name="T19" fmla="*/ 0 h 150"/>
                <a:gd name="T20" fmla="*/ 220 w 252"/>
                <a:gd name="T21" fmla="*/ 4 h 150"/>
                <a:gd name="T22" fmla="*/ 240 w 252"/>
                <a:gd name="T23" fmla="*/ 22 h 150"/>
                <a:gd name="T24" fmla="*/ 252 w 252"/>
                <a:gd name="T25" fmla="*/ 46 h 150"/>
                <a:gd name="T26" fmla="*/ 240 w 252"/>
                <a:gd name="T27" fmla="*/ 76 h 150"/>
                <a:gd name="T28" fmla="*/ 198 w 252"/>
                <a:gd name="T29" fmla="*/ 112 h 150"/>
                <a:gd name="T30" fmla="*/ 156 w 252"/>
                <a:gd name="T31" fmla="*/ 130 h 150"/>
                <a:gd name="T32" fmla="*/ 120 w 252"/>
                <a:gd name="T33" fmla="*/ 140 h 150"/>
                <a:gd name="T34" fmla="*/ 88 w 252"/>
                <a:gd name="T35" fmla="*/ 130 h 150"/>
                <a:gd name="T36" fmla="*/ 62 w 252"/>
                <a:gd name="T37" fmla="*/ 144 h 150"/>
                <a:gd name="T38" fmla="*/ 38 w 252"/>
                <a:gd name="T39" fmla="*/ 150 h 150"/>
                <a:gd name="T40" fmla="*/ 12 w 252"/>
                <a:gd name="T41" fmla="*/ 126 h 150"/>
                <a:gd name="T42" fmla="*/ 0 w 252"/>
                <a:gd name="T43" fmla="*/ 110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2"/>
                <a:gd name="T67" fmla="*/ 0 h 150"/>
                <a:gd name="T68" fmla="*/ 252 w 252"/>
                <a:gd name="T69" fmla="*/ 150 h 1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2" h="150">
                  <a:moveTo>
                    <a:pt x="0" y="110"/>
                  </a:moveTo>
                  <a:lnTo>
                    <a:pt x="2" y="80"/>
                  </a:lnTo>
                  <a:lnTo>
                    <a:pt x="22" y="64"/>
                  </a:lnTo>
                  <a:lnTo>
                    <a:pt x="46" y="58"/>
                  </a:lnTo>
                  <a:lnTo>
                    <a:pt x="70" y="30"/>
                  </a:lnTo>
                  <a:lnTo>
                    <a:pt x="102" y="22"/>
                  </a:lnTo>
                  <a:lnTo>
                    <a:pt x="134" y="18"/>
                  </a:lnTo>
                  <a:lnTo>
                    <a:pt x="142" y="10"/>
                  </a:lnTo>
                  <a:lnTo>
                    <a:pt x="186" y="10"/>
                  </a:lnTo>
                  <a:lnTo>
                    <a:pt x="200" y="0"/>
                  </a:lnTo>
                  <a:lnTo>
                    <a:pt x="220" y="4"/>
                  </a:lnTo>
                  <a:lnTo>
                    <a:pt x="240" y="22"/>
                  </a:lnTo>
                  <a:lnTo>
                    <a:pt x="252" y="46"/>
                  </a:lnTo>
                  <a:lnTo>
                    <a:pt x="240" y="76"/>
                  </a:lnTo>
                  <a:lnTo>
                    <a:pt x="198" y="112"/>
                  </a:lnTo>
                  <a:lnTo>
                    <a:pt x="156" y="130"/>
                  </a:lnTo>
                  <a:lnTo>
                    <a:pt x="120" y="140"/>
                  </a:lnTo>
                  <a:lnTo>
                    <a:pt x="88" y="130"/>
                  </a:lnTo>
                  <a:lnTo>
                    <a:pt x="62" y="144"/>
                  </a:lnTo>
                  <a:lnTo>
                    <a:pt x="38" y="150"/>
                  </a:lnTo>
                  <a:lnTo>
                    <a:pt x="12" y="126"/>
                  </a:lnTo>
                  <a:lnTo>
                    <a:pt x="0" y="110"/>
                  </a:lnTo>
                </a:path>
              </a:pathLst>
            </a:custGeom>
            <a:solidFill>
              <a:srgbClr val="CFC887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288" name="Oval 70">
            <a:extLst>
              <a:ext uri="{FF2B5EF4-FFF2-40B4-BE49-F238E27FC236}">
                <a16:creationId xmlns:a16="http://schemas.microsoft.com/office/drawing/2014/main" id="{C1F0D2B6-7452-DB19-AFD7-92FD0448F519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73900" y="2561476"/>
            <a:ext cx="146050" cy="144463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/>
            <a:endParaRPr kumimoji="0" lang="ko-KR" altLang="en-US"/>
          </a:p>
        </p:txBody>
      </p:sp>
      <p:sp>
        <p:nvSpPr>
          <p:cNvPr id="6289" name="Freeform 71">
            <a:extLst>
              <a:ext uri="{FF2B5EF4-FFF2-40B4-BE49-F238E27FC236}">
                <a16:creationId xmlns:a16="http://schemas.microsoft.com/office/drawing/2014/main" id="{9CD93849-C374-7BCC-3182-2843998461F3}"/>
              </a:ext>
            </a:extLst>
          </p:cNvPr>
          <p:cNvSpPr>
            <a:spLocks/>
          </p:cNvSpPr>
          <p:nvPr/>
        </p:nvSpPr>
        <p:spPr bwMode="gray">
          <a:xfrm flipV="1">
            <a:off x="5914950" y="2301126"/>
            <a:ext cx="1785937" cy="285750"/>
          </a:xfrm>
          <a:custGeom>
            <a:avLst/>
            <a:gdLst>
              <a:gd name="T0" fmla="*/ 0 w 1951"/>
              <a:gd name="T1" fmla="*/ 2147483647 h 816"/>
              <a:gd name="T2" fmla="*/ 2147483647 w 1951"/>
              <a:gd name="T3" fmla="*/ 2147483647 h 816"/>
              <a:gd name="T4" fmla="*/ 2147483647 w 1951"/>
              <a:gd name="T5" fmla="*/ 0 h 816"/>
              <a:gd name="T6" fmla="*/ 0 60000 65536"/>
              <a:gd name="T7" fmla="*/ 0 60000 65536"/>
              <a:gd name="T8" fmla="*/ 0 60000 65536"/>
              <a:gd name="T9" fmla="*/ 0 w 1951"/>
              <a:gd name="T10" fmla="*/ 0 h 816"/>
              <a:gd name="T11" fmla="*/ 1951 w 1951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1" h="816">
                <a:moveTo>
                  <a:pt x="0" y="816"/>
                </a:moveTo>
                <a:lnTo>
                  <a:pt x="1497" y="816"/>
                </a:lnTo>
                <a:lnTo>
                  <a:pt x="1951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290" name="Text Box 72">
            <a:extLst>
              <a:ext uri="{FF2B5EF4-FFF2-40B4-BE49-F238E27FC236}">
                <a16:creationId xmlns:a16="http://schemas.microsoft.com/office/drawing/2014/main" id="{844498AB-5839-33DA-00B7-3A5A9E01D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837" y="2039189"/>
            <a:ext cx="14943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/>
            <a:r>
              <a:rPr kumimoji="0" lang="en-US" altLang="ko-KR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BK bio</a:t>
            </a:r>
            <a:r>
              <a:rPr kumimoji="0" lang="en-US" altLang="ko-KR" sz="1400" b="1" i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000" b="1" i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sales office</a:t>
            </a:r>
          </a:p>
        </p:txBody>
      </p:sp>
      <p:sp>
        <p:nvSpPr>
          <p:cNvPr id="6291" name="직사각형 88">
            <a:extLst>
              <a:ext uri="{FF2B5EF4-FFF2-40B4-BE49-F238E27FC236}">
                <a16:creationId xmlns:a16="http://schemas.microsoft.com/office/drawing/2014/main" id="{800E1F24-29CB-B848-8BD4-98B1C324F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7925" y="2515439"/>
            <a:ext cx="2143125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>
              <a:buFont typeface="Wingdings" panose="05000000000000000000" pitchFamily="2" charset="2"/>
              <a:buNone/>
            </a:pPr>
            <a:r>
              <a:rPr kumimoji="0" lang="en-US" altLang="ko-KR" sz="1000" b="1">
                <a:solidFill>
                  <a:srgbClr val="A40C4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Dairy companies :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Seoul Dairy 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NamYang Dairy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YonSei Dairy 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Pasteur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Dr.Chung’s food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</a:p>
          <a:p>
            <a:pPr eaLnBrk="1" latinLnBrk="0" hangingPunct="1">
              <a:buFont typeface="Wingdings" panose="05000000000000000000" pitchFamily="2" charset="2"/>
              <a:buAutoNum type="arabicPeriod" startAt="5"/>
            </a:pPr>
            <a:endParaRPr kumimoji="0" lang="en-US" altLang="ko-KR" sz="1000" b="1">
              <a:solidFill>
                <a:srgbClr val="A40C4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0" hangingPunct="1">
              <a:buFont typeface="Wingdings" panose="05000000000000000000" pitchFamily="2" charset="2"/>
              <a:buNone/>
            </a:pPr>
            <a:r>
              <a:rPr kumimoji="0" lang="en-US" altLang="ko-KR" sz="1000" b="1">
                <a:solidFill>
                  <a:srgbClr val="A40C4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Foods &amp; Pharm companies :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CJ 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LG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Daesnag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KT&amp;G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Nongshim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Pulmuone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Ottogi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Dongwon F&amp;B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Nutribiotech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Lyntz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</a:p>
          <a:p>
            <a:pPr eaLnBrk="1" latinLnBrk="0" hangingPunct="1">
              <a:buFont typeface="Wingdings" panose="05000000000000000000" pitchFamily="2" charset="2"/>
              <a:buNone/>
            </a:pPr>
            <a:endParaRPr kumimoji="0" lang="en-US" altLang="ko-KR" sz="1000" b="1">
              <a:solidFill>
                <a:srgbClr val="A40C4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0" hangingPunct="1">
              <a:buFont typeface="Wingdings" panose="05000000000000000000" pitchFamily="2" charset="2"/>
              <a:buNone/>
            </a:pPr>
            <a:r>
              <a:rPr kumimoji="0" lang="en-US" altLang="ko-KR" sz="1000" b="1">
                <a:solidFill>
                  <a:srgbClr val="A40C4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Cosmetic companies :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Amore pacific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LG 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Dermatology</a:t>
            </a:r>
          </a:p>
          <a:p>
            <a:pPr eaLnBrk="1" latinLnBrk="0" hangingPunct="1">
              <a:buFontTx/>
              <a:buAutoNum type="arabicPeriod"/>
            </a:pPr>
            <a:r>
              <a:rPr kumimoji="0"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</a:p>
        </p:txBody>
      </p:sp>
      <p:sp>
        <p:nvSpPr>
          <p:cNvPr id="6292" name="아래쪽 화살표 106">
            <a:extLst>
              <a:ext uri="{FF2B5EF4-FFF2-40B4-BE49-F238E27FC236}">
                <a16:creationId xmlns:a16="http://schemas.microsoft.com/office/drawing/2014/main" id="{00DA9FBC-860C-2B8B-65D0-DA40F8A52AA4}"/>
              </a:ext>
            </a:extLst>
          </p:cNvPr>
          <p:cNvSpPr>
            <a:spLocks noChangeArrowheads="1"/>
          </p:cNvSpPr>
          <p:nvPr/>
        </p:nvSpPr>
        <p:spPr bwMode="auto">
          <a:xfrm rot="13756391">
            <a:off x="8190631" y="2257470"/>
            <a:ext cx="577850" cy="541338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/>
            <a:endParaRPr kumimoji="0" lang="ko-KR" altLang="en-US"/>
          </a:p>
        </p:txBody>
      </p:sp>
      <p:sp>
        <p:nvSpPr>
          <p:cNvPr id="6293" name="아래쪽 화살표 108">
            <a:extLst>
              <a:ext uri="{FF2B5EF4-FFF2-40B4-BE49-F238E27FC236}">
                <a16:creationId xmlns:a16="http://schemas.microsoft.com/office/drawing/2014/main" id="{C6DAB9D2-CED0-B4F7-1FD1-7611AFB7A7BA}"/>
              </a:ext>
            </a:extLst>
          </p:cNvPr>
          <p:cNvSpPr>
            <a:spLocks noChangeArrowheads="1"/>
          </p:cNvSpPr>
          <p:nvPr/>
        </p:nvSpPr>
        <p:spPr bwMode="auto">
          <a:xfrm rot="18930929">
            <a:off x="8202537" y="3182189"/>
            <a:ext cx="577850" cy="706437"/>
          </a:xfrm>
          <a:prstGeom prst="downArrow">
            <a:avLst>
              <a:gd name="adj1" fmla="val 50000"/>
              <a:gd name="adj2" fmla="val 49988"/>
            </a:avLst>
          </a:prstGeom>
          <a:gradFill rotWithShape="0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/>
            <a:endParaRPr kumimoji="0" lang="ko-KR" altLang="en-US"/>
          </a:p>
        </p:txBody>
      </p:sp>
      <p:sp>
        <p:nvSpPr>
          <p:cNvPr id="6294" name="아래쪽 화살표 109">
            <a:extLst>
              <a:ext uri="{FF2B5EF4-FFF2-40B4-BE49-F238E27FC236}">
                <a16:creationId xmlns:a16="http://schemas.microsoft.com/office/drawing/2014/main" id="{D66355CD-03CC-8FAF-56D2-B0B13A819C0E}"/>
              </a:ext>
            </a:extLst>
          </p:cNvPr>
          <p:cNvSpPr>
            <a:spLocks noChangeArrowheads="1"/>
          </p:cNvSpPr>
          <p:nvPr/>
        </p:nvSpPr>
        <p:spPr bwMode="auto">
          <a:xfrm rot="530206">
            <a:off x="7458000" y="3491751"/>
            <a:ext cx="577850" cy="712788"/>
          </a:xfrm>
          <a:prstGeom prst="downArrow">
            <a:avLst>
              <a:gd name="adj1" fmla="val 50000"/>
              <a:gd name="adj2" fmla="val 50009"/>
            </a:avLst>
          </a:prstGeom>
          <a:gradFill rotWithShape="0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/>
            <a:endParaRPr kumimoji="0" lang="ko-KR" altLang="en-US"/>
          </a:p>
        </p:txBody>
      </p:sp>
      <p:sp>
        <p:nvSpPr>
          <p:cNvPr id="6295" name="Oval 70">
            <a:extLst>
              <a:ext uri="{FF2B5EF4-FFF2-40B4-BE49-F238E27FC236}">
                <a16:creationId xmlns:a16="http://schemas.microsoft.com/office/drawing/2014/main" id="{1D5DC7A2-BF5B-AF5A-7D58-6A61E4D531DB}"/>
              </a:ext>
            </a:extLst>
          </p:cNvPr>
          <p:cNvSpPr>
            <a:spLocks noChangeArrowheads="1"/>
          </p:cNvSpPr>
          <p:nvPr/>
        </p:nvSpPr>
        <p:spPr bwMode="gray">
          <a:xfrm>
            <a:off x="7873421" y="2872980"/>
            <a:ext cx="146050" cy="144463"/>
          </a:xfrm>
          <a:prstGeom prst="ellipse">
            <a:avLst/>
          </a:prstGeom>
          <a:gradFill flip="none" rotWithShape="1">
            <a:gsLst>
              <a:gs pos="0">
                <a:srgbClr val="0000CC">
                  <a:shade val="30000"/>
                  <a:satMod val="115000"/>
                </a:srgbClr>
              </a:gs>
              <a:gs pos="50000">
                <a:srgbClr val="0000CC">
                  <a:shade val="67500"/>
                  <a:satMod val="115000"/>
                </a:srgbClr>
              </a:gs>
              <a:gs pos="100000">
                <a:srgbClr val="0000C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ea typeface="+mn-ea"/>
            </a:endParaRPr>
          </a:p>
        </p:txBody>
      </p:sp>
      <p:sp>
        <p:nvSpPr>
          <p:cNvPr id="6296" name="Oval 70">
            <a:extLst>
              <a:ext uri="{FF2B5EF4-FFF2-40B4-BE49-F238E27FC236}">
                <a16:creationId xmlns:a16="http://schemas.microsoft.com/office/drawing/2014/main" id="{EF232B84-8040-3901-F1E5-3C796836B6EF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85930" y="2990098"/>
            <a:ext cx="146050" cy="144463"/>
          </a:xfrm>
          <a:prstGeom prst="ellipse">
            <a:avLst/>
          </a:prstGeom>
          <a:gradFill flip="none" rotWithShape="1">
            <a:gsLst>
              <a:gs pos="0">
                <a:srgbClr val="0000CC">
                  <a:shade val="30000"/>
                  <a:satMod val="115000"/>
                </a:srgbClr>
              </a:gs>
              <a:gs pos="50000">
                <a:srgbClr val="0000CC">
                  <a:shade val="67500"/>
                  <a:satMod val="115000"/>
                </a:srgbClr>
              </a:gs>
              <a:gs pos="100000">
                <a:srgbClr val="0000C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ea typeface="+mn-ea"/>
            </a:endParaRPr>
          </a:p>
        </p:txBody>
      </p:sp>
      <p:sp>
        <p:nvSpPr>
          <p:cNvPr id="6297" name="Text Box 72">
            <a:extLst>
              <a:ext uri="{FF2B5EF4-FFF2-40B4-BE49-F238E27FC236}">
                <a16:creationId xmlns:a16="http://schemas.microsoft.com/office/drawing/2014/main" id="{24015DA9-E98C-4A28-4E21-6D7A0EE3D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262" y="2918664"/>
            <a:ext cx="16414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/>
            <a:r>
              <a:rPr kumimoji="0" lang="en-US" altLang="ko-KR" sz="1000" b="1" i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Distribution &amp; Logistics</a:t>
            </a:r>
          </a:p>
        </p:txBody>
      </p:sp>
      <p:sp>
        <p:nvSpPr>
          <p:cNvPr id="6298" name="Freeform 71">
            <a:extLst>
              <a:ext uri="{FF2B5EF4-FFF2-40B4-BE49-F238E27FC236}">
                <a16:creationId xmlns:a16="http://schemas.microsoft.com/office/drawing/2014/main" id="{0562E6E4-5FFD-F363-1857-ACCD051A08D9}"/>
              </a:ext>
            </a:extLst>
          </p:cNvPr>
          <p:cNvSpPr>
            <a:spLocks/>
          </p:cNvSpPr>
          <p:nvPr/>
        </p:nvSpPr>
        <p:spPr bwMode="gray">
          <a:xfrm flipH="1">
            <a:off x="7945362" y="3061539"/>
            <a:ext cx="1357313" cy="71437"/>
          </a:xfrm>
          <a:custGeom>
            <a:avLst/>
            <a:gdLst>
              <a:gd name="T0" fmla="*/ 0 w 1951"/>
              <a:gd name="T1" fmla="*/ 2147483647 h 816"/>
              <a:gd name="T2" fmla="*/ 2147483647 w 1951"/>
              <a:gd name="T3" fmla="*/ 2147483647 h 816"/>
              <a:gd name="T4" fmla="*/ 2147483647 w 1951"/>
              <a:gd name="T5" fmla="*/ 0 h 816"/>
              <a:gd name="T6" fmla="*/ 0 60000 65536"/>
              <a:gd name="T7" fmla="*/ 0 60000 65536"/>
              <a:gd name="T8" fmla="*/ 0 60000 65536"/>
              <a:gd name="T9" fmla="*/ 0 w 1951"/>
              <a:gd name="T10" fmla="*/ 0 h 816"/>
              <a:gd name="T11" fmla="*/ 1951 w 1951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1" h="816">
                <a:moveTo>
                  <a:pt x="0" y="816"/>
                </a:moveTo>
                <a:lnTo>
                  <a:pt x="1497" y="816"/>
                </a:lnTo>
                <a:lnTo>
                  <a:pt x="1951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6301" name="Picture 40" descr="original_metal_w">
            <a:extLst>
              <a:ext uri="{FF2B5EF4-FFF2-40B4-BE49-F238E27FC236}">
                <a16:creationId xmlns:a16="http://schemas.microsoft.com/office/drawing/2014/main" id="{1B784E70-E80E-FC57-0EA2-E6967A1AD39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781" y="2002577"/>
            <a:ext cx="4730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03" name="TextBox 6302">
            <a:extLst>
              <a:ext uri="{FF2B5EF4-FFF2-40B4-BE49-F238E27FC236}">
                <a16:creationId xmlns:a16="http://schemas.microsoft.com/office/drawing/2014/main" id="{A5F0C0DA-D423-6119-F6B5-F8045BF67D69}"/>
              </a:ext>
            </a:extLst>
          </p:cNvPr>
          <p:cNvSpPr txBox="1"/>
          <p:nvPr/>
        </p:nvSpPr>
        <p:spPr>
          <a:xfrm>
            <a:off x="4124743" y="1296003"/>
            <a:ext cx="5044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Background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7648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3D9C8-1D30-33EC-B45F-37E5B97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6">
            <a:extLst>
              <a:ext uri="{FF2B5EF4-FFF2-40B4-BE49-F238E27FC236}">
                <a16:creationId xmlns:a16="http://schemas.microsoft.com/office/drawing/2014/main" id="{E084244A-9520-7F5B-F3D8-61B48CF77548}"/>
              </a:ext>
            </a:extLst>
          </p:cNvPr>
          <p:cNvSpPr txBox="1">
            <a:spLocks/>
          </p:cNvSpPr>
          <p:nvPr/>
        </p:nvSpPr>
        <p:spPr>
          <a:xfrm>
            <a:off x="1217781" y="649695"/>
            <a:ext cx="6980997" cy="38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Product_Outsourcing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Ingredient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95AD8D6F-AFD7-785E-2F3F-2BBADB5957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4</a:t>
            </a:r>
            <a:endParaRPr lang="ko-KR" altLang="en-US" sz="4000" dirty="0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421B2D4F-50BD-CBCB-85A5-DCCC36B6E492}"/>
              </a:ext>
            </a:extLst>
          </p:cNvPr>
          <p:cNvGrpSpPr>
            <a:grpSpLocks/>
          </p:cNvGrpSpPr>
          <p:nvPr/>
        </p:nvGrpSpPr>
        <p:grpSpPr bwMode="auto">
          <a:xfrm>
            <a:off x="1246483" y="1833921"/>
            <a:ext cx="4357313" cy="4072075"/>
            <a:chOff x="1655" y="1647"/>
            <a:chExt cx="2490" cy="2327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ED946156-1478-D1A6-D4EF-70AEEEA74840}"/>
                </a:ext>
              </a:extLst>
            </p:cNvPr>
            <p:cNvSpPr>
              <a:spLocks/>
            </p:cNvSpPr>
            <p:nvPr/>
          </p:nvSpPr>
          <p:spPr bwMode="gray">
            <a:xfrm>
              <a:off x="1660" y="2336"/>
              <a:ext cx="912" cy="1231"/>
            </a:xfrm>
            <a:custGeom>
              <a:avLst/>
              <a:gdLst>
                <a:gd name="T0" fmla="*/ 273 w 1233"/>
                <a:gd name="T1" fmla="*/ 57 h 1764"/>
                <a:gd name="T2" fmla="*/ 92 w 1233"/>
                <a:gd name="T3" fmla="*/ 292 h 1764"/>
                <a:gd name="T4" fmla="*/ 0 w 1233"/>
                <a:gd name="T5" fmla="*/ 203 h 1764"/>
                <a:gd name="T6" fmla="*/ 1 w 1233"/>
                <a:gd name="T7" fmla="*/ 181 h 1764"/>
                <a:gd name="T8" fmla="*/ 141 w 1233"/>
                <a:gd name="T9" fmla="*/ 0 h 1764"/>
                <a:gd name="T10" fmla="*/ 273 w 1233"/>
                <a:gd name="T11" fmla="*/ 57 h 1764"/>
                <a:gd name="T12" fmla="*/ 273 w 1233"/>
                <a:gd name="T13" fmla="*/ 57 h 17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33"/>
                <a:gd name="T22" fmla="*/ 0 h 1764"/>
                <a:gd name="T23" fmla="*/ 1233 w 1233"/>
                <a:gd name="T24" fmla="*/ 1764 h 17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close/>
                </a:path>
              </a:pathLst>
            </a:custGeom>
            <a:gradFill rotWithShape="0">
              <a:gsLst>
                <a:gs pos="0">
                  <a:srgbClr val="0066CC"/>
                </a:gs>
                <a:gs pos="100000">
                  <a:srgbClr val="002F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984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A07C068-1080-B1E6-46AA-A3E1CF8DAAB8}"/>
                </a:ext>
              </a:extLst>
            </p:cNvPr>
            <p:cNvSpPr>
              <a:spLocks/>
            </p:cNvSpPr>
            <p:nvPr/>
          </p:nvSpPr>
          <p:spPr bwMode="gray">
            <a:xfrm rot="7200000">
              <a:off x="2726" y="1655"/>
              <a:ext cx="860" cy="1305"/>
            </a:xfrm>
            <a:custGeom>
              <a:avLst/>
              <a:gdLst>
                <a:gd name="T0" fmla="*/ 204 w 1233"/>
                <a:gd name="T1" fmla="*/ 76 h 1764"/>
                <a:gd name="T2" fmla="*/ 68 w 1233"/>
                <a:gd name="T3" fmla="*/ 391 h 1764"/>
                <a:gd name="T4" fmla="*/ 0 w 1233"/>
                <a:gd name="T5" fmla="*/ 272 h 1764"/>
                <a:gd name="T6" fmla="*/ 1 w 1233"/>
                <a:gd name="T7" fmla="*/ 243 h 1764"/>
                <a:gd name="T8" fmla="*/ 105 w 1233"/>
                <a:gd name="T9" fmla="*/ 0 h 1764"/>
                <a:gd name="T10" fmla="*/ 204 w 1233"/>
                <a:gd name="T11" fmla="*/ 76 h 1764"/>
                <a:gd name="T12" fmla="*/ 204 w 1233"/>
                <a:gd name="T13" fmla="*/ 76 h 17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33"/>
                <a:gd name="T22" fmla="*/ 0 h 1764"/>
                <a:gd name="T23" fmla="*/ 1233 w 1233"/>
                <a:gd name="T24" fmla="*/ 1764 h 17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close/>
                </a:path>
              </a:pathLst>
            </a:custGeom>
            <a:gradFill rotWithShape="0">
              <a:gsLst>
                <a:gs pos="0">
                  <a:srgbClr val="185E18"/>
                </a:gs>
                <a:gs pos="100000">
                  <a:srgbClr val="33CC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984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44B82CAA-87B2-94DF-BE57-CF63622F8E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2" y="1647"/>
              <a:ext cx="1480" cy="1302"/>
              <a:chOff x="1712" y="1389"/>
              <a:chExt cx="1480" cy="1302"/>
            </a:xfrm>
          </p:grpSpPr>
          <p:sp>
            <p:nvSpPr>
              <p:cNvPr id="6303" name="AutoShape 7">
                <a:extLst>
                  <a:ext uri="{FF2B5EF4-FFF2-40B4-BE49-F238E27FC236}">
                    <a16:creationId xmlns:a16="http://schemas.microsoft.com/office/drawing/2014/main" id="{8C7CA325-BB58-C6C2-F0FC-B0BB92E4BD5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-9000000">
                <a:off x="1712" y="2311"/>
                <a:ext cx="908" cy="380"/>
              </a:xfrm>
              <a:prstGeom prst="triangle">
                <a:avLst>
                  <a:gd name="adj" fmla="val 50000"/>
                </a:avLst>
              </a:pr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9pPr>
              </a:lstStyle>
              <a:p>
                <a:pPr eaLnBrk="1" latinLnBrk="0" hangingPunct="1"/>
                <a:endParaRPr kumimoji="0" lang="ko-KR" altLang="en-US" sz="2646"/>
              </a:p>
            </p:txBody>
          </p:sp>
          <p:sp>
            <p:nvSpPr>
              <p:cNvPr id="6146" name="Freeform 8">
                <a:extLst>
                  <a:ext uri="{FF2B5EF4-FFF2-40B4-BE49-F238E27FC236}">
                    <a16:creationId xmlns:a16="http://schemas.microsoft.com/office/drawing/2014/main" id="{16C23FF5-2385-B8FA-081B-84DD818B6BF1}"/>
                  </a:ext>
                </a:extLst>
              </p:cNvPr>
              <p:cNvSpPr>
                <a:spLocks/>
              </p:cNvSpPr>
              <p:nvPr/>
            </p:nvSpPr>
            <p:spPr bwMode="gray">
              <a:xfrm rot="7200000">
                <a:off x="1961" y="1810"/>
                <a:ext cx="948" cy="508"/>
              </a:xfrm>
              <a:custGeom>
                <a:avLst/>
                <a:gdLst>
                  <a:gd name="T0" fmla="*/ 2419 w 750"/>
                  <a:gd name="T1" fmla="*/ 0 h 378"/>
                  <a:gd name="T2" fmla="*/ 0 w 750"/>
                  <a:gd name="T3" fmla="*/ 0 h 378"/>
                  <a:gd name="T4" fmla="*/ 8 w 750"/>
                  <a:gd name="T5" fmla="*/ 852 h 378"/>
                  <a:gd name="T6" fmla="*/ 90 w 750"/>
                  <a:gd name="T7" fmla="*/ 1658 h 378"/>
                  <a:gd name="T8" fmla="*/ 2419 w 750"/>
                  <a:gd name="T9" fmla="*/ 1658 h 378"/>
                  <a:gd name="T10" fmla="*/ 2419 w 750"/>
                  <a:gd name="T11" fmla="*/ 0 h 378"/>
                  <a:gd name="T12" fmla="*/ 2419 w 750"/>
                  <a:gd name="T13" fmla="*/ 0 h 3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50"/>
                  <a:gd name="T22" fmla="*/ 0 h 378"/>
                  <a:gd name="T23" fmla="*/ 750 w 750"/>
                  <a:gd name="T24" fmla="*/ 378 h 3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984"/>
              </a:p>
            </p:txBody>
          </p:sp>
          <p:sp>
            <p:nvSpPr>
              <p:cNvPr id="6147" name="Freeform 9">
                <a:extLst>
                  <a:ext uri="{FF2B5EF4-FFF2-40B4-BE49-F238E27FC236}">
                    <a16:creationId xmlns:a16="http://schemas.microsoft.com/office/drawing/2014/main" id="{890010F9-D5DC-6650-55F4-A6CEE29C1BE1}"/>
                  </a:ext>
                </a:extLst>
              </p:cNvPr>
              <p:cNvSpPr>
                <a:spLocks/>
              </p:cNvSpPr>
              <p:nvPr/>
            </p:nvSpPr>
            <p:spPr bwMode="gray">
              <a:xfrm rot="7200000">
                <a:off x="2637" y="1226"/>
                <a:ext cx="392" cy="718"/>
              </a:xfrm>
              <a:custGeom>
                <a:avLst/>
                <a:gdLst>
                  <a:gd name="T0" fmla="*/ 154 w 495"/>
                  <a:gd name="T1" fmla="*/ 63 h 971"/>
                  <a:gd name="T2" fmla="*/ 154 w 495"/>
                  <a:gd name="T3" fmla="*/ 215 h 971"/>
                  <a:gd name="T4" fmla="*/ 144 w 495"/>
                  <a:gd name="T5" fmla="*/ 213 h 971"/>
                  <a:gd name="T6" fmla="*/ 134 w 495"/>
                  <a:gd name="T7" fmla="*/ 211 h 971"/>
                  <a:gd name="T8" fmla="*/ 125 w 495"/>
                  <a:gd name="T9" fmla="*/ 206 h 971"/>
                  <a:gd name="T10" fmla="*/ 116 w 495"/>
                  <a:gd name="T11" fmla="*/ 198 h 971"/>
                  <a:gd name="T12" fmla="*/ 105 w 495"/>
                  <a:gd name="T13" fmla="*/ 189 h 971"/>
                  <a:gd name="T14" fmla="*/ 95 w 495"/>
                  <a:gd name="T15" fmla="*/ 177 h 971"/>
                  <a:gd name="T16" fmla="*/ 84 w 495"/>
                  <a:gd name="T17" fmla="*/ 162 h 971"/>
                  <a:gd name="T18" fmla="*/ 70 w 495"/>
                  <a:gd name="T19" fmla="*/ 143 h 971"/>
                  <a:gd name="T20" fmla="*/ 57 w 495"/>
                  <a:gd name="T21" fmla="*/ 123 h 971"/>
                  <a:gd name="T22" fmla="*/ 40 w 495"/>
                  <a:gd name="T23" fmla="*/ 97 h 971"/>
                  <a:gd name="T24" fmla="*/ 30 w 495"/>
                  <a:gd name="T25" fmla="*/ 81 h 971"/>
                  <a:gd name="T26" fmla="*/ 9 w 495"/>
                  <a:gd name="T27" fmla="*/ 47 h 971"/>
                  <a:gd name="T28" fmla="*/ 2 w 495"/>
                  <a:gd name="T29" fmla="*/ 28 h 971"/>
                  <a:gd name="T30" fmla="*/ 0 w 495"/>
                  <a:gd name="T31" fmla="*/ 13 h 971"/>
                  <a:gd name="T32" fmla="*/ 5 w 495"/>
                  <a:gd name="T33" fmla="*/ 0 h 971"/>
                  <a:gd name="T34" fmla="*/ 5 w 495"/>
                  <a:gd name="T35" fmla="*/ 10 h 971"/>
                  <a:gd name="T36" fmla="*/ 5 w 495"/>
                  <a:gd name="T37" fmla="*/ 16 h 971"/>
                  <a:gd name="T38" fmla="*/ 5 w 495"/>
                  <a:gd name="T39" fmla="*/ 22 h 971"/>
                  <a:gd name="T40" fmla="*/ 6 w 495"/>
                  <a:gd name="T41" fmla="*/ 28 h 971"/>
                  <a:gd name="T42" fmla="*/ 9 w 495"/>
                  <a:gd name="T43" fmla="*/ 36 h 971"/>
                  <a:gd name="T44" fmla="*/ 17 w 495"/>
                  <a:gd name="T45" fmla="*/ 44 h 971"/>
                  <a:gd name="T46" fmla="*/ 26 w 495"/>
                  <a:gd name="T47" fmla="*/ 51 h 971"/>
                  <a:gd name="T48" fmla="*/ 39 w 495"/>
                  <a:gd name="T49" fmla="*/ 58 h 971"/>
                  <a:gd name="T50" fmla="*/ 55 w 495"/>
                  <a:gd name="T51" fmla="*/ 61 h 971"/>
                  <a:gd name="T52" fmla="*/ 77 w 495"/>
                  <a:gd name="T53" fmla="*/ 63 h 971"/>
                  <a:gd name="T54" fmla="*/ 154 w 495"/>
                  <a:gd name="T55" fmla="*/ 63 h 97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95"/>
                  <a:gd name="T85" fmla="*/ 0 h 971"/>
                  <a:gd name="T86" fmla="*/ 495 w 495"/>
                  <a:gd name="T87" fmla="*/ 971 h 97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984"/>
              </a:p>
            </p:txBody>
          </p:sp>
        </p:grp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F7E6E11-E847-AAF0-94D8-DDE5F36F149D}"/>
                </a:ext>
              </a:extLst>
            </p:cNvPr>
            <p:cNvSpPr>
              <a:spLocks/>
            </p:cNvSpPr>
            <p:nvPr/>
          </p:nvSpPr>
          <p:spPr bwMode="gray">
            <a:xfrm rot="-7200000">
              <a:off x="2798" y="2823"/>
              <a:ext cx="860" cy="1305"/>
            </a:xfrm>
            <a:custGeom>
              <a:avLst/>
              <a:gdLst>
                <a:gd name="T0" fmla="*/ 204 w 1233"/>
                <a:gd name="T1" fmla="*/ 76 h 1764"/>
                <a:gd name="T2" fmla="*/ 68 w 1233"/>
                <a:gd name="T3" fmla="*/ 391 h 1764"/>
                <a:gd name="T4" fmla="*/ 0 w 1233"/>
                <a:gd name="T5" fmla="*/ 272 h 1764"/>
                <a:gd name="T6" fmla="*/ 1 w 1233"/>
                <a:gd name="T7" fmla="*/ 243 h 1764"/>
                <a:gd name="T8" fmla="*/ 105 w 1233"/>
                <a:gd name="T9" fmla="*/ 0 h 1764"/>
                <a:gd name="T10" fmla="*/ 204 w 1233"/>
                <a:gd name="T11" fmla="*/ 76 h 1764"/>
                <a:gd name="T12" fmla="*/ 204 w 1233"/>
                <a:gd name="T13" fmla="*/ 76 h 17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33"/>
                <a:gd name="T22" fmla="*/ 0 h 1764"/>
                <a:gd name="T23" fmla="*/ 1233 w 1233"/>
                <a:gd name="T24" fmla="*/ 1764 h 17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close/>
                </a:path>
              </a:pathLst>
            </a:custGeom>
            <a:gradFill rotWithShape="0">
              <a:gsLst>
                <a:gs pos="0">
                  <a:srgbClr val="FF6600"/>
                </a:gs>
                <a:gs pos="100000">
                  <a:srgbClr val="762F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984"/>
            </a:p>
          </p:txBody>
        </p: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9980E0D7-D42F-0FE0-248A-BA474C4AD5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9" y="2249"/>
              <a:ext cx="1296" cy="1381"/>
              <a:chOff x="2854" y="1996"/>
              <a:chExt cx="1296" cy="1381"/>
            </a:xfrm>
          </p:grpSpPr>
          <p:sp>
            <p:nvSpPr>
              <p:cNvPr id="6299" name="AutoShape 12">
                <a:extLst>
                  <a:ext uri="{FF2B5EF4-FFF2-40B4-BE49-F238E27FC236}">
                    <a16:creationId xmlns:a16="http://schemas.microsoft.com/office/drawing/2014/main" id="{5D11BD50-1232-CEB3-850A-B29BE9497FA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-1800000">
                <a:off x="2854" y="1996"/>
                <a:ext cx="906" cy="380"/>
              </a:xfrm>
              <a:prstGeom prst="triangle">
                <a:avLst>
                  <a:gd name="adj" fmla="val 50000"/>
                </a:avLst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9pPr>
              </a:lstStyle>
              <a:p>
                <a:pPr eaLnBrk="1" latinLnBrk="0" hangingPunct="1"/>
                <a:endParaRPr kumimoji="0" lang="ko-KR" altLang="en-US" sz="2646"/>
              </a:p>
            </p:txBody>
          </p:sp>
          <p:sp>
            <p:nvSpPr>
              <p:cNvPr id="6300" name="Freeform 13">
                <a:extLst>
                  <a:ext uri="{FF2B5EF4-FFF2-40B4-BE49-F238E27FC236}">
                    <a16:creationId xmlns:a16="http://schemas.microsoft.com/office/drawing/2014/main" id="{4CB5322F-0C41-EF64-B777-6C7619DCDD6E}"/>
                  </a:ext>
                </a:extLst>
              </p:cNvPr>
              <p:cNvSpPr>
                <a:spLocks/>
              </p:cNvSpPr>
              <p:nvPr/>
            </p:nvSpPr>
            <p:spPr bwMode="gray">
              <a:xfrm rot="-7200000">
                <a:off x="3102" y="2371"/>
                <a:ext cx="948" cy="507"/>
              </a:xfrm>
              <a:custGeom>
                <a:avLst/>
                <a:gdLst>
                  <a:gd name="T0" fmla="*/ 2419 w 750"/>
                  <a:gd name="T1" fmla="*/ 0 h 378"/>
                  <a:gd name="T2" fmla="*/ 0 w 750"/>
                  <a:gd name="T3" fmla="*/ 0 h 378"/>
                  <a:gd name="T4" fmla="*/ 8 w 750"/>
                  <a:gd name="T5" fmla="*/ 842 h 378"/>
                  <a:gd name="T6" fmla="*/ 90 w 750"/>
                  <a:gd name="T7" fmla="*/ 1640 h 378"/>
                  <a:gd name="T8" fmla="*/ 2419 w 750"/>
                  <a:gd name="T9" fmla="*/ 1640 h 378"/>
                  <a:gd name="T10" fmla="*/ 2419 w 750"/>
                  <a:gd name="T11" fmla="*/ 0 h 378"/>
                  <a:gd name="T12" fmla="*/ 2419 w 750"/>
                  <a:gd name="T13" fmla="*/ 0 h 3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50"/>
                  <a:gd name="T22" fmla="*/ 0 h 378"/>
                  <a:gd name="T23" fmla="*/ 750 w 750"/>
                  <a:gd name="T24" fmla="*/ 378 h 3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984"/>
              </a:p>
            </p:txBody>
          </p:sp>
          <p:sp>
            <p:nvSpPr>
              <p:cNvPr id="6302" name="Freeform 14">
                <a:extLst>
                  <a:ext uri="{FF2B5EF4-FFF2-40B4-BE49-F238E27FC236}">
                    <a16:creationId xmlns:a16="http://schemas.microsoft.com/office/drawing/2014/main" id="{FCC9B9CB-4651-CD16-00D2-AFB9621F3769}"/>
                  </a:ext>
                </a:extLst>
              </p:cNvPr>
              <p:cNvSpPr>
                <a:spLocks/>
              </p:cNvSpPr>
              <p:nvPr/>
            </p:nvSpPr>
            <p:spPr bwMode="gray">
              <a:xfrm rot="-7200000">
                <a:off x="3618" y="2845"/>
                <a:ext cx="346" cy="718"/>
              </a:xfrm>
              <a:custGeom>
                <a:avLst/>
                <a:gdLst>
                  <a:gd name="T0" fmla="*/ 82 w 495"/>
                  <a:gd name="T1" fmla="*/ 63 h 971"/>
                  <a:gd name="T2" fmla="*/ 82 w 495"/>
                  <a:gd name="T3" fmla="*/ 215 h 971"/>
                  <a:gd name="T4" fmla="*/ 77 w 495"/>
                  <a:gd name="T5" fmla="*/ 213 h 971"/>
                  <a:gd name="T6" fmla="*/ 72 w 495"/>
                  <a:gd name="T7" fmla="*/ 211 h 971"/>
                  <a:gd name="T8" fmla="*/ 67 w 495"/>
                  <a:gd name="T9" fmla="*/ 206 h 971"/>
                  <a:gd name="T10" fmla="*/ 62 w 495"/>
                  <a:gd name="T11" fmla="*/ 198 h 971"/>
                  <a:gd name="T12" fmla="*/ 57 w 495"/>
                  <a:gd name="T13" fmla="*/ 189 h 971"/>
                  <a:gd name="T14" fmla="*/ 51 w 495"/>
                  <a:gd name="T15" fmla="*/ 177 h 971"/>
                  <a:gd name="T16" fmla="*/ 45 w 495"/>
                  <a:gd name="T17" fmla="*/ 162 h 971"/>
                  <a:gd name="T18" fmla="*/ 38 w 495"/>
                  <a:gd name="T19" fmla="*/ 143 h 971"/>
                  <a:gd name="T20" fmla="*/ 30 w 495"/>
                  <a:gd name="T21" fmla="*/ 123 h 971"/>
                  <a:gd name="T22" fmla="*/ 22 w 495"/>
                  <a:gd name="T23" fmla="*/ 97 h 971"/>
                  <a:gd name="T24" fmla="*/ 16 w 495"/>
                  <a:gd name="T25" fmla="*/ 81 h 971"/>
                  <a:gd name="T26" fmla="*/ 5 w 495"/>
                  <a:gd name="T27" fmla="*/ 47 h 971"/>
                  <a:gd name="T28" fmla="*/ 1 w 495"/>
                  <a:gd name="T29" fmla="*/ 28 h 971"/>
                  <a:gd name="T30" fmla="*/ 0 w 495"/>
                  <a:gd name="T31" fmla="*/ 13 h 971"/>
                  <a:gd name="T32" fmla="*/ 2 w 495"/>
                  <a:gd name="T33" fmla="*/ 0 h 971"/>
                  <a:gd name="T34" fmla="*/ 2 w 495"/>
                  <a:gd name="T35" fmla="*/ 10 h 971"/>
                  <a:gd name="T36" fmla="*/ 2 w 495"/>
                  <a:gd name="T37" fmla="*/ 16 h 971"/>
                  <a:gd name="T38" fmla="*/ 2 w 495"/>
                  <a:gd name="T39" fmla="*/ 22 h 971"/>
                  <a:gd name="T40" fmla="*/ 3 w 495"/>
                  <a:gd name="T41" fmla="*/ 28 h 971"/>
                  <a:gd name="T42" fmla="*/ 5 w 495"/>
                  <a:gd name="T43" fmla="*/ 36 h 971"/>
                  <a:gd name="T44" fmla="*/ 9 w 495"/>
                  <a:gd name="T45" fmla="*/ 44 h 971"/>
                  <a:gd name="T46" fmla="*/ 14 w 495"/>
                  <a:gd name="T47" fmla="*/ 51 h 971"/>
                  <a:gd name="T48" fmla="*/ 21 w 495"/>
                  <a:gd name="T49" fmla="*/ 58 h 971"/>
                  <a:gd name="T50" fmla="*/ 30 w 495"/>
                  <a:gd name="T51" fmla="*/ 61 h 971"/>
                  <a:gd name="T52" fmla="*/ 41 w 495"/>
                  <a:gd name="T53" fmla="*/ 63 h 971"/>
                  <a:gd name="T54" fmla="*/ 82 w 495"/>
                  <a:gd name="T55" fmla="*/ 63 h 97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95"/>
                  <a:gd name="T85" fmla="*/ 0 h 971"/>
                  <a:gd name="T86" fmla="*/ 495 w 495"/>
                  <a:gd name="T87" fmla="*/ 971 h 97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984"/>
              </a:p>
            </p:txBody>
          </p:sp>
        </p:grpSp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58FDC512-0982-8859-B422-DA7A7F1F89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5" y="3095"/>
              <a:ext cx="1571" cy="879"/>
              <a:chOff x="1655" y="2837"/>
              <a:chExt cx="1571" cy="879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E5D73B7-8E4F-ED0F-AD5C-58CA16DE8FB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655" y="2837"/>
                <a:ext cx="366" cy="692"/>
              </a:xfrm>
              <a:custGeom>
                <a:avLst/>
                <a:gdLst>
                  <a:gd name="T0" fmla="*/ 109 w 495"/>
                  <a:gd name="T1" fmla="*/ 52 h 971"/>
                  <a:gd name="T2" fmla="*/ 109 w 495"/>
                  <a:gd name="T3" fmla="*/ 178 h 971"/>
                  <a:gd name="T4" fmla="*/ 102 w 495"/>
                  <a:gd name="T5" fmla="*/ 177 h 971"/>
                  <a:gd name="T6" fmla="*/ 95 w 495"/>
                  <a:gd name="T7" fmla="*/ 175 h 971"/>
                  <a:gd name="T8" fmla="*/ 89 w 495"/>
                  <a:gd name="T9" fmla="*/ 170 h 971"/>
                  <a:gd name="T10" fmla="*/ 82 w 495"/>
                  <a:gd name="T11" fmla="*/ 165 h 971"/>
                  <a:gd name="T12" fmla="*/ 75 w 495"/>
                  <a:gd name="T13" fmla="*/ 157 h 971"/>
                  <a:gd name="T14" fmla="*/ 67 w 495"/>
                  <a:gd name="T15" fmla="*/ 148 h 971"/>
                  <a:gd name="T16" fmla="*/ 60 w 495"/>
                  <a:gd name="T17" fmla="*/ 135 h 971"/>
                  <a:gd name="T18" fmla="*/ 50 w 495"/>
                  <a:gd name="T19" fmla="*/ 119 h 971"/>
                  <a:gd name="T20" fmla="*/ 41 w 495"/>
                  <a:gd name="T21" fmla="*/ 102 h 971"/>
                  <a:gd name="T22" fmla="*/ 28 w 495"/>
                  <a:gd name="T23" fmla="*/ 81 h 971"/>
                  <a:gd name="T24" fmla="*/ 21 w 495"/>
                  <a:gd name="T25" fmla="*/ 68 h 971"/>
                  <a:gd name="T26" fmla="*/ 7 w 495"/>
                  <a:gd name="T27" fmla="*/ 38 h 971"/>
                  <a:gd name="T28" fmla="*/ 1 w 495"/>
                  <a:gd name="T29" fmla="*/ 24 h 971"/>
                  <a:gd name="T30" fmla="*/ 0 w 495"/>
                  <a:gd name="T31" fmla="*/ 11 h 971"/>
                  <a:gd name="T32" fmla="*/ 3 w 495"/>
                  <a:gd name="T33" fmla="*/ 0 h 971"/>
                  <a:gd name="T34" fmla="*/ 3 w 495"/>
                  <a:gd name="T35" fmla="*/ 8 h 971"/>
                  <a:gd name="T36" fmla="*/ 3 w 495"/>
                  <a:gd name="T37" fmla="*/ 14 h 971"/>
                  <a:gd name="T38" fmla="*/ 3 w 495"/>
                  <a:gd name="T39" fmla="*/ 19 h 971"/>
                  <a:gd name="T40" fmla="*/ 4 w 495"/>
                  <a:gd name="T41" fmla="*/ 24 h 971"/>
                  <a:gd name="T42" fmla="*/ 7 w 495"/>
                  <a:gd name="T43" fmla="*/ 29 h 971"/>
                  <a:gd name="T44" fmla="*/ 12 w 495"/>
                  <a:gd name="T45" fmla="*/ 36 h 971"/>
                  <a:gd name="T46" fmla="*/ 19 w 495"/>
                  <a:gd name="T47" fmla="*/ 43 h 971"/>
                  <a:gd name="T48" fmla="*/ 27 w 495"/>
                  <a:gd name="T49" fmla="*/ 48 h 971"/>
                  <a:gd name="T50" fmla="*/ 39 w 495"/>
                  <a:gd name="T51" fmla="*/ 51 h 971"/>
                  <a:gd name="T52" fmla="*/ 54 w 495"/>
                  <a:gd name="T53" fmla="*/ 52 h 971"/>
                  <a:gd name="T54" fmla="*/ 109 w 495"/>
                  <a:gd name="T55" fmla="*/ 52 h 97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95"/>
                  <a:gd name="T85" fmla="*/ 0 h 971"/>
                  <a:gd name="T86" fmla="*/ 495 w 495"/>
                  <a:gd name="T87" fmla="*/ 971 h 97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984"/>
              </a:p>
            </p:txBody>
          </p:sp>
          <p:sp>
            <p:nvSpPr>
              <p:cNvPr id="17" name="AutoShape 17">
                <a:extLst>
                  <a:ext uri="{FF2B5EF4-FFF2-40B4-BE49-F238E27FC236}">
                    <a16:creationId xmlns:a16="http://schemas.microsoft.com/office/drawing/2014/main" id="{660BF024-2E55-7234-99C6-C47E1EB5321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5400000">
                <a:off x="2589" y="3078"/>
                <a:ext cx="872" cy="403"/>
              </a:xfrm>
              <a:prstGeom prst="triangle">
                <a:avLst>
                  <a:gd name="adj" fmla="val 50000"/>
                </a:avLst>
              </a:prstGeom>
              <a:solidFill>
                <a:srgbClr val="0066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defRPr>
                </a:lvl9pPr>
              </a:lstStyle>
              <a:p>
                <a:pPr eaLnBrk="1" latinLnBrk="0" hangingPunct="1"/>
                <a:endParaRPr kumimoji="0" lang="ko-KR" altLang="en-US" sz="2646"/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D798CA24-1B84-C8DD-8547-7D7E2897735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985" y="3040"/>
                <a:ext cx="1005" cy="489"/>
              </a:xfrm>
              <a:custGeom>
                <a:avLst/>
                <a:gdLst>
                  <a:gd name="T0" fmla="*/ 3241 w 750"/>
                  <a:gd name="T1" fmla="*/ 0 h 378"/>
                  <a:gd name="T2" fmla="*/ 0 w 750"/>
                  <a:gd name="T3" fmla="*/ 0 h 378"/>
                  <a:gd name="T4" fmla="*/ 9 w 750"/>
                  <a:gd name="T5" fmla="*/ 702 h 378"/>
                  <a:gd name="T6" fmla="*/ 122 w 750"/>
                  <a:gd name="T7" fmla="*/ 1371 h 378"/>
                  <a:gd name="T8" fmla="*/ 3241 w 750"/>
                  <a:gd name="T9" fmla="*/ 1371 h 378"/>
                  <a:gd name="T10" fmla="*/ 3241 w 750"/>
                  <a:gd name="T11" fmla="*/ 0 h 378"/>
                  <a:gd name="T12" fmla="*/ 3241 w 750"/>
                  <a:gd name="T13" fmla="*/ 0 h 3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50"/>
                  <a:gd name="T22" fmla="*/ 0 h 378"/>
                  <a:gd name="T23" fmla="*/ 750 w 750"/>
                  <a:gd name="T24" fmla="*/ 378 h 3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984"/>
              </a:p>
            </p:txBody>
          </p:sp>
        </p:grpSp>
      </p:grpSp>
      <p:sp>
        <p:nvSpPr>
          <p:cNvPr id="6148" name="Text Box 21">
            <a:extLst>
              <a:ext uri="{FF2B5EF4-FFF2-40B4-BE49-F238E27FC236}">
                <a16:creationId xmlns:a16="http://schemas.microsoft.com/office/drawing/2014/main" id="{37D6E5DD-D6CA-5F6F-AEC8-AE2E538E419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256353" y="2084161"/>
            <a:ext cx="2519892" cy="199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Importing </a:t>
            </a:r>
          </a:p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of functional </a:t>
            </a:r>
          </a:p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food ingredients </a:t>
            </a:r>
          </a:p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&amp; </a:t>
            </a:r>
          </a:p>
          <a:p>
            <a:pPr algn="ctr" latinLnBrk="0">
              <a:defRPr/>
            </a:pPr>
            <a:r>
              <a:rPr lang="en-US" altLang="ko-KR" sz="1764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Nutraceuticals</a:t>
            </a:r>
            <a:endParaRPr lang="en-US" altLang="ko-KR" sz="1764" b="1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Licensing &amp; registration</a:t>
            </a:r>
            <a:endParaRPr lang="en-US" altLang="ko-KR" sz="1764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49" name="Text Box 22">
            <a:extLst>
              <a:ext uri="{FF2B5EF4-FFF2-40B4-BE49-F238E27FC236}">
                <a16:creationId xmlns:a16="http://schemas.microsoft.com/office/drawing/2014/main" id="{917BA1F7-211E-5F73-0773-B8A72203D73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2782" y="2355399"/>
            <a:ext cx="2047413" cy="11782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Sourcing </a:t>
            </a:r>
          </a:p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new material </a:t>
            </a:r>
          </a:p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&amp; </a:t>
            </a:r>
          </a:p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technology</a:t>
            </a:r>
            <a:endParaRPr lang="en-US" altLang="ko-KR" sz="1764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50" name="Text Box 8">
            <a:extLst>
              <a:ext uri="{FF2B5EF4-FFF2-40B4-BE49-F238E27FC236}">
                <a16:creationId xmlns:a16="http://schemas.microsoft.com/office/drawing/2014/main" id="{149CE592-3DDF-77D5-473E-8A5F93EC025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263983" y="5748503"/>
            <a:ext cx="4252317" cy="906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R&amp;D &amp; MKT Consulting </a:t>
            </a:r>
          </a:p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of advanced food ingredients, </a:t>
            </a:r>
          </a:p>
          <a:p>
            <a:pPr algn="ctr" latinLnBrk="0">
              <a:defRPr/>
            </a:pPr>
            <a:r>
              <a:rPr lang="en-US" altLang="ko-KR" sz="1764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food products &amp; organics.</a:t>
            </a:r>
            <a:endParaRPr lang="en-US" altLang="ko-KR" sz="1764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51" name="Text Box 11">
            <a:extLst>
              <a:ext uri="{FF2B5EF4-FFF2-40B4-BE49-F238E27FC236}">
                <a16:creationId xmlns:a16="http://schemas.microsoft.com/office/drawing/2014/main" id="{73E16B0A-8094-6FC9-9C8A-CBDE96A9E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703" y="3890083"/>
            <a:ext cx="2756131" cy="43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ko-KR" sz="220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BK </a:t>
            </a:r>
            <a:r>
              <a:rPr lang="en-US" altLang="ko-KR" sz="2205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bio </a:t>
            </a:r>
            <a:endParaRPr lang="en-US" altLang="ko-KR" sz="220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152" name="Group 34">
            <a:extLst>
              <a:ext uri="{FF2B5EF4-FFF2-40B4-BE49-F238E27FC236}">
                <a16:creationId xmlns:a16="http://schemas.microsoft.com/office/drawing/2014/main" id="{982E5F3A-56B1-61D7-9AD9-2C0FECBBF12C}"/>
              </a:ext>
            </a:extLst>
          </p:cNvPr>
          <p:cNvGrpSpPr>
            <a:grpSpLocks/>
          </p:cNvGrpSpPr>
          <p:nvPr/>
        </p:nvGrpSpPr>
        <p:grpSpPr bwMode="auto">
          <a:xfrm>
            <a:off x="7000228" y="1910917"/>
            <a:ext cx="1387691" cy="1469937"/>
            <a:chOff x="555" y="2823"/>
            <a:chExt cx="973" cy="1065"/>
          </a:xfrm>
        </p:grpSpPr>
        <p:pic>
          <p:nvPicPr>
            <p:cNvPr id="6153" name="Picture 35" descr="Picture2">
              <a:extLst>
                <a:ext uri="{FF2B5EF4-FFF2-40B4-BE49-F238E27FC236}">
                  <a16:creationId xmlns:a16="http://schemas.microsoft.com/office/drawing/2014/main" id="{817526DA-D702-B1E5-E14B-E85FAF101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36" y="3718"/>
              <a:ext cx="819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4" name="Oval 36">
              <a:extLst>
                <a:ext uri="{FF2B5EF4-FFF2-40B4-BE49-F238E27FC236}">
                  <a16:creationId xmlns:a16="http://schemas.microsoft.com/office/drawing/2014/main" id="{36B1E174-2292-5A92-653C-06602ACD006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6666FF"/>
                </a:gs>
                <a:gs pos="100000">
                  <a:srgbClr val="3A3A92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latinLnBrk="0" hangingPunct="1"/>
              <a:endParaRPr kumimoji="0" lang="ko-KR" altLang="en-US" sz="2646"/>
            </a:p>
          </p:txBody>
        </p:sp>
        <p:sp>
          <p:nvSpPr>
            <p:cNvPr id="6155" name="Oval 37">
              <a:extLst>
                <a:ext uri="{FF2B5EF4-FFF2-40B4-BE49-F238E27FC236}">
                  <a16:creationId xmlns:a16="http://schemas.microsoft.com/office/drawing/2014/main" id="{40783E81-1382-64F3-984D-10CEE823088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6666FF">
                    <a:alpha val="85001"/>
                  </a:srgbClr>
                </a:gs>
                <a:gs pos="100000">
                  <a:srgbClr val="4141A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latinLnBrk="0" hangingPunct="1"/>
              <a:endParaRPr kumimoji="0" lang="ko-KR" altLang="en-US" sz="2646"/>
            </a:p>
          </p:txBody>
        </p:sp>
        <p:sp>
          <p:nvSpPr>
            <p:cNvPr id="6156" name="Oval 38">
              <a:extLst>
                <a:ext uri="{FF2B5EF4-FFF2-40B4-BE49-F238E27FC236}">
                  <a16:creationId xmlns:a16="http://schemas.microsoft.com/office/drawing/2014/main" id="{887CA288-E3B7-534F-E70D-6DD79DCD18F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6666FF"/>
                </a:gs>
                <a:gs pos="100000">
                  <a:srgbClr val="4A4AB9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latinLnBrk="0" hangingPunct="1"/>
              <a:endParaRPr kumimoji="0" lang="ko-KR" altLang="en-US" sz="2646"/>
            </a:p>
          </p:txBody>
        </p:sp>
        <p:pic>
          <p:nvPicPr>
            <p:cNvPr id="6157" name="Picture 39" descr="Picture1">
              <a:extLst>
                <a:ext uri="{FF2B5EF4-FFF2-40B4-BE49-F238E27FC236}">
                  <a16:creationId xmlns:a16="http://schemas.microsoft.com/office/drawing/2014/main" id="{C70F7FFF-3FF7-4719-253C-6528D8471F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76" y="2880"/>
              <a:ext cx="616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58" name="Text Box 23">
            <a:extLst>
              <a:ext uri="{FF2B5EF4-FFF2-40B4-BE49-F238E27FC236}">
                <a16:creationId xmlns:a16="http://schemas.microsoft.com/office/drawing/2014/main" id="{73D5F4E2-A116-A20A-8CE6-227033D8FFB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560204" y="2014164"/>
            <a:ext cx="1417439" cy="3976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defRPr/>
            </a:pPr>
            <a:r>
              <a:rPr lang="en-US" altLang="ko-KR" sz="1984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Licensing</a:t>
            </a:r>
          </a:p>
        </p:txBody>
      </p:sp>
      <p:grpSp>
        <p:nvGrpSpPr>
          <p:cNvPr id="6159" name="Group 41">
            <a:extLst>
              <a:ext uri="{FF2B5EF4-FFF2-40B4-BE49-F238E27FC236}">
                <a16:creationId xmlns:a16="http://schemas.microsoft.com/office/drawing/2014/main" id="{6AE18CE9-982D-8947-4B7D-CEE9D188A45A}"/>
              </a:ext>
            </a:extLst>
          </p:cNvPr>
          <p:cNvGrpSpPr>
            <a:grpSpLocks/>
          </p:cNvGrpSpPr>
          <p:nvPr/>
        </p:nvGrpSpPr>
        <p:grpSpPr bwMode="auto">
          <a:xfrm>
            <a:off x="7000228" y="2768380"/>
            <a:ext cx="1387691" cy="1469937"/>
            <a:chOff x="555" y="2823"/>
            <a:chExt cx="973" cy="1065"/>
          </a:xfrm>
        </p:grpSpPr>
        <p:pic>
          <p:nvPicPr>
            <p:cNvPr id="6160" name="Picture 42" descr="Picture2">
              <a:extLst>
                <a:ext uri="{FF2B5EF4-FFF2-40B4-BE49-F238E27FC236}">
                  <a16:creationId xmlns:a16="http://schemas.microsoft.com/office/drawing/2014/main" id="{440E80C6-BACF-2112-D480-DF9A1BD5D6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36" y="3718"/>
              <a:ext cx="819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1" name="Oval 43">
              <a:extLst>
                <a:ext uri="{FF2B5EF4-FFF2-40B4-BE49-F238E27FC236}">
                  <a16:creationId xmlns:a16="http://schemas.microsoft.com/office/drawing/2014/main" id="{4CA65C77-1AEF-F7DE-4EAE-122FB10437E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005858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latinLnBrk="0" hangingPunct="1"/>
              <a:endParaRPr kumimoji="0" lang="ko-KR" altLang="en-US" sz="2646"/>
            </a:p>
          </p:txBody>
        </p:sp>
        <p:sp>
          <p:nvSpPr>
            <p:cNvPr id="6162" name="Oval 44">
              <a:extLst>
                <a:ext uri="{FF2B5EF4-FFF2-40B4-BE49-F238E27FC236}">
                  <a16:creationId xmlns:a16="http://schemas.microsoft.com/office/drawing/2014/main" id="{6EB7C763-EF8D-B2A0-2B49-5B687A04AA3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009999">
                    <a:alpha val="85001"/>
                  </a:srgbClr>
                </a:gs>
                <a:gs pos="100000">
                  <a:srgbClr val="00616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latinLnBrk="0" hangingPunct="1"/>
              <a:endParaRPr kumimoji="0" lang="ko-KR" altLang="en-US" sz="2646"/>
            </a:p>
          </p:txBody>
        </p:sp>
        <p:sp>
          <p:nvSpPr>
            <p:cNvPr id="6163" name="Oval 45">
              <a:extLst>
                <a:ext uri="{FF2B5EF4-FFF2-40B4-BE49-F238E27FC236}">
                  <a16:creationId xmlns:a16="http://schemas.microsoft.com/office/drawing/2014/main" id="{0E5A726A-2B5F-5EFC-2CA2-19C044F548A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006F6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latinLnBrk="0" hangingPunct="1"/>
              <a:endParaRPr kumimoji="0" lang="ko-KR" altLang="en-US" sz="2646"/>
            </a:p>
          </p:txBody>
        </p:sp>
        <p:pic>
          <p:nvPicPr>
            <p:cNvPr id="6164" name="Picture 46" descr="Picture1">
              <a:extLst>
                <a:ext uri="{FF2B5EF4-FFF2-40B4-BE49-F238E27FC236}">
                  <a16:creationId xmlns:a16="http://schemas.microsoft.com/office/drawing/2014/main" id="{D4D024E8-EBEA-AF0B-5526-9CD52D29F0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76" y="2880"/>
              <a:ext cx="616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65" name="Text Box 23">
            <a:extLst>
              <a:ext uri="{FF2B5EF4-FFF2-40B4-BE49-F238E27FC236}">
                <a16:creationId xmlns:a16="http://schemas.microsoft.com/office/drawing/2014/main" id="{935FAE2C-FD22-BA37-7691-045B4B198BD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560204" y="2894375"/>
            <a:ext cx="1653679" cy="3976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defRPr/>
            </a:pPr>
            <a:r>
              <a:rPr lang="en-US" altLang="ko-KR" sz="1984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Introducing </a:t>
            </a:r>
          </a:p>
        </p:txBody>
      </p:sp>
      <p:grpSp>
        <p:nvGrpSpPr>
          <p:cNvPr id="6166" name="Group 55">
            <a:extLst>
              <a:ext uri="{FF2B5EF4-FFF2-40B4-BE49-F238E27FC236}">
                <a16:creationId xmlns:a16="http://schemas.microsoft.com/office/drawing/2014/main" id="{B787D3CC-AE96-E5CC-BC25-7DD2B5804F08}"/>
              </a:ext>
            </a:extLst>
          </p:cNvPr>
          <p:cNvGrpSpPr>
            <a:grpSpLocks/>
          </p:cNvGrpSpPr>
          <p:nvPr/>
        </p:nvGrpSpPr>
        <p:grpSpPr bwMode="auto">
          <a:xfrm>
            <a:off x="7000228" y="3643343"/>
            <a:ext cx="1387691" cy="1469937"/>
            <a:chOff x="555" y="2823"/>
            <a:chExt cx="973" cy="1065"/>
          </a:xfrm>
        </p:grpSpPr>
        <p:pic>
          <p:nvPicPr>
            <p:cNvPr id="6167" name="Picture 56" descr="Picture2">
              <a:extLst>
                <a:ext uri="{FF2B5EF4-FFF2-40B4-BE49-F238E27FC236}">
                  <a16:creationId xmlns:a16="http://schemas.microsoft.com/office/drawing/2014/main" id="{5D08479A-48AE-C82A-4A59-106EAD56F3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36" y="3718"/>
              <a:ext cx="819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8" name="Oval 57">
              <a:extLst>
                <a:ext uri="{FF2B5EF4-FFF2-40B4-BE49-F238E27FC236}">
                  <a16:creationId xmlns:a16="http://schemas.microsoft.com/office/drawing/2014/main" id="{7230095B-8D62-2FC0-C6FA-A57611F7404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7E0D91"/>
                </a:gs>
                <a:gs pos="100000">
                  <a:srgbClr val="480753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latinLnBrk="0" hangingPunct="1"/>
              <a:endParaRPr kumimoji="0" lang="ko-KR" altLang="en-US" sz="2646"/>
            </a:p>
          </p:txBody>
        </p:sp>
        <p:sp>
          <p:nvSpPr>
            <p:cNvPr id="6169" name="Oval 58">
              <a:extLst>
                <a:ext uri="{FF2B5EF4-FFF2-40B4-BE49-F238E27FC236}">
                  <a16:creationId xmlns:a16="http://schemas.microsoft.com/office/drawing/2014/main" id="{068F5050-1FE8-A75E-D07B-306B209AB40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7E0D91">
                    <a:alpha val="85001"/>
                  </a:srgbClr>
                </a:gs>
                <a:gs pos="100000">
                  <a:srgbClr val="50085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latinLnBrk="0" hangingPunct="1"/>
              <a:endParaRPr kumimoji="0" lang="ko-KR" altLang="en-US" sz="2646"/>
            </a:p>
          </p:txBody>
        </p:sp>
        <p:sp>
          <p:nvSpPr>
            <p:cNvPr id="6170" name="Oval 59">
              <a:extLst>
                <a:ext uri="{FF2B5EF4-FFF2-40B4-BE49-F238E27FC236}">
                  <a16:creationId xmlns:a16="http://schemas.microsoft.com/office/drawing/2014/main" id="{57971CCA-1D2B-ECE8-3194-6EA4F63D2C7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7E0D91"/>
                </a:gs>
                <a:gs pos="100000">
                  <a:srgbClr val="5B0969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50" charset="-127"/>
                </a:defRPr>
              </a:lvl9pPr>
            </a:lstStyle>
            <a:p>
              <a:pPr eaLnBrk="1" latinLnBrk="0" hangingPunct="1"/>
              <a:endParaRPr kumimoji="0" lang="ko-KR" altLang="en-US" sz="2646"/>
            </a:p>
          </p:txBody>
        </p:sp>
        <p:pic>
          <p:nvPicPr>
            <p:cNvPr id="6171" name="Picture 60" descr="Picture1">
              <a:extLst>
                <a:ext uri="{FF2B5EF4-FFF2-40B4-BE49-F238E27FC236}">
                  <a16:creationId xmlns:a16="http://schemas.microsoft.com/office/drawing/2014/main" id="{2AEC2F38-A229-F6A4-FE1D-C26D99BF9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76" y="2880"/>
              <a:ext cx="616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72" name="Text Box 23">
            <a:extLst>
              <a:ext uri="{FF2B5EF4-FFF2-40B4-BE49-F238E27FC236}">
                <a16:creationId xmlns:a16="http://schemas.microsoft.com/office/drawing/2014/main" id="{D6C2CD5D-BD62-E04B-5B6E-940A4FD0EB7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560204" y="3760589"/>
            <a:ext cx="1574932" cy="3976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defRPr/>
            </a:pPr>
            <a:r>
              <a:rPr lang="en-US" altLang="ko-KR" sz="1984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Creating</a:t>
            </a:r>
          </a:p>
        </p:txBody>
      </p:sp>
      <p:sp>
        <p:nvSpPr>
          <p:cNvPr id="6173" name="Text Box 23">
            <a:extLst>
              <a:ext uri="{FF2B5EF4-FFF2-40B4-BE49-F238E27FC236}">
                <a16:creationId xmlns:a16="http://schemas.microsoft.com/office/drawing/2014/main" id="{A451F960-41BB-E02B-A510-CD757479118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615244" y="5755503"/>
            <a:ext cx="2283652" cy="10083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ko-KR" sz="1984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New Products</a:t>
            </a:r>
          </a:p>
          <a:p>
            <a:pPr algn="ctr" latinLnBrk="0">
              <a:defRPr/>
            </a:pPr>
            <a:r>
              <a:rPr lang="en-US" altLang="ko-KR" sz="1984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&amp; </a:t>
            </a:r>
          </a:p>
          <a:p>
            <a:pPr algn="ctr" latinLnBrk="0">
              <a:defRPr/>
            </a:pPr>
            <a:r>
              <a:rPr lang="en-US" altLang="ko-KR" sz="1984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Into Market </a:t>
            </a:r>
          </a:p>
        </p:txBody>
      </p:sp>
      <p:sp>
        <p:nvSpPr>
          <p:cNvPr id="6174" name="Text Box 23">
            <a:extLst>
              <a:ext uri="{FF2B5EF4-FFF2-40B4-BE49-F238E27FC236}">
                <a16:creationId xmlns:a16="http://schemas.microsoft.com/office/drawing/2014/main" id="{05D272E0-7BB1-A05D-029D-FA541E7D79D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104431" y="4940038"/>
            <a:ext cx="1889919" cy="36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/>
            <a:r>
              <a:rPr kumimoji="0" lang="en-US" altLang="ko-KR" sz="1764" b="1">
                <a:solidFill>
                  <a:srgbClr val="33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with suppliers</a:t>
            </a:r>
            <a:endParaRPr kumimoji="0" lang="en-US" altLang="ko-KR" sz="1764" b="1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75" name="아래쪽 화살표 89">
            <a:extLst>
              <a:ext uri="{FF2B5EF4-FFF2-40B4-BE49-F238E27FC236}">
                <a16:creationId xmlns:a16="http://schemas.microsoft.com/office/drawing/2014/main" id="{92F9B5F0-1EB7-3AF5-27DA-CE03C02D4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2469" y="5375769"/>
            <a:ext cx="1046455" cy="348236"/>
          </a:xfrm>
          <a:prstGeom prst="downArrow">
            <a:avLst>
              <a:gd name="adj1" fmla="val 50000"/>
              <a:gd name="adj2" fmla="val 74375"/>
            </a:avLst>
          </a:prstGeom>
          <a:gradFill rotWithShape="0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/>
            <a:endParaRPr kumimoji="0" lang="ko-KR" altLang="en-US" sz="2646"/>
          </a:p>
        </p:txBody>
      </p:sp>
      <p:sp>
        <p:nvSpPr>
          <p:cNvPr id="6208" name="Text Box 23">
            <a:extLst>
              <a:ext uri="{FF2B5EF4-FFF2-40B4-BE49-F238E27FC236}">
                <a16:creationId xmlns:a16="http://schemas.microsoft.com/office/drawing/2014/main" id="{BD546CAA-2CD9-469E-FBC2-B53B50981F9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111430" y="6714461"/>
            <a:ext cx="1889919" cy="36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0" hangingPunct="1"/>
            <a:r>
              <a:rPr kumimoji="0" lang="en-US" altLang="ko-KR" sz="1764" b="1">
                <a:solidFill>
                  <a:srgbClr val="3333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with customers</a:t>
            </a:r>
            <a:endParaRPr kumimoji="0" lang="en-US" altLang="ko-KR" sz="1764" b="1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11" name="TextBox 6210">
            <a:extLst>
              <a:ext uri="{FF2B5EF4-FFF2-40B4-BE49-F238E27FC236}">
                <a16:creationId xmlns:a16="http://schemas.microsoft.com/office/drawing/2014/main" id="{216FA269-DAB1-35C4-5CB5-FF597C0B21FF}"/>
              </a:ext>
            </a:extLst>
          </p:cNvPr>
          <p:cNvSpPr txBox="1"/>
          <p:nvPr/>
        </p:nvSpPr>
        <p:spPr>
          <a:xfrm>
            <a:off x="4477923" y="1263450"/>
            <a:ext cx="1337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Process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9681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0A9560E-D17C-4E53-ABDB-8E2BBD9266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>
            <a:noAutofit/>
          </a:bodyPr>
          <a:lstStyle/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Product_Consumer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Product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ABF43E7F-121A-E778-520D-75EB82416E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1CBBE5F-2ED1-4950-B41A-15ABDDC437E0}"/>
              </a:ext>
            </a:extLst>
          </p:cNvPr>
          <p:cNvSpPr/>
          <p:nvPr/>
        </p:nvSpPr>
        <p:spPr>
          <a:xfrm>
            <a:off x="0" y="1598953"/>
            <a:ext cx="10080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51986" algn="ctr">
              <a:lnSpc>
                <a:spcPct val="90000"/>
              </a:lnSpc>
              <a:spcBef>
                <a:spcPts val="1102"/>
              </a:spcBef>
            </a:pPr>
            <a:r>
              <a:rPr lang="en-US" altLang="ko-KR" sz="2000" b="1" dirty="0" err="1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004D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Honestin</a:t>
            </a:r>
            <a:r>
              <a:rPr lang="en-US" altLang="ko-KR" sz="2000" b="1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004D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®</a:t>
            </a:r>
            <a:r>
              <a:rPr lang="ko-KR" altLang="en-US" sz="2000" b="1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004D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ln>
                  <a:solidFill>
                    <a:srgbClr val="004A8C">
                      <a:alpha val="10000"/>
                    </a:srgbClr>
                  </a:solidFill>
                </a:ln>
                <a:solidFill>
                  <a:srgbClr val="004D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BK bio brand, OEM, ODM production and sales</a:t>
            </a:r>
            <a:endParaRPr lang="ko-KR" altLang="en-US" sz="2000" b="1" dirty="0">
              <a:ln>
                <a:solidFill>
                  <a:srgbClr val="004A8C">
                    <a:alpha val="10000"/>
                  </a:srgbClr>
                </a:solidFill>
              </a:ln>
              <a:solidFill>
                <a:srgbClr val="004D8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582F8F91-09E0-40CC-9271-D444EF106B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5639" r="35811"/>
          <a:stretch/>
        </p:blipFill>
        <p:spPr>
          <a:xfrm>
            <a:off x="7185133" y="3940736"/>
            <a:ext cx="2518704" cy="2469394"/>
          </a:xfrm>
          <a:prstGeom prst="rect">
            <a:avLst/>
          </a:prstGeom>
        </p:spPr>
      </p:pic>
      <p:pic>
        <p:nvPicPr>
          <p:cNvPr id="18" name="Picture 13" descr="상하화살표6">
            <a:extLst>
              <a:ext uri="{FF2B5EF4-FFF2-40B4-BE49-F238E27FC236}">
                <a16:creationId xmlns:a16="http://schemas.microsoft.com/office/drawing/2014/main" id="{156DDC65-C739-470C-9EBE-D1E4DD3D2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1277441" y="2038519"/>
            <a:ext cx="7488832" cy="12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BB2F0D01-6048-42E4-B8B8-58BD398113A6}"/>
              </a:ext>
            </a:extLst>
          </p:cNvPr>
          <p:cNvSpPr/>
          <p:nvPr/>
        </p:nvSpPr>
        <p:spPr>
          <a:xfrm>
            <a:off x="536544" y="4133636"/>
            <a:ext cx="340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endParaRPr lang="ko-KR" altLang="en-US" sz="20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4E2B09D-3883-49D1-9270-F9999113E624}"/>
              </a:ext>
            </a:extLst>
          </p:cNvPr>
          <p:cNvSpPr/>
          <p:nvPr/>
        </p:nvSpPr>
        <p:spPr>
          <a:xfrm>
            <a:off x="606489" y="3561551"/>
            <a:ext cx="2509936" cy="420415"/>
          </a:xfrm>
          <a:prstGeom prst="rect">
            <a:avLst/>
          </a:prstGeom>
          <a:solidFill>
            <a:srgbClr val="69A1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Fresh Vegetable Juice / Healthy Juice</a:t>
            </a:r>
            <a:endParaRPr lang="ko-KR" altLang="en-US" sz="14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90" y="3993498"/>
            <a:ext cx="2520000" cy="248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직각 삼각형 28">
            <a:extLst>
              <a:ext uri="{FF2B5EF4-FFF2-40B4-BE49-F238E27FC236}">
                <a16:creationId xmlns:a16="http://schemas.microsoft.com/office/drawing/2014/main" id="{576A6BFF-9D08-4D52-9A93-4023B95BDEE3}"/>
              </a:ext>
            </a:extLst>
          </p:cNvPr>
          <p:cNvSpPr/>
          <p:nvPr/>
        </p:nvSpPr>
        <p:spPr>
          <a:xfrm flipV="1">
            <a:off x="610158" y="3986484"/>
            <a:ext cx="733449" cy="716139"/>
          </a:xfrm>
          <a:prstGeom prst="rtTriangle">
            <a:avLst/>
          </a:prstGeom>
          <a:solidFill>
            <a:srgbClr val="69A1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06A23C6E-F136-4F5B-B4CC-2BDEE778BCF5}"/>
              </a:ext>
            </a:extLst>
          </p:cNvPr>
          <p:cNvSpPr/>
          <p:nvPr/>
        </p:nvSpPr>
        <p:spPr>
          <a:xfrm>
            <a:off x="602946" y="4006112"/>
            <a:ext cx="457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endParaRPr lang="ko-KR" altLang="en-US" sz="20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665" y="3993498"/>
            <a:ext cx="2734054" cy="2501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직각 삼각형 33">
            <a:extLst>
              <a:ext uri="{FF2B5EF4-FFF2-40B4-BE49-F238E27FC236}">
                <a16:creationId xmlns:a16="http://schemas.microsoft.com/office/drawing/2014/main" id="{576A6BFF-9D08-4D52-9A93-4023B95BDEE3}"/>
              </a:ext>
            </a:extLst>
          </p:cNvPr>
          <p:cNvSpPr/>
          <p:nvPr/>
        </p:nvSpPr>
        <p:spPr>
          <a:xfrm flipV="1">
            <a:off x="3941184" y="3995814"/>
            <a:ext cx="733449" cy="716139"/>
          </a:xfrm>
          <a:prstGeom prst="rtTriangle">
            <a:avLst/>
          </a:prstGeom>
          <a:solidFill>
            <a:srgbClr val="69A1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6A23C6E-F136-4F5B-B4CC-2BDEE778BCF5}"/>
              </a:ext>
            </a:extLst>
          </p:cNvPr>
          <p:cNvSpPr/>
          <p:nvPr/>
        </p:nvSpPr>
        <p:spPr>
          <a:xfrm>
            <a:off x="3933972" y="3996780"/>
            <a:ext cx="457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endParaRPr lang="ko-KR" altLang="en-US" sz="20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D4E2B09D-3883-49D1-9270-F9999113E624}"/>
              </a:ext>
            </a:extLst>
          </p:cNvPr>
          <p:cNvSpPr/>
          <p:nvPr/>
        </p:nvSpPr>
        <p:spPr>
          <a:xfrm>
            <a:off x="3937511" y="3570883"/>
            <a:ext cx="2509936" cy="420415"/>
          </a:xfrm>
          <a:prstGeom prst="rect">
            <a:avLst/>
          </a:prstGeom>
          <a:solidFill>
            <a:srgbClr val="69A1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Vegetable Yogurt</a:t>
            </a:r>
            <a:endParaRPr lang="ko-KR" altLang="en-US" sz="14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D4E2B09D-3883-49D1-9270-F9999113E624}"/>
              </a:ext>
            </a:extLst>
          </p:cNvPr>
          <p:cNvSpPr/>
          <p:nvPr/>
        </p:nvSpPr>
        <p:spPr>
          <a:xfrm>
            <a:off x="7184571" y="3561551"/>
            <a:ext cx="2509936" cy="420415"/>
          </a:xfrm>
          <a:prstGeom prst="rect">
            <a:avLst/>
          </a:prstGeom>
          <a:solidFill>
            <a:srgbClr val="69A1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Health functional food</a:t>
            </a:r>
            <a:endParaRPr lang="ko-KR" altLang="en-US" sz="14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6447451" y="3741577"/>
            <a:ext cx="559837" cy="30977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각 삼각형 37">
            <a:extLst>
              <a:ext uri="{FF2B5EF4-FFF2-40B4-BE49-F238E27FC236}">
                <a16:creationId xmlns:a16="http://schemas.microsoft.com/office/drawing/2014/main" id="{576A6BFF-9D08-4D52-9A93-4023B95BDEE3}"/>
              </a:ext>
            </a:extLst>
          </p:cNvPr>
          <p:cNvSpPr/>
          <p:nvPr/>
        </p:nvSpPr>
        <p:spPr>
          <a:xfrm flipV="1">
            <a:off x="7197568" y="3995814"/>
            <a:ext cx="733449" cy="716139"/>
          </a:xfrm>
          <a:prstGeom prst="rtTriangle">
            <a:avLst/>
          </a:prstGeom>
          <a:solidFill>
            <a:srgbClr val="69A139"/>
          </a:solidFill>
          <a:ln>
            <a:solidFill>
              <a:srgbClr val="6BA2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6A23C6E-F136-4F5B-B4CC-2BDEE778BCF5}"/>
              </a:ext>
            </a:extLst>
          </p:cNvPr>
          <p:cNvSpPr/>
          <p:nvPr/>
        </p:nvSpPr>
        <p:spPr>
          <a:xfrm>
            <a:off x="7190356" y="3996780"/>
            <a:ext cx="457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endParaRPr lang="ko-KR" altLang="en-US" sz="2000" b="1" dirty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0700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28499" y="1379007"/>
            <a:ext cx="6549475" cy="538609"/>
            <a:chOff x="251520" y="1323464"/>
            <a:chExt cx="3960440" cy="538609"/>
          </a:xfrm>
        </p:grpSpPr>
        <p:sp>
          <p:nvSpPr>
            <p:cNvPr id="9" name="TextBox 8"/>
            <p:cNvSpPr txBox="1"/>
            <p:nvPr/>
          </p:nvSpPr>
          <p:spPr>
            <a:xfrm>
              <a:off x="1940997" y="1323464"/>
              <a:ext cx="1100654" cy="53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Product</a:t>
              </a:r>
              <a:r>
                <a:rPr lang="ko-KR" altLang="en-US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Overview</a:t>
              </a:r>
              <a:endParaRPr lang="ko-KR" altLang="en-US" sz="15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ko-KR" alt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/>
        </p:nvGrpSpPr>
        <p:grpSpPr>
          <a:xfrm>
            <a:off x="7062281" y="1379007"/>
            <a:ext cx="2745904" cy="323165"/>
            <a:chOff x="251520" y="1323464"/>
            <a:chExt cx="4502683" cy="323165"/>
          </a:xfrm>
        </p:grpSpPr>
        <p:sp>
          <p:nvSpPr>
            <p:cNvPr id="12" name="TextBox 11"/>
            <p:cNvSpPr txBox="1"/>
            <p:nvPr/>
          </p:nvSpPr>
          <p:spPr>
            <a:xfrm>
              <a:off x="1109957" y="1323464"/>
              <a:ext cx="36442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Product</a:t>
              </a:r>
              <a:r>
                <a:rPr lang="ko-KR" altLang="en-US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Image</a:t>
              </a:r>
              <a:endParaRPr lang="ko-KR" altLang="en-US" sz="15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7120646" y="2043403"/>
            <a:ext cx="2356859" cy="4627985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Clr>
                <a:prstClr val="black"/>
              </a:buClr>
              <a:defRPr lang="ko-KR" altLang="en-US"/>
            </a:pPr>
            <a:endParaRPr lang="en-US" altLang="ko-KR" sz="110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967028"/>
              </p:ext>
            </p:extLst>
          </p:nvPr>
        </p:nvGraphicFramePr>
        <p:xfrm>
          <a:off x="428498" y="2067144"/>
          <a:ext cx="6549475" cy="4739803"/>
        </p:xfrm>
        <a:graphic>
          <a:graphicData uri="http://schemas.openxmlformats.org/drawingml/2006/table">
            <a:tbl>
              <a:tblPr/>
              <a:tblGrid>
                <a:gridCol w="1344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5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 Name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Green tangerine juice with tangerines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Food Type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Fruit Juice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56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 Concept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NFC juice made with tangerines and green tangerine that are good for</a:t>
                      </a: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our children's health </a:t>
                      </a: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NFC 95% Jeju-grown</a:t>
                      </a:r>
                    </a:p>
                    <a:p>
                      <a:pPr algn="l" fontAlgn="ctr"/>
                      <a:endParaRPr lang="en-US" altLang="ko-KR" sz="120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fontAlgn="ctr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Pure fruit juice without heating or adding a drop of water to keep 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the nutrients intact.</a:t>
                      </a: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Full of nutrients necessary for students with a lot of growth and brain </a:t>
                      </a: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activity</a:t>
                      </a:r>
                    </a:p>
                    <a:p>
                      <a:pPr algn="l" fontAlgn="ctr"/>
                      <a:endParaRPr lang="en-US" altLang="ko-KR" sz="120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Contains Jeju-grown green tangerines and matured tangerines for a</a:t>
                      </a: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sweet and sour taste.</a:t>
                      </a: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 water, synthetic flavoring, or sugar added.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Target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Children and youth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17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Ingredients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Tangerine juice 90.0% [100% tangerine (Jeju)], 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Green tangerine juice 5% [100% green tangerine (Jeju)], 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Apple juice concentrate, </a:t>
                      </a:r>
                      <a:r>
                        <a:rPr lang="fr-FR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Fructooligosaccharide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Volume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100ml / Pouch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Shelf Life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months at room temperature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489" y="2388635"/>
            <a:ext cx="2094371" cy="4170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텍스트 개체 틀 6">
            <a:extLst>
              <a:ext uri="{FF2B5EF4-FFF2-40B4-BE49-F238E27FC236}">
                <a16:creationId xmlns:a16="http://schemas.microsoft.com/office/drawing/2014/main" id="{AF4DF7AD-1B2E-EDB3-A62E-DE4B6F6AF1D2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Product_Honestin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® Brand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00475389-0889-CF61-3EB4-1C2985B407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388304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28499" y="1379007"/>
            <a:ext cx="6549475" cy="323165"/>
            <a:chOff x="251520" y="1323464"/>
            <a:chExt cx="3960440" cy="323165"/>
          </a:xfrm>
        </p:grpSpPr>
        <p:sp>
          <p:nvSpPr>
            <p:cNvPr id="9" name="TextBox 8"/>
            <p:cNvSpPr txBox="1"/>
            <p:nvPr/>
          </p:nvSpPr>
          <p:spPr>
            <a:xfrm>
              <a:off x="1940997" y="1323464"/>
              <a:ext cx="110065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Product Overview</a:t>
              </a:r>
              <a:endParaRPr lang="ko-KR" altLang="en-US" sz="15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/>
        </p:nvGrpSpPr>
        <p:grpSpPr>
          <a:xfrm>
            <a:off x="7062281" y="1373621"/>
            <a:ext cx="2415224" cy="327187"/>
            <a:chOff x="251520" y="1328963"/>
            <a:chExt cx="3960440" cy="316304"/>
          </a:xfrm>
        </p:grpSpPr>
        <p:sp>
          <p:nvSpPr>
            <p:cNvPr id="12" name="TextBox 11"/>
            <p:cNvSpPr txBox="1"/>
            <p:nvPr/>
          </p:nvSpPr>
          <p:spPr>
            <a:xfrm>
              <a:off x="1139221" y="1328963"/>
              <a:ext cx="2517124" cy="312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Product</a:t>
              </a:r>
              <a:r>
                <a:rPr lang="ko-KR" altLang="en-US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Image</a:t>
              </a:r>
              <a:endParaRPr lang="ko-KR" altLang="en-US" sz="15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7120646" y="2043403"/>
            <a:ext cx="2356859" cy="4627985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Clr>
                <a:prstClr val="black"/>
              </a:buClr>
              <a:defRPr lang="ko-KR" altLang="en-US"/>
            </a:pPr>
            <a:endParaRPr lang="en-US" altLang="ko-KR" sz="110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105790"/>
              </p:ext>
            </p:extLst>
          </p:nvPr>
        </p:nvGraphicFramePr>
        <p:xfrm>
          <a:off x="428498" y="2067144"/>
          <a:ext cx="6549475" cy="4922683"/>
        </p:xfrm>
        <a:graphic>
          <a:graphicData uri="http://schemas.openxmlformats.org/drawingml/2006/table">
            <a:tbl>
              <a:tblPr/>
              <a:tblGrid>
                <a:gridCol w="1154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5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 Name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Green tangerine juice with tangerines 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Food Type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Fruit Juice 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56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</a:t>
                      </a:r>
                      <a:r>
                        <a:rPr lang="ko-KR" alt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Concept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1200" b="1" i="0" u="none" strike="noStrike" baseline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NFC juice made with Green tangerine and tangerines that are good for</a:t>
                      </a: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our children's health </a:t>
                      </a: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NFC 95% Jeju-grown</a:t>
                      </a:r>
                    </a:p>
                    <a:p>
                      <a:pPr algn="l" fontAlgn="ctr"/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/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Pure fruit juice without heating or adding a drop of water to keep 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the nutrients intact</a:t>
                      </a:r>
                      <a:endParaRPr lang="en-US" altLang="ko-K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Full of nutrients necessary for students with a lot of growth and brain   activity</a:t>
                      </a:r>
                    </a:p>
                    <a:p>
                      <a:pPr algn="l" fontAlgn="ctr"/>
                      <a:endParaRPr lang="en-US" altLang="ko-KR" sz="120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Contains Jeju green tangerines and tangerines for a sweet and sour taste.</a:t>
                      </a:r>
                    </a:p>
                    <a:p>
                      <a:pPr algn="l" fontAlgn="ctr"/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No purified water, synthetic flavoring, or sugar used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Target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Children and youth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17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Ingredients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Tangerine juice 90.0% [100% tangerine (Jeju)], 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Green tangerine juice 5% [100% green tangerine (Jeju)], 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Apple juice concentrate, </a:t>
                      </a:r>
                      <a:r>
                        <a:rPr lang="fr-FR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Fructooligosaccharide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Volume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340ml / PET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Shelf Life</a:t>
                      </a:r>
                      <a:endParaRPr lang="ko-KR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months at room temperature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5364" marR="5364" marT="5364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429" y="2687215"/>
            <a:ext cx="2078442" cy="345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텍스트 개체 틀 6">
            <a:extLst>
              <a:ext uri="{FF2B5EF4-FFF2-40B4-BE49-F238E27FC236}">
                <a16:creationId xmlns:a16="http://schemas.microsoft.com/office/drawing/2014/main" id="{57802621-A762-1182-59BB-A9BE5D9A92E4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>
                <a:latin typeface="맑은 고딕" panose="020B0503020000020004" pitchFamily="50" charset="-127"/>
                <a:ea typeface="맑은 고딕" panose="020B0503020000020004" pitchFamily="50" charset="-127"/>
              </a:rPr>
              <a:t>Product_Honestin® Brand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E2CFB9CF-4F19-F42C-41F1-3314C5627F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195345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28499" y="1379007"/>
            <a:ext cx="6549475" cy="323165"/>
            <a:chOff x="251520" y="1323464"/>
            <a:chExt cx="3960440" cy="323165"/>
          </a:xfrm>
        </p:grpSpPr>
        <p:sp>
          <p:nvSpPr>
            <p:cNvPr id="9" name="TextBox 8"/>
            <p:cNvSpPr txBox="1"/>
            <p:nvPr/>
          </p:nvSpPr>
          <p:spPr>
            <a:xfrm>
              <a:off x="1940997" y="1323464"/>
              <a:ext cx="110065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>
                  <a:solidFill>
                    <a:prstClr val="black"/>
                  </a:solidFill>
                  <a:latin typeface="+mj-ea"/>
                  <a:ea typeface="+mj-ea"/>
                </a:rPr>
                <a:t>Product</a:t>
              </a:r>
              <a:r>
                <a:rPr lang="ko-KR" altLang="en-US" sz="1500" b="1" dirty="0">
                  <a:solidFill>
                    <a:prstClr val="black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500" b="1" dirty="0">
                  <a:solidFill>
                    <a:prstClr val="black"/>
                  </a:solidFill>
                  <a:latin typeface="+mj-ea"/>
                  <a:ea typeface="+mj-ea"/>
                </a:rPr>
                <a:t>Overview</a:t>
              </a:r>
              <a:endParaRPr lang="ko-KR" altLang="en-US" sz="1500" b="1" dirty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/>
        </p:nvGrpSpPr>
        <p:grpSpPr>
          <a:xfrm>
            <a:off x="7062281" y="1379007"/>
            <a:ext cx="2415224" cy="323165"/>
            <a:chOff x="251520" y="1323464"/>
            <a:chExt cx="3960440" cy="323165"/>
          </a:xfrm>
        </p:grpSpPr>
        <p:sp>
          <p:nvSpPr>
            <p:cNvPr id="12" name="TextBox 11"/>
            <p:cNvSpPr txBox="1"/>
            <p:nvPr/>
          </p:nvSpPr>
          <p:spPr>
            <a:xfrm>
              <a:off x="1194790" y="1323464"/>
              <a:ext cx="251712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Product</a:t>
              </a:r>
              <a:r>
                <a:rPr lang="ko-KR" altLang="en-US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500" b="1" dirty="0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Image</a:t>
              </a:r>
              <a:endParaRPr lang="ko-KR" altLang="en-US" sz="15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7120646" y="1857131"/>
            <a:ext cx="2356859" cy="505378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Clr>
                <a:prstClr val="black"/>
              </a:buClr>
              <a:defRPr lang="ko-KR" altLang="en-US"/>
            </a:pPr>
            <a:endParaRPr lang="en-US" altLang="ko-KR" sz="1100">
              <a:solidFill>
                <a:prstClr val="black"/>
              </a:solidFill>
              <a:latin typeface="풀무원 로하스 OTF Bold"/>
              <a:ea typeface="풀무원 로하스 OTF Bold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634886"/>
              </p:ext>
            </p:extLst>
          </p:nvPr>
        </p:nvGraphicFramePr>
        <p:xfrm>
          <a:off x="428499" y="1857131"/>
          <a:ext cx="6546584" cy="4991537"/>
        </p:xfrm>
        <a:graphic>
          <a:graphicData uri="http://schemas.openxmlformats.org/drawingml/2006/table">
            <a:tbl>
              <a:tblPr/>
              <a:tblGrid>
                <a:gridCol w="1417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660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 Name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Vegetable Yogurt Coconut _ Apple Mango, </a:t>
                      </a:r>
                      <a:r>
                        <a:rPr lang="en-US" altLang="ko-K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Hallabong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en-US" altLang="ko-K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Cheonhyehyang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Blueberry (4 types)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114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Food type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Probiotic drink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9723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 Concept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A meeting of coconut cream and plant-based lactic acid bacteria </a:t>
                      </a: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This is a healthy plant-based yogurt made by fermenting coconut cream instead of milk so that anyone can drink it without any discomfort.  </a:t>
                      </a: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It is made healthier by using plant-based lactic acid bacteria strains.</a:t>
                      </a:r>
                      <a:endPara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1447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Target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People who want to enjoy plant-based yogurt anytime, anywhere   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People who have trouble digesting milk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826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Ingredients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>
                        <a:defRPr lang="ko-KR" altLang="en-US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Coconut cream 25%, </a:t>
                      </a:r>
                      <a:r>
                        <a:rPr lang="fr-FR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Fructooligosaccharide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8%, etc.</a:t>
                      </a:r>
                      <a:endParaRPr lang="en-US" altLang="ko-KR" sz="1200" dirty="0">
                        <a:solidFill>
                          <a:prstClr val="black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907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Volume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120ml/bottle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190ml/bottle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8860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Shelf Life</a:t>
                      </a:r>
                      <a:r>
                        <a:rPr lang="ko-KR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15 days at a refrigerated condition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377" y="2108719"/>
            <a:ext cx="956453" cy="197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398" y="4238779"/>
            <a:ext cx="1734900" cy="2388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텍스트 개체 틀 6">
            <a:extLst>
              <a:ext uri="{FF2B5EF4-FFF2-40B4-BE49-F238E27FC236}">
                <a16:creationId xmlns:a16="http://schemas.microsoft.com/office/drawing/2014/main" id="{165C192C-5F73-FDFA-6C65-B4347614A370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Product_Honestin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® Brand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AEE44BDF-1E73-ECCE-8179-BFB4A09AB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489872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3"/>
          <p:cNvGrpSpPr/>
          <p:nvPr/>
        </p:nvGrpSpPr>
        <p:grpSpPr>
          <a:xfrm>
            <a:off x="515436" y="1523343"/>
            <a:ext cx="4505019" cy="401644"/>
            <a:chOff x="528982" y="1676975"/>
            <a:chExt cx="5517882" cy="513910"/>
          </a:xfrm>
        </p:grpSpPr>
        <p:sp>
          <p:nvSpPr>
            <p:cNvPr id="14" name="Rectangle 19"/>
            <p:cNvSpPr>
              <a:spLocks noChangeArrowheads="1"/>
            </p:cNvSpPr>
            <p:nvPr/>
          </p:nvSpPr>
          <p:spPr>
            <a:xfrm>
              <a:off x="528982" y="1676975"/>
              <a:ext cx="5517882" cy="513910"/>
            </a:xfrm>
            <a:prstGeom prst="rect">
              <a:avLst/>
            </a:prstGeom>
            <a:noFill/>
            <a:ln>
              <a:noFill/>
            </a:ln>
          </p:spPr>
          <p:txBody>
            <a:bodyPr lIns="75651" tIns="35906" rIns="75651" bIns="107706" anchor="b"/>
            <a:lstStyle>
              <a:lvl1pPr marL="341313" indent="-341313"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1pPr>
              <a:lvl2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2pPr>
              <a:lvl3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3pPr>
              <a:lvl4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4pPr>
              <a:lvl5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2748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7320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1892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6464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ctr" eaLnBrk="1" latinLnBrk="1" hangingPunct="1">
                <a:spcBef>
                  <a:spcPct val="3000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defRPr lang="ko-KR" altLang="en-US"/>
              </a:pPr>
              <a:r>
                <a:rPr lang="en-US" altLang="ko-KR" sz="1500" b="1" dirty="0">
                  <a:solidFill>
                    <a:srgbClr val="000000"/>
                  </a:solidFill>
                  <a:latin typeface="맑은 고딕"/>
                  <a:ea typeface="맑은 고딕"/>
                </a:rPr>
                <a:t>Product</a:t>
              </a:r>
              <a:r>
                <a:rPr lang="ko-KR" altLang="en-US" sz="1500" b="1" dirty="0">
                  <a:solidFill>
                    <a:srgbClr val="000000"/>
                  </a:solidFill>
                  <a:latin typeface="맑은 고딕"/>
                  <a:ea typeface="맑은 고딕"/>
                </a:rPr>
                <a:t> </a:t>
              </a:r>
              <a:r>
                <a:rPr lang="en-US" altLang="ko-KR" sz="1500" b="1" dirty="0">
                  <a:solidFill>
                    <a:srgbClr val="000000"/>
                  </a:solidFill>
                  <a:latin typeface="맑은 고딕"/>
                  <a:ea typeface="맑은 고딕"/>
                </a:rPr>
                <a:t>Overview</a:t>
              </a:r>
              <a:endParaRPr lang="ko-KR" altLang="en-US" sz="1500" b="1" dirty="0">
                <a:solidFill>
                  <a:srgbClr val="000000"/>
                </a:solidFill>
                <a:latin typeface="맑은 고딕"/>
                <a:ea typeface="맑은 고딕"/>
              </a:endParaRP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581318" y="2181947"/>
              <a:ext cx="53781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3"/>
          <p:cNvGrpSpPr/>
          <p:nvPr/>
        </p:nvGrpSpPr>
        <p:grpSpPr>
          <a:xfrm>
            <a:off x="5247746" y="1523343"/>
            <a:ext cx="4314472" cy="401644"/>
            <a:chOff x="528982" y="1676975"/>
            <a:chExt cx="5517882" cy="513910"/>
          </a:xfrm>
        </p:grpSpPr>
        <p:sp>
          <p:nvSpPr>
            <p:cNvPr id="19" name="Rectangle 19"/>
            <p:cNvSpPr>
              <a:spLocks noChangeArrowheads="1"/>
            </p:cNvSpPr>
            <p:nvPr/>
          </p:nvSpPr>
          <p:spPr>
            <a:xfrm>
              <a:off x="528982" y="1676975"/>
              <a:ext cx="5517882" cy="513910"/>
            </a:xfrm>
            <a:prstGeom prst="rect">
              <a:avLst/>
            </a:prstGeom>
            <a:noFill/>
            <a:ln>
              <a:noFill/>
            </a:ln>
          </p:spPr>
          <p:txBody>
            <a:bodyPr lIns="75651" tIns="35906" rIns="75651" bIns="107706" anchor="b"/>
            <a:lstStyle>
              <a:lvl1pPr marL="341313" indent="-341313"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1pPr>
              <a:lvl2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2pPr>
              <a:lvl3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3pPr>
              <a:lvl4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4pPr>
              <a:lvl5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2748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7320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1892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6464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ctr" eaLnBrk="1" latinLnBrk="1" hangingPunct="1">
                <a:spcBef>
                  <a:spcPct val="3000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defRPr lang="ko-KR" altLang="en-US"/>
              </a:pPr>
              <a:r>
                <a:rPr lang="en-US" altLang="ko-KR" sz="1500" b="1" dirty="0">
                  <a:solidFill>
                    <a:srgbClr val="000000"/>
                  </a:solidFill>
                  <a:latin typeface="맑은 고딕"/>
                  <a:ea typeface="맑은 고딕"/>
                </a:rPr>
                <a:t>Features</a:t>
              </a:r>
              <a:endParaRPr lang="ko-KR" altLang="en-US" sz="1500" b="1" dirty="0">
                <a:solidFill>
                  <a:srgbClr val="000000"/>
                </a:solidFill>
                <a:latin typeface="맑은 고딕"/>
                <a:ea typeface="맑은 고딕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>
            <a:xfrm>
              <a:off x="581318" y="2181947"/>
              <a:ext cx="53781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111651"/>
              </p:ext>
            </p:extLst>
          </p:nvPr>
        </p:nvGraphicFramePr>
        <p:xfrm>
          <a:off x="545210" y="2119609"/>
          <a:ext cx="4403874" cy="5442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1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2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122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Product Name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Brain healthfood Smart</a:t>
                      </a: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(Phosphatidylserine &amp; Theanine)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387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Food</a:t>
                      </a:r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Type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Health functional food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4082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Functionality</a:t>
                      </a: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arenR"/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Phosphatidylserine 300mg</a:t>
                      </a:r>
                    </a:p>
                    <a:p>
                      <a:pPr marL="0" indent="0" algn="l" latinLnBrk="1">
                        <a:buNone/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Improves cognitive function that has   </a:t>
                      </a:r>
                    </a:p>
                    <a:p>
                      <a:pPr marL="0" indent="0" algn="l" latinLnBrk="1">
                        <a:buNone/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declined due to aging. </a:t>
                      </a:r>
                    </a:p>
                    <a:p>
                      <a:pPr marL="0" indent="0" algn="l" latinLnBrk="1">
                        <a:buNone/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Skin moisturizing</a:t>
                      </a:r>
                    </a:p>
                    <a:p>
                      <a:pPr marL="0" indent="0" algn="l" latinLnBrk="1">
                        <a:buNone/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2) Theanine 200mg</a:t>
                      </a:r>
                    </a:p>
                    <a:p>
                      <a:pPr marL="0" indent="0" algn="l" latinLnBrk="1">
                        <a:buNone/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Relieves tension caused by</a:t>
                      </a:r>
                    </a:p>
                    <a:p>
                      <a:pPr marL="0" indent="0" algn="l" latinLnBrk="1">
                        <a:buNone/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stress</a:t>
                      </a:r>
                    </a:p>
                    <a:p>
                      <a:pPr marL="0" indent="0" algn="l" latinLnBrk="1">
                        <a:buNone/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(Based on the Ministry of Food and </a:t>
                      </a:r>
                    </a:p>
                    <a:p>
                      <a:pPr marL="0" indent="0" algn="l" latinLnBrk="1">
                        <a:buNone/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Drug Safety's notification standard)</a:t>
                      </a:r>
                      <a:endParaRPr lang="ko-KR" altLang="en-US" sz="11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152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Packing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 packs (2g per pack) for 1 month / Powder stick type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87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Consumer</a:t>
                      </a:r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Price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66,000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KRW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8874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1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Recommended Customers</a:t>
                      </a:r>
                      <a:endParaRPr lang="ko-KR" altLang="en-US" sz="11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People who often forget their passwords or cell phones</a:t>
                      </a:r>
                    </a:p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People who have experienced frustration because they can't remember names or words they know</a:t>
                      </a:r>
                    </a:p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People who can't think of words during conversations</a:t>
                      </a:r>
                    </a:p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People who need brain nutrition</a:t>
                      </a:r>
                    </a:p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People who feel tense due to academic or work stress</a:t>
                      </a:r>
                    </a:p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People who have accumulated tension due to stress in general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6657368" y="2116148"/>
            <a:ext cx="2819291" cy="948154"/>
          </a:xfrm>
          <a:prstGeom prst="rect">
            <a:avLst/>
          </a:prstGeom>
        </p:spPr>
        <p:txBody>
          <a:bodyPr wrap="square" lIns="100783" tIns="50392" rIns="100783" bIns="50392">
            <a:spAutoFit/>
          </a:bodyPr>
          <a:lstStyle/>
          <a:p>
            <a:pPr defTabSz="1007838" latinLnBrk="1">
              <a:defRPr lang="ko-KR" altLang="en-US"/>
            </a:pPr>
            <a:r>
              <a:rPr lang="en-US" altLang="ko-KR" sz="1100" dirty="0">
                <a:solidFill>
                  <a:prstClr val="black"/>
                </a:solidFill>
              </a:rPr>
              <a:t>Domestically manufactured highest purity, phospholipid content of 99.5% or more PS 300mg contained</a:t>
            </a:r>
          </a:p>
          <a:p>
            <a:pPr defTabSz="1007838" latinLnBrk="1">
              <a:defRPr lang="ko-KR" altLang="en-US"/>
            </a:pPr>
            <a:r>
              <a:rPr lang="en-US" altLang="ko-KR" sz="1100" dirty="0">
                <a:solidFill>
                  <a:prstClr val="black"/>
                </a:solidFill>
              </a:rPr>
              <a:t>Domestic patented </a:t>
            </a:r>
            <a:r>
              <a:rPr lang="en-US" altLang="ko-KR" sz="1100" dirty="0" err="1">
                <a:solidFill>
                  <a:prstClr val="black"/>
                </a:solidFill>
              </a:rPr>
              <a:t>Croda’s</a:t>
            </a:r>
            <a:r>
              <a:rPr lang="en-US" altLang="ko-KR" sz="1100" dirty="0">
                <a:solidFill>
                  <a:prstClr val="black"/>
                </a:solidFill>
              </a:rPr>
              <a:t> Highest purity PS raw material used</a:t>
            </a:r>
            <a:endParaRPr lang="ko-KR" altLang="en-US" sz="1100" dirty="0">
              <a:solidFill>
                <a:prstClr val="black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311564" y="2047764"/>
            <a:ext cx="4250656" cy="110314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anchor="ctr"/>
          <a:lstStyle/>
          <a:p>
            <a:pPr defTabSz="1007838" latinLnBrk="1">
              <a:buClr>
                <a:prstClr val="black"/>
              </a:buClr>
              <a:defRPr lang="ko-KR" altLang="en-US"/>
            </a:pPr>
            <a:endParaRPr lang="en-US" altLang="ko-KR" sz="1200">
              <a:solidFill>
                <a:prstClr val="black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311564" y="3224211"/>
            <a:ext cx="4250656" cy="1096694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anchor="ctr"/>
          <a:lstStyle/>
          <a:p>
            <a:pPr defTabSz="1007838" latinLnBrk="1">
              <a:buClr>
                <a:prstClr val="black"/>
              </a:buClr>
              <a:defRPr lang="ko-KR" altLang="en-US"/>
            </a:pPr>
            <a:endParaRPr lang="en-US" altLang="ko-KR" sz="1200">
              <a:solidFill>
                <a:prstClr val="black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694710" y="3382778"/>
            <a:ext cx="2966250" cy="609600"/>
          </a:xfrm>
          <a:prstGeom prst="rect">
            <a:avLst/>
          </a:prstGeom>
        </p:spPr>
        <p:txBody>
          <a:bodyPr wrap="square" lIns="100783" tIns="50392" rIns="100783" bIns="50392">
            <a:spAutoFit/>
          </a:bodyPr>
          <a:lstStyle/>
          <a:p>
            <a:pPr defTabSz="1007838" latinLnBrk="1">
              <a:defRPr lang="ko-KR" altLang="en-US"/>
            </a:pPr>
            <a:r>
              <a:rPr lang="en-US" altLang="ko-KR" sz="1100" dirty="0">
                <a:solidFill>
                  <a:prstClr val="black"/>
                </a:solidFill>
              </a:rPr>
              <a:t>Contains 200mg of theanine for stress management, one of the causes of cognitive decline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5465326" y="2747503"/>
            <a:ext cx="1066389" cy="288377"/>
          </a:xfrm>
          <a:prstGeom prst="rect">
            <a:avLst/>
          </a:prstGeom>
        </p:spPr>
        <p:txBody>
          <a:bodyPr wrap="square" lIns="100783" tIns="50392" rIns="100783" bIns="50392">
            <a:spAutoFit/>
          </a:bodyPr>
          <a:lstStyle/>
          <a:p>
            <a:pPr defTabSz="1007838" latinLnBrk="1">
              <a:defRPr lang="ko-KR" altLang="en-US"/>
            </a:pPr>
            <a:r>
              <a:rPr lang="en-US" altLang="ko-KR" sz="1200" dirty="0">
                <a:solidFill>
                  <a:prstClr val="black"/>
                </a:solidFill>
              </a:rPr>
              <a:t>PS 300mg</a:t>
            </a:r>
          </a:p>
        </p:txBody>
      </p:sp>
      <p:sp>
        <p:nvSpPr>
          <p:cNvPr id="29" name="타원 28"/>
          <p:cNvSpPr/>
          <p:nvPr/>
        </p:nvSpPr>
        <p:spPr>
          <a:xfrm>
            <a:off x="5595999" y="2201606"/>
            <a:ext cx="793838" cy="86385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defTabSz="1007838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357848" y="3937101"/>
            <a:ext cx="1214931" cy="471100"/>
          </a:xfrm>
          <a:prstGeom prst="rect">
            <a:avLst/>
          </a:prstGeom>
        </p:spPr>
        <p:txBody>
          <a:bodyPr wrap="square" lIns="100783" tIns="50392" rIns="100783" bIns="50392">
            <a:spAutoFit/>
          </a:bodyPr>
          <a:lstStyle/>
          <a:p>
            <a:pPr algn="ctr" defTabSz="1007838" latinLnBrk="1">
              <a:defRPr lang="ko-KR" altLang="en-US"/>
            </a:pPr>
            <a:r>
              <a:rPr lang="en-US" altLang="ko-KR" sz="1200" dirty="0">
                <a:solidFill>
                  <a:prstClr val="black"/>
                </a:solidFill>
              </a:rPr>
              <a:t>Theanine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  <a:r>
              <a:rPr lang="en-US" altLang="ko-KR" sz="1200" dirty="0">
                <a:solidFill>
                  <a:prstClr val="black"/>
                </a:solidFill>
              </a:rPr>
              <a:t>200mg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829046" y="5474328"/>
            <a:ext cx="957710" cy="286434"/>
          </a:xfrm>
          <a:prstGeom prst="rect">
            <a:avLst/>
          </a:prstGeom>
        </p:spPr>
        <p:txBody>
          <a:bodyPr wrap="square" lIns="100783" tIns="50392" rIns="100783" bIns="50392">
            <a:spAutoFit/>
          </a:bodyPr>
          <a:lstStyle/>
          <a:p>
            <a:pPr algn="ctr" defTabSz="1007838" latinLnBrk="1">
              <a:defRPr lang="ko-KR" altLang="en-US"/>
            </a:pPr>
            <a:r>
              <a:rPr lang="en-US" altLang="ko-KR" sz="1200" dirty="0">
                <a:solidFill>
                  <a:prstClr val="black"/>
                </a:solidFill>
              </a:rPr>
              <a:t>Chamomile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311564" y="5396933"/>
            <a:ext cx="4250656" cy="140850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anchor="ctr"/>
          <a:lstStyle/>
          <a:p>
            <a:pPr defTabSz="1007838" latinLnBrk="1">
              <a:buClr>
                <a:prstClr val="black"/>
              </a:buClr>
              <a:defRPr lang="ko-KR" altLang="en-US"/>
            </a:pPr>
            <a:endParaRPr lang="en-US" altLang="ko-KR" sz="1200">
              <a:solidFill>
                <a:prstClr val="black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5404521" y="5434693"/>
            <a:ext cx="455371" cy="40984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defTabSz="1007838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773832" y="5931556"/>
            <a:ext cx="1012924" cy="288377"/>
          </a:xfrm>
          <a:prstGeom prst="rect">
            <a:avLst/>
          </a:prstGeom>
        </p:spPr>
        <p:txBody>
          <a:bodyPr wrap="square" lIns="100783" tIns="50392" rIns="100783" bIns="50392">
            <a:spAutoFit/>
          </a:bodyPr>
          <a:lstStyle/>
          <a:p>
            <a:pPr algn="ctr" defTabSz="1007838" latinLnBrk="1">
              <a:defRPr lang="ko-KR" altLang="en-US"/>
            </a:pPr>
            <a:r>
              <a:rPr lang="en-US" altLang="ko-KR" sz="1200" dirty="0">
                <a:solidFill>
                  <a:prstClr val="black"/>
                </a:solidFill>
              </a:rPr>
              <a:t>Lemongrass</a:t>
            </a:r>
          </a:p>
        </p:txBody>
      </p:sp>
      <p:sp>
        <p:nvSpPr>
          <p:cNvPr id="35" name="타원 34"/>
          <p:cNvSpPr/>
          <p:nvPr/>
        </p:nvSpPr>
        <p:spPr>
          <a:xfrm>
            <a:off x="5404521" y="5862340"/>
            <a:ext cx="455371" cy="409846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defTabSz="1007838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694710" y="5599166"/>
            <a:ext cx="2966250" cy="948154"/>
          </a:xfrm>
          <a:prstGeom prst="rect">
            <a:avLst/>
          </a:prstGeom>
        </p:spPr>
        <p:txBody>
          <a:bodyPr wrap="square" lIns="100783" tIns="50392" rIns="100783" bIns="50392">
            <a:spAutoFit/>
          </a:bodyPr>
          <a:lstStyle/>
          <a:p>
            <a:pPr defTabSz="1007838" latinLnBrk="1">
              <a:defRPr lang="ko-KR" altLang="en-US"/>
            </a:pPr>
            <a:r>
              <a:rPr lang="en-US" altLang="ko-KR" sz="1100" dirty="0">
                <a:solidFill>
                  <a:prstClr val="black"/>
                </a:solidFill>
              </a:rPr>
              <a:t>Contains 3 herbs that help relieve stress through harmonizing the nervous system</a:t>
            </a:r>
          </a:p>
          <a:p>
            <a:pPr defTabSz="1007838" latinLnBrk="1">
              <a:defRPr lang="ko-KR" altLang="en-US"/>
            </a:pPr>
            <a:endParaRPr lang="en-US" altLang="ko-KR" sz="1100" dirty="0">
              <a:solidFill>
                <a:prstClr val="black"/>
              </a:solidFill>
            </a:endParaRPr>
          </a:p>
          <a:p>
            <a:pPr defTabSz="1007838" latinLnBrk="1">
              <a:defRPr lang="ko-KR" altLang="en-US"/>
            </a:pPr>
            <a:r>
              <a:rPr lang="en-US" altLang="ko-KR" sz="1100" dirty="0">
                <a:solidFill>
                  <a:prstClr val="black"/>
                </a:solidFill>
              </a:rPr>
              <a:t>Helps relieve stress and improve cognitive ability through harmonizing the nervous system</a:t>
            </a:r>
          </a:p>
        </p:txBody>
      </p:sp>
      <p:sp>
        <p:nvSpPr>
          <p:cNvPr id="38" name="타원 37"/>
          <p:cNvSpPr/>
          <p:nvPr/>
        </p:nvSpPr>
        <p:spPr>
          <a:xfrm>
            <a:off x="5595999" y="2264155"/>
            <a:ext cx="607561" cy="500875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defTabSz="1007838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5595999" y="3402907"/>
            <a:ext cx="607561" cy="500875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defTabSz="1007838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5404521" y="6303137"/>
            <a:ext cx="455371" cy="40984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rtlCol="0" anchor="ctr"/>
          <a:lstStyle/>
          <a:p>
            <a:pPr algn="ctr" defTabSz="1007838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311564" y="4378477"/>
            <a:ext cx="4250656" cy="960987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3" tIns="50392" rIns="100783" bIns="50392" anchor="ctr"/>
          <a:lstStyle/>
          <a:p>
            <a:pPr defTabSz="1007838" latinLnBrk="1">
              <a:buClr>
                <a:prstClr val="black"/>
              </a:buClr>
              <a:defRPr lang="ko-KR" altLang="en-US"/>
            </a:pPr>
            <a:endParaRPr lang="en-US" altLang="ko-KR" sz="1200">
              <a:solidFill>
                <a:prstClr val="black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73832" y="6363870"/>
            <a:ext cx="1012924" cy="288377"/>
          </a:xfrm>
          <a:prstGeom prst="rect">
            <a:avLst/>
          </a:prstGeom>
        </p:spPr>
        <p:txBody>
          <a:bodyPr wrap="square" lIns="100783" tIns="50392" rIns="100783" bIns="50392">
            <a:spAutoFit/>
          </a:bodyPr>
          <a:lstStyle/>
          <a:p>
            <a:pPr algn="ctr" defTabSz="1007838" latinLnBrk="1">
              <a:defRPr lang="ko-KR" altLang="en-US"/>
            </a:pPr>
            <a:r>
              <a:rPr lang="en-US" altLang="ko-KR" sz="1200" dirty="0">
                <a:solidFill>
                  <a:prstClr val="black"/>
                </a:solidFill>
              </a:rPr>
              <a:t>Hibiscus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6694710" y="4528186"/>
            <a:ext cx="2966250" cy="609600"/>
          </a:xfrm>
          <a:prstGeom prst="rect">
            <a:avLst/>
          </a:prstGeom>
        </p:spPr>
        <p:txBody>
          <a:bodyPr wrap="square" lIns="100783" tIns="50392" rIns="100783" bIns="50392">
            <a:spAutoFit/>
          </a:bodyPr>
          <a:lstStyle/>
          <a:p>
            <a:pPr defTabSz="1007838" latinLnBrk="1">
              <a:defRPr lang="ko-KR" altLang="en-US"/>
            </a:pPr>
            <a:r>
              <a:rPr lang="en-US" altLang="ko-KR" sz="1100" dirty="0">
                <a:solidFill>
                  <a:prstClr val="black"/>
                </a:solidFill>
              </a:rPr>
              <a:t>A product meticulously designed and manufactured, including the raw materials, by BK Bio a phospholipid specialist, and </a:t>
            </a:r>
            <a:r>
              <a:rPr lang="en-US" altLang="ko-KR" sz="1100" dirty="0" err="1">
                <a:solidFill>
                  <a:prstClr val="black"/>
                </a:solidFill>
              </a:rPr>
              <a:t>Croda</a:t>
            </a:r>
            <a:endParaRPr lang="en-US" altLang="ko-KR" sz="1100" dirty="0">
              <a:solidFill>
                <a:prstClr val="black"/>
              </a:solidFill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15" y="4909762"/>
            <a:ext cx="945199" cy="330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83" y="4504729"/>
            <a:ext cx="912354" cy="344157"/>
          </a:xfrm>
          <a:prstGeom prst="rect">
            <a:avLst/>
          </a:prstGeom>
        </p:spPr>
      </p:pic>
      <p:pic>
        <p:nvPicPr>
          <p:cNvPr id="1026" name="Picture 2" descr="detail image">
            <a:extLst>
              <a:ext uri="{FF2B5EF4-FFF2-40B4-BE49-F238E27FC236}">
                <a16:creationId xmlns:a16="http://schemas.microsoft.com/office/drawing/2014/main" id="{95B3F49F-17B3-B571-4A75-A354F588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574" y="1075337"/>
            <a:ext cx="1467086" cy="146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텍스트 개체 틀 6">
            <a:extLst>
              <a:ext uri="{FF2B5EF4-FFF2-40B4-BE49-F238E27FC236}">
                <a16:creationId xmlns:a16="http://schemas.microsoft.com/office/drawing/2014/main" id="{346F07FA-4F04-56A0-67E6-E1048FE26AAE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Product_Honestin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® </a:t>
            </a:r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Brand_Healthfood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for brain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BF23AE0C-F375-F3ED-C2E3-D9E76BD11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244624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"/>
          <p:cNvGrpSpPr/>
          <p:nvPr/>
        </p:nvGrpSpPr>
        <p:grpSpPr>
          <a:xfrm>
            <a:off x="515437" y="1523343"/>
            <a:ext cx="4505019" cy="401644"/>
            <a:chOff x="528982" y="1676975"/>
            <a:chExt cx="5517882" cy="513910"/>
          </a:xfrm>
        </p:grpSpPr>
        <p:sp>
          <p:nvSpPr>
            <p:cNvPr id="46" name="Rectangle 19"/>
            <p:cNvSpPr>
              <a:spLocks noChangeArrowheads="1"/>
            </p:cNvSpPr>
            <p:nvPr/>
          </p:nvSpPr>
          <p:spPr>
            <a:xfrm>
              <a:off x="528982" y="1676975"/>
              <a:ext cx="5517882" cy="513910"/>
            </a:xfrm>
            <a:prstGeom prst="rect">
              <a:avLst/>
            </a:prstGeom>
            <a:noFill/>
            <a:ln>
              <a:noFill/>
            </a:ln>
          </p:spPr>
          <p:txBody>
            <a:bodyPr lIns="75651" tIns="35906" rIns="75651" bIns="107706" anchor="b"/>
            <a:lstStyle>
              <a:lvl1pPr marL="341313" indent="-341313"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1pPr>
              <a:lvl2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2pPr>
              <a:lvl3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3pPr>
              <a:lvl4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4pPr>
              <a:lvl5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2748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7320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1892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6464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ctr" eaLnBrk="1" latinLnBrk="1" hangingPunct="1">
                <a:spcBef>
                  <a:spcPct val="3000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defRPr lang="ko-KR" altLang="en-US"/>
              </a:pPr>
              <a:r>
                <a:rPr lang="en-US" altLang="ko-KR" sz="1500" b="1" dirty="0">
                  <a:solidFill>
                    <a:srgbClr val="000000"/>
                  </a:solidFill>
                  <a:latin typeface="맑은 고딕"/>
                  <a:ea typeface="맑은 고딕"/>
                </a:rPr>
                <a:t>Product</a:t>
              </a:r>
              <a:r>
                <a:rPr lang="ko-KR" altLang="en-US" sz="1500" b="1" dirty="0">
                  <a:solidFill>
                    <a:srgbClr val="000000"/>
                  </a:solidFill>
                  <a:latin typeface="맑은 고딕"/>
                  <a:ea typeface="맑은 고딕"/>
                </a:rPr>
                <a:t> </a:t>
              </a:r>
              <a:r>
                <a:rPr lang="en-US" altLang="ko-KR" sz="1500" b="1" dirty="0">
                  <a:solidFill>
                    <a:srgbClr val="000000"/>
                  </a:solidFill>
                  <a:latin typeface="맑은 고딕"/>
                  <a:ea typeface="맑은 고딕"/>
                </a:rPr>
                <a:t>Overview</a:t>
              </a:r>
              <a:endParaRPr lang="ko-KR" altLang="en-US" sz="1500" b="1" dirty="0">
                <a:solidFill>
                  <a:srgbClr val="000000"/>
                </a:solidFill>
                <a:latin typeface="맑은 고딕"/>
                <a:ea typeface="맑은 고딕"/>
              </a:endParaRPr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81318" y="2181947"/>
              <a:ext cx="53781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그룹 3"/>
          <p:cNvGrpSpPr/>
          <p:nvPr/>
        </p:nvGrpSpPr>
        <p:grpSpPr>
          <a:xfrm>
            <a:off x="5247746" y="1523343"/>
            <a:ext cx="4314472" cy="401644"/>
            <a:chOff x="528982" y="1676975"/>
            <a:chExt cx="5517882" cy="513910"/>
          </a:xfrm>
        </p:grpSpPr>
        <p:sp>
          <p:nvSpPr>
            <p:cNvPr id="49" name="Rectangle 19"/>
            <p:cNvSpPr>
              <a:spLocks noChangeArrowheads="1"/>
            </p:cNvSpPr>
            <p:nvPr/>
          </p:nvSpPr>
          <p:spPr>
            <a:xfrm>
              <a:off x="528982" y="1676975"/>
              <a:ext cx="5517882" cy="513910"/>
            </a:xfrm>
            <a:prstGeom prst="rect">
              <a:avLst/>
            </a:prstGeom>
            <a:noFill/>
            <a:ln>
              <a:noFill/>
            </a:ln>
          </p:spPr>
          <p:txBody>
            <a:bodyPr lIns="75651" tIns="35906" rIns="75651" bIns="107706" anchor="b"/>
            <a:lstStyle>
              <a:lvl1pPr marL="341313" indent="-341313"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1pPr>
              <a:lvl2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2pPr>
              <a:lvl3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3pPr>
              <a:lvl4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4pPr>
              <a:lvl5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2748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7320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1892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6464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ctr" eaLnBrk="1" latinLnBrk="1" hangingPunct="1">
                <a:spcBef>
                  <a:spcPct val="3000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defRPr lang="ko-KR" altLang="en-US"/>
              </a:pPr>
              <a:r>
                <a:rPr lang="en-US" altLang="ko-KR" sz="1500" b="1" dirty="0">
                  <a:solidFill>
                    <a:srgbClr val="000000"/>
                  </a:solidFill>
                  <a:latin typeface="맑은 고딕"/>
                  <a:ea typeface="맑은 고딕"/>
                </a:rPr>
                <a:t>Features</a:t>
              </a:r>
              <a:endParaRPr lang="ko-KR" altLang="en-US" sz="1500" b="1" dirty="0">
                <a:solidFill>
                  <a:srgbClr val="000000"/>
                </a:solidFill>
                <a:latin typeface="맑은 고딕"/>
                <a:ea typeface="맑은 고딕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581318" y="2181947"/>
              <a:ext cx="53781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16791"/>
              </p:ext>
            </p:extLst>
          </p:nvPr>
        </p:nvGraphicFramePr>
        <p:xfrm>
          <a:off x="545211" y="1958789"/>
          <a:ext cx="4403874" cy="4862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6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876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Product Name</a:t>
                      </a:r>
                      <a:endParaRPr lang="ko-KR" altLang="en-US" sz="105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All that joint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876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Food</a:t>
                      </a:r>
                      <a:r>
                        <a:rPr lang="ko-KR" altLang="en-US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Type</a:t>
                      </a:r>
                      <a:endParaRPr lang="ko-KR" altLang="en-US" sz="105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Health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functional food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3106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Functionality and Ingredients</a:t>
                      </a: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Main</a:t>
                      </a:r>
                      <a:r>
                        <a:rPr lang="ko-KR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ingredient</a:t>
                      </a:r>
                      <a:r>
                        <a:rPr lang="ko-KR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MSM(</a:t>
                      </a:r>
                      <a:r>
                        <a:rPr lang="ko-KR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US origin, 1,500mg) </a:t>
                      </a:r>
                      <a:b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</a:br>
                      <a:endParaRPr lang="en-US" altLang="ko-KR" sz="11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 Sub ingredients</a:t>
                      </a:r>
                    </a:p>
                    <a:p>
                      <a:pPr algn="l" latinLnBrk="1">
                        <a:defRPr lang="ko-KR" altLang="en-US"/>
                      </a:pPr>
                      <a:r>
                        <a:rPr lang="ko-KR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en-US" sz="1100" b="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Dendropanax</a:t>
                      </a:r>
                      <a:r>
                        <a:rPr lang="en-US" altLang="en-US" sz="1100" b="0" kern="12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en-US" sz="1100" b="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morbiferus</a:t>
                      </a:r>
                      <a:r>
                        <a:rPr lang="en-US" altLang="en-US" sz="1100" b="0" kern="12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and Seaweed extract</a:t>
                      </a:r>
                    </a:p>
                    <a:p>
                      <a:pPr algn="l" latinLnBrk="1">
                        <a:defRPr lang="ko-KR" altLang="en-US"/>
                      </a:pPr>
                      <a:r>
                        <a:rPr lang="ko-KR" altLang="en-US" sz="1100" b="0" kern="12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en-US" sz="1100" b="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Eleutherococcus</a:t>
                      </a:r>
                      <a:r>
                        <a:rPr lang="en-US" altLang="en-US" sz="1100" b="0" kern="12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en-US" sz="1100" b="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senticosu</a:t>
                      </a:r>
                      <a:r>
                        <a:rPr lang="en-US" altLang="en-US" sz="1100" b="0" kern="12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extract</a:t>
                      </a: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en-US" sz="1100" b="0" kern="12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S. Borealis extract concentrate</a:t>
                      </a:r>
                    </a:p>
                    <a:p>
                      <a:pPr algn="l" latinLnBrk="1">
                        <a:defRPr lang="ko-KR" altLang="en-US"/>
                      </a:pPr>
                      <a:endParaRPr lang="en-US" altLang="ko-KR" sz="1100" b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3. Jeju</a:t>
                      </a:r>
                      <a:r>
                        <a:rPr lang="ko-KR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lava</a:t>
                      </a:r>
                      <a:r>
                        <a:rPr lang="ko-KR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seawater</a:t>
                      </a:r>
                      <a:endParaRPr lang="ko-KR" altLang="en-US" sz="11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876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Specification</a:t>
                      </a:r>
                      <a:endParaRPr lang="ko-KR" altLang="en-US" sz="105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 pouches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ko-KR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70ml / Shelf life 2 years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9814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Recommended Customers</a:t>
                      </a:r>
                      <a:endParaRPr lang="ko-KR" altLang="en-US" sz="105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People with recurrent and persistent joint pain </a:t>
                      </a:r>
                    </a:p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People with pain in joints such as hands, arms, shoulders, and knees </a:t>
                      </a:r>
                    </a:p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People who have tried various things but have not seen any results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876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Consumer Price</a:t>
                      </a:r>
                      <a:endParaRPr lang="ko-KR" altLang="en-US" sz="105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KRW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2" name="직사각형 51"/>
          <p:cNvSpPr/>
          <p:nvPr/>
        </p:nvSpPr>
        <p:spPr>
          <a:xfrm>
            <a:off x="5311562" y="2016248"/>
            <a:ext cx="4250656" cy="4748342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/>
          <a:p>
            <a:pPr defTabSz="1007734">
              <a:lnSpc>
                <a:spcPct val="150000"/>
              </a:lnSpc>
              <a:buClr>
                <a:prstClr val="black"/>
              </a:buClr>
              <a:defRPr lang="ko-KR" altLang="en-US"/>
            </a:pPr>
            <a:endParaRPr lang="en-US" altLang="ko-KR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1007734">
              <a:lnSpc>
                <a:spcPct val="150000"/>
              </a:lnSpc>
              <a:buClr>
                <a:prstClr val="black"/>
              </a:buClr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Contains 1,500mg of premium MSM from the USA - Meets the daily recommended amount of MSM, a functional ingredient approved by the Ministry of Food and Drug Safety</a:t>
            </a:r>
            <a:r>
              <a:rPr lang="en-US" altLang="ko-KR" sz="120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1007734">
              <a:lnSpc>
                <a:spcPct val="150000"/>
              </a:lnSpc>
              <a:buClr>
                <a:prstClr val="black"/>
              </a:buClr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Jeju seaweed </a:t>
            </a:r>
          </a:p>
          <a:p>
            <a:pPr defTabSz="1007734">
              <a:lnSpc>
                <a:spcPct val="150000"/>
              </a:lnSpc>
              <a:buClr>
                <a:prstClr val="black"/>
              </a:buClr>
              <a:defRPr lang="ko-KR" altLang="en-US"/>
            </a:pPr>
            <a:r>
              <a:rPr lang="en-US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Ecklonia cava, Sargassum </a:t>
            </a:r>
            <a:r>
              <a:rPr lang="en-US" altLang="en-US" sz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fusiforme</a:t>
            </a: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</a:t>
            </a:r>
            <a:r>
              <a:rPr lang="en-US" altLang="en-US" sz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sargassum</a:t>
            </a:r>
            <a:r>
              <a:rPr lang="en-US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en-US" sz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Gelidium</a:t>
            </a:r>
            <a:r>
              <a:rPr lang="en-US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amansii</a:t>
            </a:r>
            <a:r>
              <a:rPr lang="en-US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S. Borealis extract</a:t>
            </a:r>
            <a:b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Using Lava Seawater instead of normal water</a:t>
            </a:r>
            <a:br>
              <a:rPr lang="en-US" altLang="ko-KR" sz="120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Lava seawater containing minerals and nutrients, naturally </a:t>
            </a: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filtered through basalt layers for 400,000 years</a:t>
            </a:r>
            <a:b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Jeju </a:t>
            </a:r>
            <a:r>
              <a:rPr lang="en-US" altLang="ko-KR" sz="12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Haenyeo</a:t>
            </a: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Association Joint Health Certified</a:t>
            </a:r>
            <a:b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No sugar, No oligosaccharide</a:t>
            </a:r>
          </a:p>
          <a:p>
            <a:pPr defTabSz="1007734">
              <a:lnSpc>
                <a:spcPct val="150000"/>
              </a:lnSpc>
              <a:buClr>
                <a:prstClr val="black"/>
              </a:buClr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One pack per day, fast-absorbing liquid product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8C86979-1396-AA57-DBDC-72A6E8B28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146" y="1130218"/>
            <a:ext cx="1469034" cy="1438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텍스트 개체 틀 6">
            <a:extLst>
              <a:ext uri="{FF2B5EF4-FFF2-40B4-BE49-F238E27FC236}">
                <a16:creationId xmlns:a16="http://schemas.microsoft.com/office/drawing/2014/main" id="{0537E1AD-2CEA-FFB5-A68D-E81B08A71D8E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Product_Honestin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® </a:t>
            </a:r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Brand_Healthfood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for Joint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294B215E-928A-3A8D-D25D-D365D53171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099941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3"/>
          <p:cNvGrpSpPr/>
          <p:nvPr/>
        </p:nvGrpSpPr>
        <p:grpSpPr>
          <a:xfrm>
            <a:off x="515435" y="1523343"/>
            <a:ext cx="4505019" cy="401644"/>
            <a:chOff x="528982" y="1676975"/>
            <a:chExt cx="5517882" cy="513910"/>
          </a:xfrm>
        </p:grpSpPr>
        <p:sp>
          <p:nvSpPr>
            <p:cNvPr id="13" name="Rectangle 19"/>
            <p:cNvSpPr>
              <a:spLocks noChangeArrowheads="1"/>
            </p:cNvSpPr>
            <p:nvPr/>
          </p:nvSpPr>
          <p:spPr>
            <a:xfrm>
              <a:off x="528982" y="1676975"/>
              <a:ext cx="5517882" cy="513910"/>
            </a:xfrm>
            <a:prstGeom prst="rect">
              <a:avLst/>
            </a:prstGeom>
            <a:noFill/>
            <a:ln>
              <a:noFill/>
            </a:ln>
          </p:spPr>
          <p:txBody>
            <a:bodyPr lIns="75651" tIns="35906" rIns="75651" bIns="107706" anchor="b"/>
            <a:lstStyle>
              <a:lvl1pPr marL="341313" indent="-341313"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1pPr>
              <a:lvl2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2pPr>
              <a:lvl3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3pPr>
              <a:lvl4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4pPr>
              <a:lvl5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2748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7320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1892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6464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ctr" eaLnBrk="1" hangingPunct="1">
                <a:spcBef>
                  <a:spcPct val="3000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defRPr lang="ko-KR" altLang="en-US"/>
              </a:pPr>
              <a:r>
                <a:rPr lang="en-US" altLang="ko-KR" sz="1500" b="1" dirty="0">
                  <a:solidFill>
                    <a:srgbClr val="000000"/>
                  </a:solidFill>
                  <a:latin typeface="+mn-ea"/>
                  <a:ea typeface="+mn-ea"/>
                  <a:cs typeface="+mj-cs"/>
                </a:rPr>
                <a:t>Product Overview</a:t>
              </a:r>
              <a:endParaRPr lang="ko-KR" altLang="en-US" sz="1500" b="1" dirty="0">
                <a:solidFill>
                  <a:srgbClr val="000000"/>
                </a:solidFill>
                <a:latin typeface="+mn-ea"/>
                <a:ea typeface="+mn-ea"/>
                <a:cs typeface="+mj-cs"/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581318" y="2181947"/>
              <a:ext cx="53781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3"/>
          <p:cNvGrpSpPr/>
          <p:nvPr/>
        </p:nvGrpSpPr>
        <p:grpSpPr>
          <a:xfrm>
            <a:off x="5247746" y="1523343"/>
            <a:ext cx="4314472" cy="401644"/>
            <a:chOff x="528982" y="1676975"/>
            <a:chExt cx="5517882" cy="513910"/>
          </a:xfrm>
        </p:grpSpPr>
        <p:sp>
          <p:nvSpPr>
            <p:cNvPr id="16" name="Rectangle 19"/>
            <p:cNvSpPr>
              <a:spLocks noChangeArrowheads="1"/>
            </p:cNvSpPr>
            <p:nvPr/>
          </p:nvSpPr>
          <p:spPr>
            <a:xfrm>
              <a:off x="528982" y="1676975"/>
              <a:ext cx="5517882" cy="513910"/>
            </a:xfrm>
            <a:prstGeom prst="rect">
              <a:avLst/>
            </a:prstGeom>
            <a:noFill/>
            <a:ln>
              <a:noFill/>
            </a:ln>
          </p:spPr>
          <p:txBody>
            <a:bodyPr lIns="75651" tIns="35906" rIns="75651" bIns="107706" anchor="b"/>
            <a:lstStyle>
              <a:lvl1pPr marL="341313" indent="-341313"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1pPr>
              <a:lvl2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2pPr>
              <a:lvl3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3pPr>
              <a:lvl4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4pPr>
              <a:lvl5pPr defTabSz="6565900" eaLnBrk="0" hangingPunct="0"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2748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7320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1892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646488" indent="1588" defTabSz="6565900" eaLnBrk="0" fontAlgn="base" hangingPunct="0">
                <a:spcBef>
                  <a:spcPct val="3000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ctr" eaLnBrk="1" hangingPunct="1">
                <a:spcBef>
                  <a:spcPct val="3000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defRPr lang="ko-KR" altLang="en-US"/>
              </a:pPr>
              <a:r>
                <a:rPr lang="en-US" altLang="ko-KR" sz="1500" b="1" dirty="0">
                  <a:solidFill>
                    <a:srgbClr val="000000"/>
                  </a:solidFill>
                  <a:latin typeface="+mn-ea"/>
                  <a:ea typeface="+mn-ea"/>
                  <a:cs typeface="+mj-cs"/>
                </a:rPr>
                <a:t>Features</a:t>
              </a:r>
              <a:endParaRPr lang="ko-KR" altLang="en-US" sz="1500" b="1" dirty="0">
                <a:solidFill>
                  <a:srgbClr val="000000"/>
                </a:solidFill>
                <a:latin typeface="+mn-ea"/>
                <a:ea typeface="+mn-ea"/>
                <a:cs typeface="+mj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581318" y="2181947"/>
              <a:ext cx="53781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094840"/>
              </p:ext>
            </p:extLst>
          </p:nvPr>
        </p:nvGraphicFramePr>
        <p:xfrm>
          <a:off x="545209" y="1958789"/>
          <a:ext cx="4403874" cy="5161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631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Product Name</a:t>
                      </a:r>
                      <a:endParaRPr lang="ko-KR" altLang="en-US" sz="105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All that immune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631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Food</a:t>
                      </a:r>
                      <a:r>
                        <a:rPr lang="ko-KR" altLang="en-US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Type</a:t>
                      </a:r>
                      <a:endParaRPr lang="ko-KR" altLang="en-US" sz="105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Health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functional food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3588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Functionality and Ingredients</a:t>
                      </a: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Main ingredient Zinc</a:t>
                      </a:r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(US origin, 4mg) </a:t>
                      </a:r>
                      <a:b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</a:br>
                      <a:endParaRPr lang="en-US" altLang="ko-KR" sz="12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 </a:t>
                      </a:r>
                      <a:r>
                        <a:rPr lang="en-US" altLang="ko-KR" sz="12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Organic</a:t>
                      </a:r>
                      <a:r>
                        <a:rPr lang="ko-KR" altLang="en-US" sz="12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Burdock</a:t>
                      </a:r>
                      <a:r>
                        <a:rPr lang="en-US" altLang="ko-KR" sz="1200" b="0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S</a:t>
                      </a:r>
                      <a:r>
                        <a:rPr lang="en-US" sz="1200" b="0" kern="120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hiitake mushrooms</a:t>
                      </a:r>
                      <a:endParaRPr lang="en-US" altLang="en-US" sz="1200" b="0" kern="120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en-US" sz="12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altLang="ko-KR" sz="1200" b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Carrot, Radish green, Radish</a:t>
                      </a:r>
                    </a:p>
                    <a:p>
                      <a:pPr algn="l" latinLnBrk="1">
                        <a:defRPr lang="ko-KR" altLang="en-US"/>
                      </a:pPr>
                      <a:endParaRPr lang="en-US" altLang="ko-KR" sz="12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3.</a:t>
                      </a:r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Jeju</a:t>
                      </a:r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lava</a:t>
                      </a:r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seawater</a:t>
                      </a:r>
                      <a:endParaRPr lang="ko-KR" altLang="en-US" sz="12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631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Specification</a:t>
                      </a:r>
                      <a:endParaRPr lang="ko-KR" altLang="en-US" sz="105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 pouch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ko-KR" sz="12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120ml /Shelf life 2 years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3204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05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Recommended Customers</a:t>
                      </a:r>
                      <a:endParaRPr lang="ko-KR" altLang="en-US" sz="105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Those who need normal immune function and cell division </a:t>
                      </a:r>
                    </a:p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Those who need health management due to decreased physical strength and lack of vitality </a:t>
                      </a:r>
                    </a:p>
                    <a:p>
                      <a:pPr marL="171450" indent="-171450" algn="l" latinLnBrk="1">
                        <a:buFontTx/>
                        <a:buChar char="-"/>
                        <a:defRPr lang="ko-KR" altLang="en-US"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Those who are overly active or busy with work - Those who need health promotion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631">
                <a:tc>
                  <a:txBody>
                    <a:bodyPr/>
                    <a:lstStyle/>
                    <a:p>
                      <a:pPr marL="0" algn="ctr" defTabSz="900000" eaLnBrk="1" latinLnBrk="1" hangingPunct="1">
                        <a:defRPr lang="ko-KR" altLang="en-US"/>
                      </a:pPr>
                      <a:r>
                        <a:rPr lang="en-US" altLang="ko-KR" sz="1200" b="1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Consumer Price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KRW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15083" marR="115083" marT="50269" marB="50269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" name="직사각형 18"/>
          <p:cNvSpPr/>
          <p:nvPr/>
        </p:nvSpPr>
        <p:spPr>
          <a:xfrm>
            <a:off x="5311563" y="2047764"/>
            <a:ext cx="4250656" cy="4748342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marL="251986" indent="-251986">
              <a:lnSpc>
                <a:spcPct val="150000"/>
              </a:lnSpc>
              <a:buClr>
                <a:prstClr val="black"/>
              </a:buClr>
              <a:buAutoNum type="arabicPeriod"/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+mn-ea"/>
                <a:cs typeface="+mj-cs"/>
              </a:rPr>
              <a:t>Contains 4mg of zinc gluconate from the United States - Meets the recommended daily intake of zinc, a functional ingredient recognized by the Ministry of Food and Drug Safety</a:t>
            </a:r>
          </a:p>
          <a:p>
            <a:pPr marL="251986" indent="-251986">
              <a:lnSpc>
                <a:spcPct val="150000"/>
              </a:lnSpc>
              <a:buClr>
                <a:prstClr val="black"/>
              </a:buClr>
              <a:buAutoNum type="arabicPeriod"/>
              <a:defRPr lang="ko-KR" altLang="en-US"/>
            </a:pPr>
            <a:endParaRPr lang="en-US" altLang="ko-KR" sz="1200" dirty="0">
              <a:solidFill>
                <a:schemeClr val="tx1"/>
              </a:solidFill>
              <a:latin typeface="+mn-ea"/>
              <a:cs typeface="+mj-cs"/>
            </a:endParaRPr>
          </a:p>
          <a:p>
            <a:pPr marL="251986" indent="-251986">
              <a:lnSpc>
                <a:spcPct val="150000"/>
              </a:lnSpc>
              <a:buClr>
                <a:prstClr val="black"/>
              </a:buClr>
              <a:buAutoNum type="arabicPeriod"/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+mn-ea"/>
                <a:cs typeface="+mj-cs"/>
              </a:rPr>
              <a:t>Vegetable water product made by brewing organic burdock, shiitake mushrooms, carrots, radish greens, and radishes in the optimal mixing ratio - Certified organic processed food</a:t>
            </a:r>
          </a:p>
          <a:p>
            <a:pPr marL="251986" indent="-251986">
              <a:lnSpc>
                <a:spcPct val="150000"/>
              </a:lnSpc>
              <a:buClr>
                <a:prstClr val="black"/>
              </a:buClr>
              <a:buAutoNum type="arabicPeriod"/>
              <a:defRPr lang="ko-KR" altLang="en-US"/>
            </a:pPr>
            <a:endParaRPr lang="en-US" altLang="ko-KR" sz="1200" dirty="0">
              <a:solidFill>
                <a:schemeClr val="tx1"/>
              </a:solidFill>
              <a:latin typeface="+mn-ea"/>
              <a:cs typeface="+mj-cs"/>
            </a:endParaRPr>
          </a:p>
          <a:p>
            <a:pPr>
              <a:lnSpc>
                <a:spcPct val="150000"/>
              </a:lnSpc>
              <a:buClr>
                <a:prstClr val="black"/>
              </a:buClr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+mn-ea"/>
                <a:cs typeface="+mj-cs"/>
              </a:rPr>
              <a:t>3. Uses Jeju lava seawater instead of purified water </a:t>
            </a:r>
          </a:p>
          <a:p>
            <a:pPr>
              <a:lnSpc>
                <a:spcPct val="150000"/>
              </a:lnSpc>
              <a:buClr>
                <a:prstClr val="black"/>
              </a:buClr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+mn-ea"/>
                <a:cs typeface="+mj-cs"/>
              </a:rPr>
              <a:t>   Lava seawater containing minerals and nutrients    </a:t>
            </a:r>
          </a:p>
          <a:p>
            <a:pPr>
              <a:lnSpc>
                <a:spcPct val="150000"/>
              </a:lnSpc>
              <a:buClr>
                <a:prstClr val="black"/>
              </a:buClr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+mn-ea"/>
                <a:cs typeface="+mj-cs"/>
              </a:rPr>
              <a:t>   naturally filtered from basalt layers for 400,000 years </a:t>
            </a:r>
          </a:p>
          <a:p>
            <a:pPr>
              <a:lnSpc>
                <a:spcPct val="150000"/>
              </a:lnSpc>
              <a:buClr>
                <a:prstClr val="black"/>
              </a:buClr>
              <a:defRPr lang="ko-KR" altLang="en-US"/>
            </a:pPr>
            <a:endParaRPr lang="en-US" altLang="ko-KR" sz="1200" dirty="0">
              <a:solidFill>
                <a:schemeClr val="tx1"/>
              </a:solidFill>
              <a:latin typeface="+mn-ea"/>
              <a:cs typeface="+mj-cs"/>
            </a:endParaRPr>
          </a:p>
          <a:p>
            <a:pPr>
              <a:lnSpc>
                <a:spcPct val="150000"/>
              </a:lnSpc>
              <a:buClr>
                <a:prstClr val="black"/>
              </a:buClr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+mn-ea"/>
                <a:cs typeface="+mj-cs"/>
              </a:rPr>
              <a:t>4. One pack per day, a liquid product that is quickly </a:t>
            </a:r>
          </a:p>
          <a:p>
            <a:pPr>
              <a:lnSpc>
                <a:spcPct val="150000"/>
              </a:lnSpc>
              <a:buClr>
                <a:prstClr val="black"/>
              </a:buClr>
              <a:defRPr lang="ko-KR" altLang="en-US"/>
            </a:pPr>
            <a:r>
              <a:rPr lang="en-US" altLang="ko-KR" sz="1200" dirty="0">
                <a:solidFill>
                  <a:schemeClr val="tx1"/>
                </a:solidFill>
                <a:latin typeface="+mn-ea"/>
                <a:cs typeface="+mj-cs"/>
              </a:rPr>
              <a:t>   absorbed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B16AB87-F81C-65D8-0B9E-B21B068F5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952" y="1179556"/>
            <a:ext cx="1272794" cy="1205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텍스트 개체 틀 6">
            <a:extLst>
              <a:ext uri="{FF2B5EF4-FFF2-40B4-BE49-F238E27FC236}">
                <a16:creationId xmlns:a16="http://schemas.microsoft.com/office/drawing/2014/main" id="{B8729FAC-A7C6-66B8-37A9-F7DCDAB6BA08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Product_Honestin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® Brand_ Healthfood for immune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A091E1F6-40FB-C637-F5FE-64D470EC45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642485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640815" y="1355676"/>
            <a:ext cx="8971984" cy="534825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Clr>
                <a:prstClr val="black"/>
              </a:buClr>
              <a:defRPr lang="ko-KR" altLang="en-US"/>
            </a:pPr>
            <a:endParaRPr lang="en-US" altLang="ko-KR" sz="1100">
              <a:solidFill>
                <a:prstClr val="black"/>
              </a:solidFill>
              <a:latin typeface="풀무원 로하스 OTF Bold"/>
              <a:ea typeface="풀무원 로하스 OTF Bold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65" y="2127387"/>
            <a:ext cx="1408440" cy="3949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FF60DFD0-346A-4CE2-A2D8-36657DC082A1}"/>
              </a:ext>
            </a:extLst>
          </p:cNvPr>
          <p:cNvSpPr/>
          <p:nvPr/>
        </p:nvSpPr>
        <p:spPr>
          <a:xfrm>
            <a:off x="2441296" y="3401606"/>
            <a:ext cx="2685511" cy="1708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7943" latinLnBrk="1">
              <a:lnSpc>
                <a:spcPct val="80000"/>
              </a:lnSpc>
              <a:spcBef>
                <a:spcPts val="1102"/>
              </a:spcBef>
            </a:pPr>
            <a:r>
              <a:rPr lang="en-US" altLang="ko-KR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[ emart</a:t>
            </a:r>
            <a:r>
              <a:rPr lang="ko-KR" altLang="en-US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Organic</a:t>
            </a:r>
            <a:r>
              <a:rPr lang="ko-KR" altLang="en-US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ABC Juice</a:t>
            </a:r>
            <a:r>
              <a:rPr lang="ko-KR" altLang="en-US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]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Whole organic vegetable juice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NFC juice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Jeju organic beet, carrot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750ml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28 days in a refrigerator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806" y="2136717"/>
            <a:ext cx="1419308" cy="394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직사각형 32">
            <a:extLst>
              <a:ext uri="{FF2B5EF4-FFF2-40B4-BE49-F238E27FC236}">
                <a16:creationId xmlns:a16="http://schemas.microsoft.com/office/drawing/2014/main" id="{FF60DFD0-346A-4CE2-A2D8-36657DC082A1}"/>
              </a:ext>
            </a:extLst>
          </p:cNvPr>
          <p:cNvSpPr/>
          <p:nvPr/>
        </p:nvSpPr>
        <p:spPr>
          <a:xfrm>
            <a:off x="6889809" y="3377287"/>
            <a:ext cx="2807185" cy="1708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7943" latinLnBrk="1">
              <a:lnSpc>
                <a:spcPct val="80000"/>
              </a:lnSpc>
              <a:spcBef>
                <a:spcPts val="1102"/>
              </a:spcBef>
            </a:pPr>
            <a:r>
              <a:rPr lang="en-US" altLang="ko-KR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[ emart</a:t>
            </a:r>
            <a:r>
              <a:rPr lang="ko-KR" altLang="en-US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Organic</a:t>
            </a:r>
            <a:r>
              <a:rPr lang="ko-KR" altLang="en-US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CCA Juice</a:t>
            </a:r>
            <a:r>
              <a:rPr lang="ko-KR" altLang="en-US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srgbClr val="0099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]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Whole organic vegetable juice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NFC juice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Jeju organic carrot, cabbage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750ml</a:t>
            </a:r>
          </a:p>
          <a:p>
            <a:pPr marL="171450" indent="-171450" defTabSz="1007943" latinLnBrk="1">
              <a:lnSpc>
                <a:spcPct val="80000"/>
              </a:lnSpc>
              <a:spcBef>
                <a:spcPts val="1102"/>
              </a:spcBef>
              <a:buFont typeface="Wingdings" panose="05000000000000000000" pitchFamily="2" charset="2"/>
              <a:buChar char="ü"/>
            </a:pPr>
            <a:r>
              <a:rPr lang="en-US" altLang="ko-KR" sz="1200" b="1" dirty="0">
                <a:ln>
                  <a:solidFill>
                    <a:prstClr val="black">
                      <a:lumMod val="75000"/>
                      <a:lumOff val="25000"/>
                      <a:alpha val="2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28 days in a refrigerator</a:t>
            </a:r>
          </a:p>
        </p:txBody>
      </p:sp>
      <p:sp>
        <p:nvSpPr>
          <p:cNvPr id="4" name="텍스트 개체 틀 6">
            <a:extLst>
              <a:ext uri="{FF2B5EF4-FFF2-40B4-BE49-F238E27FC236}">
                <a16:creationId xmlns:a16="http://schemas.microsoft.com/office/drawing/2014/main" id="{1BF6891C-0401-C533-CA0C-5006FE985F62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Product_ODM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for emart 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DCC303F3-7615-D5FD-9F8F-6E0B6E102E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412377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90143" y="1379007"/>
            <a:ext cx="6549475" cy="321803"/>
            <a:chOff x="251520" y="1323464"/>
            <a:chExt cx="3960440" cy="321803"/>
          </a:xfrm>
        </p:grpSpPr>
        <p:sp>
          <p:nvSpPr>
            <p:cNvPr id="9" name="TextBox 8"/>
            <p:cNvSpPr txBox="1"/>
            <p:nvPr/>
          </p:nvSpPr>
          <p:spPr>
            <a:xfrm>
              <a:off x="1940997" y="1323464"/>
              <a:ext cx="9201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solidFill>
                    <a:prstClr val="black"/>
                  </a:solidFill>
                </a:rPr>
                <a:t>Product</a:t>
              </a:r>
              <a:r>
                <a:rPr lang="ko-KR" altLang="en-US" sz="1400" b="1" dirty="0">
                  <a:solidFill>
                    <a:prstClr val="black"/>
                  </a:solidFill>
                </a:rPr>
                <a:t> </a:t>
              </a:r>
              <a:r>
                <a:rPr lang="en-US" altLang="ko-KR" sz="1400" b="1" dirty="0">
                  <a:solidFill>
                    <a:prstClr val="black"/>
                  </a:solidFill>
                </a:rPr>
                <a:t>Overview</a:t>
              </a:r>
              <a:endParaRPr lang="ko-KR" altLang="en-US" sz="14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/>
        </p:nvGrpSpPr>
        <p:grpSpPr>
          <a:xfrm>
            <a:off x="7123925" y="1379007"/>
            <a:ext cx="2415224" cy="321803"/>
            <a:chOff x="251520" y="1323464"/>
            <a:chExt cx="3960440" cy="321803"/>
          </a:xfrm>
        </p:grpSpPr>
        <p:sp>
          <p:nvSpPr>
            <p:cNvPr id="12" name="TextBox 11"/>
            <p:cNvSpPr txBox="1"/>
            <p:nvPr/>
          </p:nvSpPr>
          <p:spPr>
            <a:xfrm>
              <a:off x="1295872" y="1323464"/>
              <a:ext cx="20729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solidFill>
                    <a:prstClr val="black"/>
                  </a:solidFill>
                </a:rPr>
                <a:t>Product</a:t>
              </a:r>
              <a:r>
                <a:rPr lang="ko-KR" altLang="en-US" sz="1400" b="1" dirty="0">
                  <a:solidFill>
                    <a:prstClr val="black"/>
                  </a:solidFill>
                </a:rPr>
                <a:t> </a:t>
              </a:r>
              <a:r>
                <a:rPr lang="en-US" altLang="ko-KR" sz="1400" b="1" dirty="0">
                  <a:solidFill>
                    <a:prstClr val="black"/>
                  </a:solidFill>
                </a:rPr>
                <a:t>Image</a:t>
              </a:r>
              <a:endParaRPr lang="ko-KR" altLang="en-US" sz="14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7182290" y="1857375"/>
            <a:ext cx="2356859" cy="505378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Clr>
                <a:prstClr val="black"/>
              </a:buClr>
              <a:defRPr lang="ko-KR" altLang="en-US"/>
            </a:pPr>
            <a:endParaRPr lang="en-US" altLang="ko-KR" sz="1100">
              <a:solidFill>
                <a:prstClr val="black"/>
              </a:solidFill>
              <a:latin typeface="풀무원 로하스 OTF Bold"/>
              <a:ea typeface="풀무원 로하스 OTF Bold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22523"/>
              </p:ext>
            </p:extLst>
          </p:nvPr>
        </p:nvGraphicFramePr>
        <p:xfrm>
          <a:off x="490143" y="1857131"/>
          <a:ext cx="6546584" cy="5041854"/>
        </p:xfrm>
        <a:graphic>
          <a:graphicData uri="http://schemas.openxmlformats.org/drawingml/2006/table">
            <a:tbl>
              <a:tblPr/>
              <a:tblGrid>
                <a:gridCol w="1417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660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 Name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Seoul Dairy Vegetable Yogurt - Coconut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114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Food type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Probiotic drink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9723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 Concept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Coconut cream and plant-based lactic acid bacteria</a:t>
                      </a: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This is a healthy plant-based yogurt made by fermenting coconut cream instead of milk so that anyone can drink it without any discomfort. </a:t>
                      </a: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It is made healthier by using plant-based lactic acid bacteria strains.</a:t>
                      </a:r>
                      <a:endPara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1447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Target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People who want to enjoy plant-based yogurt anytime, anywhere   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People who have trouble digesting milk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826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Ingredients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>
                        <a:defRPr lang="ko-KR" altLang="en-US"/>
                      </a:pPr>
                      <a:r>
                        <a:rPr lang="ko-KR" altLang="en-US" sz="1200" dirty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dirty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50% coconut cream, coconut cream powder, isolated soy protein,</a:t>
                      </a:r>
                    </a:p>
                    <a:p>
                      <a:pPr algn="l" latinLnBrk="1">
                        <a:defRPr lang="ko-KR" altLang="en-US"/>
                      </a:pPr>
                      <a:r>
                        <a:rPr lang="en-US" altLang="ko-KR" sz="1200" dirty="0">
                          <a:solidFill>
                            <a:prstClr val="black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 oligosaccharide, glucose</a:t>
                      </a:r>
                      <a:endParaRPr lang="en-US" altLang="ko-KR" sz="1200" dirty="0">
                        <a:solidFill>
                          <a:prstClr val="black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907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Volume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120g/Pouch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8860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Shelf Life</a:t>
                      </a:r>
                      <a:r>
                        <a:rPr lang="ko-KR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 year under a room temperature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58" y="2863105"/>
            <a:ext cx="1690494" cy="31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텍스트 개체 틀 6">
            <a:extLst>
              <a:ext uri="{FF2B5EF4-FFF2-40B4-BE49-F238E27FC236}">
                <a16:creationId xmlns:a16="http://schemas.microsoft.com/office/drawing/2014/main" id="{ABD66F2F-A455-6016-DF48-B42F19719C42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Product_ODM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for Seoul Dairy 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ED252286-52EF-2473-920E-EF625FB7C8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0133850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69595" y="1379007"/>
            <a:ext cx="6549475" cy="321803"/>
            <a:chOff x="251520" y="1323464"/>
            <a:chExt cx="3960440" cy="321803"/>
          </a:xfrm>
        </p:grpSpPr>
        <p:sp>
          <p:nvSpPr>
            <p:cNvPr id="9" name="TextBox 8"/>
            <p:cNvSpPr txBox="1"/>
            <p:nvPr/>
          </p:nvSpPr>
          <p:spPr>
            <a:xfrm>
              <a:off x="1940997" y="1323464"/>
              <a:ext cx="9201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solidFill>
                    <a:prstClr val="black"/>
                  </a:solidFill>
                </a:rPr>
                <a:t>Product Overview</a:t>
              </a:r>
              <a:endParaRPr lang="ko-KR" altLang="en-US" sz="14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/>
        </p:nvGrpSpPr>
        <p:grpSpPr>
          <a:xfrm>
            <a:off x="7103377" y="1379007"/>
            <a:ext cx="2415224" cy="321803"/>
            <a:chOff x="251520" y="1323464"/>
            <a:chExt cx="3960440" cy="321803"/>
          </a:xfrm>
        </p:grpSpPr>
        <p:sp>
          <p:nvSpPr>
            <p:cNvPr id="12" name="TextBox 11"/>
            <p:cNvSpPr txBox="1"/>
            <p:nvPr/>
          </p:nvSpPr>
          <p:spPr>
            <a:xfrm>
              <a:off x="1295872" y="1323464"/>
              <a:ext cx="20729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solidFill>
                    <a:prstClr val="black"/>
                  </a:solidFill>
                </a:rPr>
                <a:t>Product</a:t>
              </a:r>
              <a:r>
                <a:rPr lang="ko-KR" altLang="en-US" sz="1400" b="1" dirty="0">
                  <a:solidFill>
                    <a:prstClr val="black"/>
                  </a:solidFill>
                </a:rPr>
                <a:t> </a:t>
              </a:r>
              <a:r>
                <a:rPr lang="en-US" altLang="ko-KR" sz="1400" b="1" dirty="0">
                  <a:solidFill>
                    <a:prstClr val="black"/>
                  </a:solidFill>
                </a:rPr>
                <a:t>Image</a:t>
              </a:r>
              <a:endParaRPr lang="ko-KR" altLang="en-US" sz="14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251520" y="1645267"/>
              <a:ext cx="39604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7161742" y="1857375"/>
            <a:ext cx="2356859" cy="505378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Clr>
                <a:prstClr val="black"/>
              </a:buClr>
              <a:defRPr lang="ko-KR" altLang="en-US"/>
            </a:pPr>
            <a:endParaRPr lang="en-US" altLang="ko-KR" sz="1100">
              <a:solidFill>
                <a:prstClr val="black"/>
              </a:solidFill>
              <a:latin typeface="풀무원 로하스 OTF Bold"/>
              <a:ea typeface="풀무원 로하스 OTF Bold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838621"/>
              </p:ext>
            </p:extLst>
          </p:nvPr>
        </p:nvGraphicFramePr>
        <p:xfrm>
          <a:off x="469595" y="1857131"/>
          <a:ext cx="6546584" cy="4991537"/>
        </p:xfrm>
        <a:graphic>
          <a:graphicData uri="http://schemas.openxmlformats.org/drawingml/2006/table">
            <a:tbl>
              <a:tblPr/>
              <a:tblGrid>
                <a:gridCol w="1417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660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 Name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Vegetable Yogurt Coconut _ Apple Mango, </a:t>
                      </a:r>
                      <a:r>
                        <a:rPr lang="en-US" altLang="ko-K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Hallabong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(2 types)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114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Food type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Probiotic drink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9723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Product Concept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Coconut cream and plant-based lactic acid bacteria </a:t>
                      </a: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This is a healthy plant-based yogurt made by fermenting coconut cream instead of milk so that anyone can drink it without any discomfort. </a:t>
                      </a: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92075" marR="0" lvl="0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It is made healthier by using plant-based lactic acid bacteria strains.</a:t>
                      </a:r>
                      <a:endPara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1447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Target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People who want to enjoy plant-based yogurt anytime, anywhere   </a:t>
                      </a:r>
                    </a:p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People who have trouble digesting milk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826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Ingredients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>
                        <a:defRPr lang="ko-KR" altLang="en-US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Coconut cream 25%, </a:t>
                      </a:r>
                      <a:r>
                        <a:rPr lang="en-US" altLang="ko-K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Fructooligosaccharide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8%, etc.</a:t>
                      </a:r>
                      <a:endParaRPr lang="en-US" altLang="ko-KR" sz="1200" dirty="0">
                        <a:solidFill>
                          <a:prstClr val="black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907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Volume</a:t>
                      </a:r>
                      <a:endParaRPr lang="ko-KR" alt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190ml / Bottle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8860"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Shelf Life</a:t>
                      </a:r>
                      <a:r>
                        <a:rPr lang="ko-KR" alt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9B37"/>
                    </a:solidFill>
                  </a:tcPr>
                </a:tc>
                <a:tc>
                  <a:txBody>
                    <a:bodyPr/>
                    <a:lstStyle>
                      <a:lvl1pPr marL="0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5039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007943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511915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015886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519858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023829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527801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4031772" algn="l" defTabSz="1007943" rtl="0" eaLnBrk="1" latinLnBrk="1" hangingPunct="1">
                        <a:defRPr sz="1984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21 days at a refrigerated condition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00" marR="7000" marT="700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3" name="그룹 22"/>
          <p:cNvGrpSpPr/>
          <p:nvPr/>
        </p:nvGrpSpPr>
        <p:grpSpPr>
          <a:xfrm>
            <a:off x="7285694" y="2603768"/>
            <a:ext cx="2128001" cy="3092181"/>
            <a:chOff x="6977974" y="0"/>
            <a:chExt cx="1954098" cy="2790826"/>
          </a:xfrm>
        </p:grpSpPr>
        <p:pic>
          <p:nvPicPr>
            <p:cNvPr id="24" name="Picture 2" descr="D:\Users\dnkim\바탕 화면\[김다나]\비케이바이오 홈페이지\비케이바이오 홈페이지 사진\완제OEM썸네일\PB\b_스타벅스_애플망고코코넛_한라봉코코넛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2" t="13124" r="54798" b="7081"/>
            <a:stretch/>
          </p:blipFill>
          <p:spPr bwMode="auto">
            <a:xfrm>
              <a:off x="6977974" y="0"/>
              <a:ext cx="1019176" cy="2790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D:\Users\dnkim\바탕 화면\[김다나]\비케이바이오 홈페이지\비케이바이오 홈페이지 사진\완제OEM썸네일\PB\b_스타벅스_애플망고코코넛_한라봉코코넛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18" t="14052" r="17649" b="8604"/>
            <a:stretch/>
          </p:blipFill>
          <p:spPr bwMode="auto">
            <a:xfrm>
              <a:off x="7979571" y="42863"/>
              <a:ext cx="952501" cy="2705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텍스트 개체 틀 6">
            <a:extLst>
              <a:ext uri="{FF2B5EF4-FFF2-40B4-BE49-F238E27FC236}">
                <a16:creationId xmlns:a16="http://schemas.microsoft.com/office/drawing/2014/main" id="{E945EB77-5766-0C3C-6625-21969EFABD30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Product_ODM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for Starbucks 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70154F58-65A0-A0CD-9B30-E719515E9B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363077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>
            <a:extLst>
              <a:ext uri="{FF2B5EF4-FFF2-40B4-BE49-F238E27FC236}">
                <a16:creationId xmlns:a16="http://schemas.microsoft.com/office/drawing/2014/main" id="{552D3997-A5F6-2793-3147-2A67C4523F92}"/>
              </a:ext>
            </a:extLst>
          </p:cNvPr>
          <p:cNvGrpSpPr/>
          <p:nvPr/>
        </p:nvGrpSpPr>
        <p:grpSpPr>
          <a:xfrm>
            <a:off x="1159134" y="2694098"/>
            <a:ext cx="2320039" cy="3494751"/>
            <a:chOff x="368994" y="1952884"/>
            <a:chExt cx="2320039" cy="3494751"/>
          </a:xfrm>
        </p:grpSpPr>
        <p:sp>
          <p:nvSpPr>
            <p:cNvPr id="21" name="직사각형 20"/>
            <p:cNvSpPr/>
            <p:nvPr/>
          </p:nvSpPr>
          <p:spPr>
            <a:xfrm>
              <a:off x="368994" y="4000059"/>
              <a:ext cx="2320039" cy="1447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- 100mL· ABC juice for detoxification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Thin film evaporation 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  concentration technology applied - - Minimized taste and aroma loss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Distributed in Japanese &amp; Taiwan 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   Amway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68994" y="3431166"/>
              <a:ext cx="1170513" cy="3135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50" b="1" dirty="0">
                  <a:solidFill>
                    <a:srgbClr val="064B86"/>
                  </a:solidFill>
                  <a:latin typeface="맑은 고딕"/>
                  <a:cs typeface="맑은 고딕 Semilight" pitchFamily="50" charset="-127"/>
                </a:rPr>
                <a:t>| PHYTO JUICE</a:t>
              </a: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75808" y="3716859"/>
              <a:ext cx="2181431" cy="3407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solidFill>
                    <a:srgbClr val="79A34A"/>
                  </a:solidFill>
                </a:rPr>
                <a:t>Sales by: Amway Japan, Taiwan</a:t>
              </a:r>
            </a:p>
          </p:txBody>
        </p:sp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0882" y="1952884"/>
              <a:ext cx="778036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DA64F6EB-0F44-A3BC-34F8-B34F95E5DB19}"/>
              </a:ext>
            </a:extLst>
          </p:cNvPr>
          <p:cNvGrpSpPr/>
          <p:nvPr/>
        </p:nvGrpSpPr>
        <p:grpSpPr>
          <a:xfrm>
            <a:off x="7277475" y="2475047"/>
            <a:ext cx="2205621" cy="3822309"/>
            <a:chOff x="7555275" y="1733833"/>
            <a:chExt cx="2205621" cy="3822309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967302B4-2E30-27D5-A383-B8AE081B2C96}"/>
                </a:ext>
              </a:extLst>
            </p:cNvPr>
            <p:cNvSpPr/>
            <p:nvPr/>
          </p:nvSpPr>
          <p:spPr>
            <a:xfrm>
              <a:off x="7576596" y="4283165"/>
              <a:ext cx="2184300" cy="12729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- 70mL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Juice for babies and children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Prune</a:t>
              </a:r>
              <a:r>
                <a:rPr lang="ko-KR" altLang="en-US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 </a:t>
              </a: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: Gut Health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Pear/ </a:t>
              </a:r>
              <a:r>
                <a:rPr lang="en-US" altLang="ko-KR" sz="105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Balloonflower</a:t>
              </a:r>
              <a:r>
                <a:rPr lang="ko-KR" altLang="en-US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 </a:t>
              </a: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:    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  Bronchial Health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FF96C6E8-2409-4CDB-8BA1-28FFC1F3A8F6}"/>
                </a:ext>
              </a:extLst>
            </p:cNvPr>
            <p:cNvSpPr/>
            <p:nvPr/>
          </p:nvSpPr>
          <p:spPr>
            <a:xfrm>
              <a:off x="7622573" y="3443932"/>
              <a:ext cx="1608133" cy="5458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50" b="1" dirty="0">
                  <a:solidFill>
                    <a:srgbClr val="064B86"/>
                  </a:solidFill>
                  <a:latin typeface="맑은 고딕"/>
                  <a:cs typeface="맑은 고딕 Semilight" pitchFamily="50" charset="-127"/>
                </a:rPr>
                <a:t>| Baby Prune /</a:t>
              </a:r>
              <a:r>
                <a:rPr lang="ko-KR" altLang="en-US" sz="1050" b="1" dirty="0">
                  <a:solidFill>
                    <a:srgbClr val="064B86"/>
                  </a:solidFill>
                  <a:latin typeface="맑은 고딕"/>
                  <a:cs typeface="맑은 고딕 Semilight" pitchFamily="50" charset="-127"/>
                </a:rPr>
                <a:t> </a:t>
              </a:r>
              <a:r>
                <a:rPr lang="en-US" altLang="ko-KR" sz="1050" b="1" dirty="0">
                  <a:solidFill>
                    <a:srgbClr val="064B86"/>
                  </a:solidFill>
                  <a:latin typeface="맑은 고딕"/>
                  <a:cs typeface="맑은 고딕 Semilight" pitchFamily="50" charset="-127"/>
                </a:rPr>
                <a:t>Pear /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b="1" dirty="0">
                  <a:solidFill>
                    <a:srgbClr val="064B86"/>
                  </a:solidFill>
                  <a:latin typeface="맑은 고딕"/>
                  <a:cs typeface="맑은 고딕 Semilight" pitchFamily="50" charset="-127"/>
                </a:rPr>
                <a:t>  </a:t>
              </a:r>
              <a:r>
                <a:rPr lang="en-US" altLang="ko-KR" sz="1050" b="1" dirty="0" err="1">
                  <a:solidFill>
                    <a:srgbClr val="064B86"/>
                  </a:solidFill>
                  <a:latin typeface="맑은 고딕"/>
                  <a:cs typeface="맑은 고딕 Semilight" pitchFamily="50" charset="-127"/>
                </a:rPr>
                <a:t>Balloonflower</a:t>
              </a:r>
              <a:r>
                <a:rPr lang="en-US" sz="1050" b="1" dirty="0">
                  <a:solidFill>
                    <a:srgbClr val="064B86"/>
                  </a:solidFill>
                  <a:latin typeface="맑은 고딕"/>
                  <a:cs typeface="맑은 고딕 Semilight" pitchFamily="50" charset="-127"/>
                </a:rPr>
                <a:t> Juice</a:t>
              </a:r>
              <a:endParaRPr lang="en-US" altLang="ko-KR" sz="1050" b="1" dirty="0">
                <a:solidFill>
                  <a:srgbClr val="064B86"/>
                </a:solidFill>
                <a:latin typeface="맑은 고딕"/>
                <a:cs typeface="맑은 고딕 Semilight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D7BC4B0-6AF2-B622-6EAF-E66421BA4AE9}"/>
                </a:ext>
              </a:extLst>
            </p:cNvPr>
            <p:cNvSpPr/>
            <p:nvPr/>
          </p:nvSpPr>
          <p:spPr>
            <a:xfrm>
              <a:off x="7576596" y="3913487"/>
              <a:ext cx="1281761" cy="3407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b="1" dirty="0">
                  <a:solidFill>
                    <a:srgbClr val="79A34A"/>
                  </a:solidFill>
                </a:rPr>
                <a:t> </a:t>
              </a:r>
              <a:r>
                <a:rPr lang="en-US" altLang="ko-KR" sz="1200" b="1" dirty="0">
                  <a:solidFill>
                    <a:srgbClr val="79A34A"/>
                  </a:solidFill>
                </a:rPr>
                <a:t>Sales by</a:t>
              </a:r>
              <a:r>
                <a:rPr lang="ko-KR" altLang="en-US" sz="1200" b="1" dirty="0">
                  <a:solidFill>
                    <a:srgbClr val="79A34A"/>
                  </a:solidFill>
                </a:rPr>
                <a:t> </a:t>
              </a:r>
              <a:r>
                <a:rPr lang="en-US" altLang="ko-KR" sz="1200" b="1" dirty="0">
                  <a:solidFill>
                    <a:srgbClr val="79A34A"/>
                  </a:solidFill>
                </a:rPr>
                <a:t>: </a:t>
              </a:r>
              <a:r>
                <a:rPr lang="en-US" altLang="ko-KR" sz="1200" b="1" dirty="0" err="1">
                  <a:solidFill>
                    <a:srgbClr val="79A34A"/>
                  </a:solidFill>
                </a:rPr>
                <a:t>Bebest</a:t>
              </a:r>
              <a:endParaRPr lang="en-US" altLang="ko-KR" sz="1200" b="1" dirty="0">
                <a:solidFill>
                  <a:srgbClr val="79A34A"/>
                </a:solidFill>
              </a:endParaRPr>
            </a:p>
          </p:txBody>
        </p:sp>
        <p:pic>
          <p:nvPicPr>
            <p:cNvPr id="32" name="Picture 3" descr="C:\Users\dnkim\Desktop\베베스트_아기푸른주스_누끼.png">
              <a:extLst>
                <a:ext uri="{FF2B5EF4-FFF2-40B4-BE49-F238E27FC236}">
                  <a16:creationId xmlns:a16="http://schemas.microsoft.com/office/drawing/2014/main" id="{1501C461-CBB0-3DAF-969C-35A70082F2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65" b="8135"/>
            <a:stretch/>
          </p:blipFill>
          <p:spPr bwMode="auto">
            <a:xfrm>
              <a:off x="7555275" y="1733833"/>
              <a:ext cx="1672197" cy="166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7910ADB6-A6AB-CAE3-DDC1-F71F69A3061D}"/>
              </a:ext>
            </a:extLst>
          </p:cNvPr>
          <p:cNvGrpSpPr/>
          <p:nvPr/>
        </p:nvGrpSpPr>
        <p:grpSpPr>
          <a:xfrm>
            <a:off x="3689043" y="2599653"/>
            <a:ext cx="3281110" cy="3455329"/>
            <a:chOff x="4423185" y="1858439"/>
            <a:chExt cx="3281110" cy="3455329"/>
          </a:xfrm>
        </p:grpSpPr>
        <p:sp>
          <p:nvSpPr>
            <p:cNvPr id="39" name="직사각형 38"/>
            <p:cNvSpPr/>
            <p:nvPr/>
          </p:nvSpPr>
          <p:spPr>
            <a:xfrm>
              <a:off x="4453922" y="3434456"/>
              <a:ext cx="3250373" cy="5674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50" b="1" dirty="0">
                  <a:solidFill>
                    <a:srgbClr val="064B86"/>
                  </a:solidFill>
                  <a:latin typeface="맑은 고딕"/>
                  <a:cs typeface="맑은 고딕 Semilight" pitchFamily="50" charset="-127"/>
                </a:rPr>
                <a:t>| 4 types of puree made as is (squash/   banana/apple/pear/mixed vegetables)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423185" y="3881838"/>
              <a:ext cx="1190903" cy="3407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solidFill>
                    <a:srgbClr val="79A34A"/>
                  </a:solidFill>
                </a:rPr>
                <a:t>Sales</a:t>
              </a:r>
              <a:r>
                <a:rPr lang="ko-KR" altLang="en-US" sz="1200" b="1" dirty="0">
                  <a:solidFill>
                    <a:srgbClr val="79A34A"/>
                  </a:solidFill>
                </a:rPr>
                <a:t> </a:t>
              </a:r>
              <a:r>
                <a:rPr lang="en-US" altLang="ko-KR" sz="1200" b="1" dirty="0">
                  <a:solidFill>
                    <a:srgbClr val="79A34A"/>
                  </a:solidFill>
                </a:rPr>
                <a:t>by</a:t>
              </a:r>
              <a:r>
                <a:rPr lang="ko-KR" altLang="en-US" sz="1200" b="1" dirty="0">
                  <a:solidFill>
                    <a:srgbClr val="79A34A"/>
                  </a:solidFill>
                </a:rPr>
                <a:t> </a:t>
              </a:r>
              <a:r>
                <a:rPr lang="en-US" altLang="ko-KR" sz="1200" b="1" dirty="0">
                  <a:solidFill>
                    <a:srgbClr val="79A34A"/>
                  </a:solidFill>
                </a:rPr>
                <a:t>: ORGA</a:t>
              </a: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786192" y="4283165"/>
              <a:ext cx="2560359" cy="10306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- 100mL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Maintaining fresh taste with hot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  water sterilization method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0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맑은 고딕"/>
                </a:rPr>
                <a:t>- Puree type fruit juice for children</a:t>
              </a:r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F9F98D9D-EC73-7DF0-1731-EE333CAB90C0}"/>
                </a:ext>
              </a:extLst>
            </p:cNvPr>
            <p:cNvGrpSpPr/>
            <p:nvPr/>
          </p:nvGrpSpPr>
          <p:grpSpPr>
            <a:xfrm>
              <a:off x="5090288" y="1858439"/>
              <a:ext cx="1716266" cy="1524581"/>
              <a:chOff x="1664968" y="4609840"/>
              <a:chExt cx="1716266" cy="1524581"/>
            </a:xfrm>
          </p:grpSpPr>
          <p:pic>
            <p:nvPicPr>
              <p:cNvPr id="43" name="Picture 2" descr="C:\Users\dnkim\Desktop\올가_그대로갈아만든_사과퓨레_누끼.png">
                <a:extLst>
                  <a:ext uri="{FF2B5EF4-FFF2-40B4-BE49-F238E27FC236}">
                    <a16:creationId xmlns:a16="http://schemas.microsoft.com/office/drawing/2014/main" id="{B415C9A3-4515-4479-84D1-76B1279529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4954" y="4655154"/>
                <a:ext cx="836280" cy="13433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3" descr="C:\Users\dnkim\Desktop\올가_그대로갈아만든_배퓨레_누끼.png">
                <a:extLst>
                  <a:ext uri="{FF2B5EF4-FFF2-40B4-BE49-F238E27FC236}">
                    <a16:creationId xmlns:a16="http://schemas.microsoft.com/office/drawing/2014/main" id="{7C1912CC-F74C-69F3-07F9-1366F69001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4968" y="4609840"/>
                <a:ext cx="818487" cy="14190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4" descr="C:\Users\dnkim\Desktop\올가_그대로갈아만든_단호박바나나퓨레_누끼.png">
                <a:extLst>
                  <a:ext uri="{FF2B5EF4-FFF2-40B4-BE49-F238E27FC236}">
                    <a16:creationId xmlns:a16="http://schemas.microsoft.com/office/drawing/2014/main" id="{F612CC95-E996-7B96-EB92-96AEA83A7F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1155" y="4680075"/>
                <a:ext cx="936743" cy="14543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2" name="직사각형 21"/>
          <p:cNvSpPr/>
          <p:nvPr/>
        </p:nvSpPr>
        <p:spPr>
          <a:xfrm>
            <a:off x="597529" y="1258158"/>
            <a:ext cx="8971984" cy="5888052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Clr>
                <a:prstClr val="black"/>
              </a:buClr>
              <a:defRPr lang="ko-KR" altLang="en-US"/>
            </a:pPr>
            <a:endParaRPr lang="en-US" altLang="ko-KR" sz="1100">
              <a:solidFill>
                <a:prstClr val="black"/>
              </a:solidFill>
              <a:latin typeface="풀무원 로하스 OTF Bold"/>
              <a:ea typeface="풀무원 로하스 OTF Bold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E4E7938-9790-18E8-02A2-CCFD0BDC7477}"/>
              </a:ext>
            </a:extLst>
          </p:cNvPr>
          <p:cNvCxnSpPr>
            <a:cxnSpLocks/>
          </p:cNvCxnSpPr>
          <p:nvPr/>
        </p:nvCxnSpPr>
        <p:spPr>
          <a:xfrm>
            <a:off x="3509909" y="2591955"/>
            <a:ext cx="0" cy="35239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BE4E7938-9790-18E8-02A2-CCFD0BDC7477}"/>
              </a:ext>
            </a:extLst>
          </p:cNvPr>
          <p:cNvCxnSpPr>
            <a:cxnSpLocks/>
          </p:cNvCxnSpPr>
          <p:nvPr/>
        </p:nvCxnSpPr>
        <p:spPr>
          <a:xfrm>
            <a:off x="6822284" y="2628605"/>
            <a:ext cx="0" cy="35239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BE4E7938-9790-18E8-02A2-CCFD0BDC7477}"/>
              </a:ext>
            </a:extLst>
          </p:cNvPr>
          <p:cNvCxnSpPr>
            <a:cxnSpLocks/>
          </p:cNvCxnSpPr>
          <p:nvPr/>
        </p:nvCxnSpPr>
        <p:spPr>
          <a:xfrm>
            <a:off x="1159134" y="2605468"/>
            <a:ext cx="772323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835" y="1628368"/>
            <a:ext cx="1707621" cy="755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567" y="1628368"/>
            <a:ext cx="1623334" cy="74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023" y="1620489"/>
            <a:ext cx="1499006" cy="76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텍스트 개체 틀 6">
            <a:extLst>
              <a:ext uri="{FF2B5EF4-FFF2-40B4-BE49-F238E27FC236}">
                <a16:creationId xmlns:a16="http://schemas.microsoft.com/office/drawing/2014/main" id="{1A15F0C8-DF24-F404-9D44-DF73BF56D01D}"/>
              </a:ext>
            </a:extLst>
          </p:cNvPr>
          <p:cNvSpPr txBox="1">
            <a:spLocks/>
          </p:cNvSpPr>
          <p:nvPr/>
        </p:nvSpPr>
        <p:spPr>
          <a:xfrm>
            <a:off x="1209067" y="677046"/>
            <a:ext cx="7001649" cy="323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Product_ODM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customers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0D94BE0B-3BD0-6861-D309-10EE3F6D5E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151" y="547039"/>
            <a:ext cx="834171" cy="677108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5</a:t>
            </a:r>
            <a:endParaRPr lang="ko-KR" altLang="en-US" sz="4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B32DEA2-A0D3-2D04-4AE6-3F54EF09D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721" y="6332387"/>
            <a:ext cx="1005206" cy="68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03110AB1-B76C-B8EA-15DD-03F32A3CE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30" y="6334874"/>
            <a:ext cx="971023" cy="67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A5A81A88-D725-F5FF-7380-9A2A003C0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851" y="6332387"/>
            <a:ext cx="994739" cy="67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8A1576F0-8EAC-3DFD-3729-C7424B3DC804}"/>
              </a:ext>
            </a:extLst>
          </p:cNvPr>
          <p:cNvSpPr/>
          <p:nvPr/>
        </p:nvSpPr>
        <p:spPr>
          <a:xfrm>
            <a:off x="3732547" y="5960860"/>
            <a:ext cx="1138453" cy="3034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>
                <a:solidFill>
                  <a:srgbClr val="064B86"/>
                </a:solidFill>
                <a:latin typeface="맑은 고딕"/>
                <a:cs typeface="맑은 고딕 Semilight" pitchFamily="50" charset="-127"/>
              </a:rPr>
              <a:t>| Organic Juice</a:t>
            </a:r>
          </a:p>
        </p:txBody>
      </p:sp>
    </p:spTree>
    <p:extLst>
      <p:ext uri="{BB962C8B-B14F-4D97-AF65-F5344CB8AC3E}">
        <p14:creationId xmlns:p14="http://schemas.microsoft.com/office/powerpoint/2010/main" val="1619626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2649F3B-734B-4B21-BC2C-1FA0B19F7C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6" y="742450"/>
            <a:ext cx="6061073" cy="5257322"/>
          </a:xfrm>
          <a:prstGeom prst="rect">
            <a:avLst/>
          </a:prstGeom>
        </p:spPr>
      </p:pic>
      <p:sp>
        <p:nvSpPr>
          <p:cNvPr id="5" name="타원 4">
            <a:extLst>
              <a:ext uri="{FF2B5EF4-FFF2-40B4-BE49-F238E27FC236}">
                <a16:creationId xmlns:a16="http://schemas.microsoft.com/office/drawing/2014/main" id="{6C1BB233-EC10-4CBC-BF17-3DB26EDC4D02}"/>
              </a:ext>
            </a:extLst>
          </p:cNvPr>
          <p:cNvSpPr/>
          <p:nvPr/>
        </p:nvSpPr>
        <p:spPr>
          <a:xfrm>
            <a:off x="3187199" y="4865980"/>
            <a:ext cx="1156679" cy="1353716"/>
          </a:xfrm>
          <a:prstGeom prst="ellipse">
            <a:avLst/>
          </a:prstGeom>
          <a:solidFill>
            <a:srgbClr val="20A063">
              <a:alpha val="87451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1006">
              <a:defRPr/>
            </a:pPr>
            <a:endParaRPr lang="ko-KR" altLang="en-US" sz="1242" dirty="0">
              <a:solidFill>
                <a:prstClr val="white"/>
              </a:solidFill>
              <a:latin typeface="Calibri"/>
              <a:ea typeface="나눔고딕" panose="020D0604000000000000" pitchFamily="50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1E9BE5BD-D706-4AC7-A85D-31300713BBDC}"/>
              </a:ext>
            </a:extLst>
          </p:cNvPr>
          <p:cNvSpPr/>
          <p:nvPr/>
        </p:nvSpPr>
        <p:spPr>
          <a:xfrm>
            <a:off x="5468580" y="4835750"/>
            <a:ext cx="1138995" cy="1353716"/>
          </a:xfrm>
          <a:prstGeom prst="ellipse">
            <a:avLst/>
          </a:pr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1006">
              <a:defRPr/>
            </a:pPr>
            <a:endParaRPr lang="ko-KR" altLang="en-US" sz="1396" dirty="0">
              <a:solidFill>
                <a:prstClr val="white"/>
              </a:solidFill>
              <a:latin typeface="Calibri"/>
              <a:ea typeface="나눔고딕" panose="020D0604000000000000" pitchFamily="50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BCC0BF68-26CF-4577-AE11-685B33710835}"/>
              </a:ext>
            </a:extLst>
          </p:cNvPr>
          <p:cNvSpPr/>
          <p:nvPr/>
        </p:nvSpPr>
        <p:spPr>
          <a:xfrm>
            <a:off x="2141717" y="4419925"/>
            <a:ext cx="1114390" cy="1353715"/>
          </a:xfrm>
          <a:prstGeom prst="ellipse">
            <a:avLst/>
          </a:prstGeom>
          <a:solidFill>
            <a:srgbClr val="2A9C24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1006">
              <a:defRPr/>
            </a:pPr>
            <a:endParaRPr lang="ko-KR" altLang="en-US" sz="1396" dirty="0">
              <a:solidFill>
                <a:prstClr val="white"/>
              </a:solidFill>
              <a:latin typeface="Calibri"/>
              <a:ea typeface="나눔고딕" panose="020D0604000000000000" pitchFamily="50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A60B24B8-218E-41E8-B356-7C9E667B7D8C}"/>
              </a:ext>
            </a:extLst>
          </p:cNvPr>
          <p:cNvSpPr/>
          <p:nvPr/>
        </p:nvSpPr>
        <p:spPr>
          <a:xfrm>
            <a:off x="6550629" y="4460256"/>
            <a:ext cx="1131231" cy="1353715"/>
          </a:xfrm>
          <a:prstGeom prst="ellipse">
            <a:avLst/>
          </a:prstGeom>
          <a:solidFill>
            <a:srgbClr val="00B0F0">
              <a:alpha val="88000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1006">
              <a:defRPr/>
            </a:pPr>
            <a:endParaRPr lang="ko-KR" altLang="en-US" sz="1242" dirty="0">
              <a:ln>
                <a:solidFill>
                  <a:prstClr val="white"/>
                </a:solidFill>
              </a:ln>
              <a:solidFill>
                <a:prstClr val="white">
                  <a:alpha val="2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D0E8B0A-2AE8-49EB-82A0-883BBDC3664F}"/>
              </a:ext>
            </a:extLst>
          </p:cNvPr>
          <p:cNvSpPr/>
          <p:nvPr/>
        </p:nvSpPr>
        <p:spPr>
          <a:xfrm>
            <a:off x="6435162" y="4897603"/>
            <a:ext cx="1401437" cy="47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1006">
              <a:defRPr/>
            </a:pPr>
            <a:r>
              <a:rPr lang="en-US" altLang="ko-KR" sz="1242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Global supply</a:t>
            </a:r>
            <a:r>
              <a:rPr lang="ko-KR" altLang="en-US" sz="1242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242" b="1" dirty="0">
              <a:ln>
                <a:solidFill>
                  <a:prstClr val="white">
                    <a:alpha val="20000"/>
                  </a:prstClr>
                </a:solidFill>
              </a:ln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391006">
              <a:defRPr/>
            </a:pPr>
            <a:r>
              <a:rPr lang="en-US" altLang="ko-KR" sz="1242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network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E38506C-F9F8-488E-9001-FC42A0C4D52E}"/>
              </a:ext>
            </a:extLst>
          </p:cNvPr>
          <p:cNvSpPr/>
          <p:nvPr/>
        </p:nvSpPr>
        <p:spPr>
          <a:xfrm>
            <a:off x="2006417" y="4546361"/>
            <a:ext cx="1338030" cy="1048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1006">
              <a:defRPr/>
            </a:pPr>
            <a:r>
              <a:rPr lang="en-US" altLang="ko-KR" sz="1242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Customer network : Custom made</a:t>
            </a:r>
          </a:p>
          <a:p>
            <a:pPr algn="ctr" defTabSz="391006">
              <a:defRPr/>
            </a:pPr>
            <a:r>
              <a:rPr lang="en-US" altLang="ko-KR" sz="1242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New sourcing</a:t>
            </a:r>
          </a:p>
          <a:p>
            <a:pPr algn="ctr" defTabSz="391006">
              <a:defRPr/>
            </a:pPr>
            <a:r>
              <a:rPr lang="en-US" altLang="ko-KR" sz="1242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Blending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33E8A0-DCCE-401E-B7A2-875AD4DA437D}"/>
              </a:ext>
            </a:extLst>
          </p:cNvPr>
          <p:cNvSpPr/>
          <p:nvPr/>
        </p:nvSpPr>
        <p:spPr>
          <a:xfrm>
            <a:off x="3091296" y="5055686"/>
            <a:ext cx="1323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1006">
              <a:defRPr/>
            </a:pPr>
            <a:r>
              <a:rPr lang="en-US" altLang="ko-KR" sz="12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Advanced Process :</a:t>
            </a:r>
          </a:p>
          <a:p>
            <a:pPr algn="ctr" defTabSz="391006">
              <a:defRPr/>
            </a:pPr>
            <a:r>
              <a:rPr lang="en-US" altLang="ko-KR" sz="12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Extraction</a:t>
            </a:r>
          </a:p>
          <a:p>
            <a:pPr algn="ctr" defTabSz="391006">
              <a:defRPr/>
            </a:pPr>
            <a:r>
              <a:rPr lang="en-US" altLang="ko-KR" sz="12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Concentration</a:t>
            </a:r>
          </a:p>
          <a:p>
            <a:pPr algn="ctr" defTabSz="391006">
              <a:defRPr/>
            </a:pPr>
            <a:r>
              <a:rPr lang="en-US" altLang="ko-KR" sz="12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Mixing</a:t>
            </a:r>
          </a:p>
          <a:p>
            <a:pPr algn="ctr" defTabSz="391006">
              <a:defRPr/>
            </a:pPr>
            <a:endParaRPr lang="ko-KR" altLang="en-US" sz="1200" b="1" dirty="0">
              <a:ln>
                <a:solidFill>
                  <a:prstClr val="white">
                    <a:alpha val="20000"/>
                  </a:prstClr>
                </a:solidFill>
              </a:ln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D72FF47-C857-4F4B-B351-6727E82B6B07}"/>
              </a:ext>
            </a:extLst>
          </p:cNvPr>
          <p:cNvSpPr/>
          <p:nvPr/>
        </p:nvSpPr>
        <p:spPr>
          <a:xfrm>
            <a:off x="5378745" y="5259051"/>
            <a:ext cx="1323250" cy="47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1006">
              <a:defRPr/>
            </a:pPr>
            <a:r>
              <a:rPr lang="en-US" altLang="ko-KR" sz="1242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R&amp;D with </a:t>
            </a:r>
          </a:p>
          <a:p>
            <a:pPr algn="ctr" defTabSz="391006">
              <a:defRPr/>
            </a:pPr>
            <a:r>
              <a:rPr lang="en-US" altLang="ko-KR" sz="1242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customers</a:t>
            </a:r>
            <a:endParaRPr lang="ko-KR" altLang="en-US" sz="1242" b="1" dirty="0">
              <a:ln>
                <a:solidFill>
                  <a:prstClr val="white">
                    <a:alpha val="20000"/>
                  </a:prstClr>
                </a:solidFill>
              </a:ln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1C15A0B3-2281-450E-856F-BF606C85895D}"/>
              </a:ext>
            </a:extLst>
          </p:cNvPr>
          <p:cNvSpPr/>
          <p:nvPr/>
        </p:nvSpPr>
        <p:spPr>
          <a:xfrm>
            <a:off x="4340012" y="4886528"/>
            <a:ext cx="1147623" cy="1353716"/>
          </a:xfrm>
          <a:prstGeom prst="ellipse">
            <a:avLst/>
          </a:prstGeom>
          <a:solidFill>
            <a:srgbClr val="002060">
              <a:alpha val="87451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91006">
              <a:defRPr/>
            </a:pPr>
            <a:endParaRPr lang="ko-KR" altLang="en-US" sz="1242" dirty="0">
              <a:solidFill>
                <a:prstClr val="white"/>
              </a:solidFill>
              <a:latin typeface="Calibri"/>
              <a:ea typeface="나눔고딕" panose="020D0604000000000000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3D652BC-7803-4B3C-9ADD-C112DA6C21D0}"/>
              </a:ext>
            </a:extLst>
          </p:cNvPr>
          <p:cNvSpPr/>
          <p:nvPr/>
        </p:nvSpPr>
        <p:spPr>
          <a:xfrm>
            <a:off x="4312200" y="4966329"/>
            <a:ext cx="1199713" cy="1321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1006">
              <a:defRPr/>
            </a:pPr>
            <a:r>
              <a:rPr lang="ko-KR" altLang="en-US" sz="1242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HACCP</a:t>
            </a:r>
          </a:p>
          <a:p>
            <a:pPr algn="ctr" defTabSz="391006">
              <a:defRPr/>
            </a:pPr>
            <a:r>
              <a:rPr lang="en-US" altLang="ko-KR" sz="11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GMP</a:t>
            </a:r>
          </a:p>
          <a:p>
            <a:pPr algn="ctr" defTabSz="391006">
              <a:defRPr/>
            </a:pPr>
            <a:r>
              <a:rPr lang="en-US" altLang="ko-KR" sz="11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Organic</a:t>
            </a:r>
          </a:p>
          <a:p>
            <a:pPr algn="ctr" defTabSz="391006">
              <a:defRPr/>
            </a:pPr>
            <a:r>
              <a:rPr lang="en-US" altLang="ko-KR" sz="11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HALAL</a:t>
            </a:r>
          </a:p>
          <a:p>
            <a:pPr algn="ctr" defTabSz="391006">
              <a:defRPr/>
            </a:pPr>
            <a:r>
              <a:rPr lang="en-US" altLang="ko-KR" sz="11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Green</a:t>
            </a:r>
            <a:r>
              <a:rPr lang="ko-KR" altLang="en-US" sz="11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n>
                  <a:solidFill>
                    <a:prstClr val="white">
                      <a:alpha val="2000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Technology</a:t>
            </a:r>
          </a:p>
          <a:p>
            <a:pPr algn="ctr" defTabSz="391006">
              <a:defRPr/>
            </a:pPr>
            <a:endParaRPr lang="ko-KR" altLang="en-US" sz="1242" b="1" dirty="0">
              <a:ln>
                <a:solidFill>
                  <a:prstClr val="white">
                    <a:alpha val="20000"/>
                  </a:prstClr>
                </a:solidFill>
              </a:ln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7" name="Picture 2" descr="CSR - Coptech Wire Industry">
            <a:extLst>
              <a:ext uri="{FF2B5EF4-FFF2-40B4-BE49-F238E27FC236}">
                <a16:creationId xmlns:a16="http://schemas.microsoft.com/office/drawing/2014/main" id="{8B2DF823-3E17-4D34-A857-3969424D1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410" y="3371111"/>
            <a:ext cx="1653868" cy="1480793"/>
          </a:xfrm>
          <a:prstGeom prst="ellipse">
            <a:avLst/>
          </a:prstGeom>
          <a:noFill/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235573-69A0-4236-3CD0-ACC1D581468D}"/>
              </a:ext>
            </a:extLst>
          </p:cNvPr>
          <p:cNvSpPr txBox="1"/>
          <p:nvPr/>
        </p:nvSpPr>
        <p:spPr>
          <a:xfrm>
            <a:off x="1931095" y="1831045"/>
            <a:ext cx="6061073" cy="513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91006">
              <a:defRPr/>
            </a:pPr>
            <a:r>
              <a:rPr lang="en-US" altLang="ko-KR" sz="2737" b="1" dirty="0">
                <a:ln>
                  <a:solidFill>
                    <a:srgbClr val="748A9C">
                      <a:alpha val="10000"/>
                    </a:srgb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Food Tech Solution</a:t>
            </a:r>
            <a:endParaRPr lang="ko-KR" altLang="en-US" sz="2737" b="1" dirty="0">
              <a:ln>
                <a:solidFill>
                  <a:srgbClr val="748A9C">
                    <a:alpha val="10000"/>
                  </a:srgb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텍스트 개체 틀 6">
            <a:extLst>
              <a:ext uri="{FF2B5EF4-FFF2-40B4-BE49-F238E27FC236}">
                <a16:creationId xmlns:a16="http://schemas.microsoft.com/office/drawing/2014/main" id="{B9EB984E-6D1F-A42F-4967-870BBA41DBD5}"/>
              </a:ext>
            </a:extLst>
          </p:cNvPr>
          <p:cNvSpPr txBox="1">
            <a:spLocks/>
          </p:cNvSpPr>
          <p:nvPr/>
        </p:nvSpPr>
        <p:spPr>
          <a:xfrm>
            <a:off x="1300507" y="677046"/>
            <a:ext cx="5491607" cy="3397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1007943" rtl="0" eaLnBrk="1" latinLnBrk="1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100" b="1" kern="120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defRPr>
            </a:lvl1pPr>
            <a:lvl2pPr marL="75595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1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67509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ko-KR" altLang="en-US"/>
            </a:pP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Vision</a:t>
            </a:r>
          </a:p>
        </p:txBody>
      </p:sp>
      <p:sp>
        <p:nvSpPr>
          <p:cNvPr id="20" name="텍스트 개체 틀 2">
            <a:extLst>
              <a:ext uri="{FF2B5EF4-FFF2-40B4-BE49-F238E27FC236}">
                <a16:creationId xmlns:a16="http://schemas.microsoft.com/office/drawing/2014/main" id="{FC57620A-725C-7DBC-EF27-31095DBD31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490" y="549909"/>
            <a:ext cx="1168399" cy="677108"/>
          </a:xfrm>
        </p:spPr>
        <p:txBody>
          <a:bodyPr>
            <a:noAutofit/>
          </a:bodyPr>
          <a:lstStyle/>
          <a:p>
            <a:pPr algn="ctr"/>
            <a:r>
              <a:rPr lang="en-US" altLang="ko-KR" sz="4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lang="ko-KR" altLang="en-US" sz="4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883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70" y="3278150"/>
            <a:ext cx="2240686" cy="84443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8D1FECEC-32DD-4869-AA16-2823FC2FCBA9}"/>
              </a:ext>
            </a:extLst>
          </p:cNvPr>
          <p:cNvSpPr/>
          <p:nvPr/>
        </p:nvSpPr>
        <p:spPr>
          <a:xfrm>
            <a:off x="437862" y="6351217"/>
            <a:ext cx="9204902" cy="755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6204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Headquarters/Factory 2706-38, </a:t>
            </a:r>
            <a:r>
              <a:rPr lang="en-US" altLang="ko-KR" sz="1000" dirty="0" err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Iljudong-ro</a:t>
            </a:r>
            <a:r>
              <a: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1000" dirty="0" err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Gujwa-eup</a:t>
            </a:r>
            <a:r>
              <a: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Jeju-</a:t>
            </a:r>
            <a:r>
              <a:rPr lang="en-US" altLang="ko-KR" sz="1000" dirty="0" err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si</a:t>
            </a:r>
            <a:r>
              <a: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Jeju Special Self-Governing Province (</a:t>
            </a:r>
            <a:r>
              <a:rPr lang="en-US" altLang="ko-KR" sz="1000" dirty="0" err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Yongam</a:t>
            </a:r>
            <a:r>
              <a: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Marine Industry Complex), ROK</a:t>
            </a:r>
          </a:p>
          <a:p>
            <a:pPr algn="ctr" defTabSz="96204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Seoul Sales Office 4th floor, IB Tower, 19-7 </a:t>
            </a:r>
            <a:r>
              <a:rPr lang="en-US" altLang="ko-KR" sz="1000" dirty="0" err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Nambusunhwan-ro</a:t>
            </a:r>
            <a:r>
              <a: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350-gil, </a:t>
            </a:r>
            <a:r>
              <a:rPr lang="en-US" altLang="ko-KR" sz="1000" dirty="0" err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Seocho-gu</a:t>
            </a:r>
            <a:r>
              <a: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Seoul, ROK</a:t>
            </a:r>
          </a:p>
          <a:p>
            <a:pPr algn="ctr" defTabSz="96204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Tel</a:t>
            </a:r>
            <a:r>
              <a:rPr kumimoji="0"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+82-(0)</a:t>
            </a:r>
            <a:r>
              <a: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64-753-8600  </a:t>
            </a:r>
            <a:r>
              <a:rPr kumimoji="0"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Fax : +82-(0)64-782-6188 </a:t>
            </a:r>
            <a:r>
              <a:rPr kumimoji="0" lang="ko-KR" altLang="en-US" sz="1000" dirty="0" err="1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ㅣ</a:t>
            </a:r>
            <a:r>
              <a:rPr kumimoji="0" lang="en-US" altLang="ko-KR" sz="1000" dirty="0">
                <a:ln>
                  <a:solidFill>
                    <a:schemeClr val="tx1">
                      <a:lumMod val="75000"/>
                      <a:lumOff val="25000"/>
                      <a:alpha val="2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 b="1" dirty="0">
                <a:ln>
                  <a:solidFill>
                    <a:schemeClr val="tx1">
                      <a:alpha val="2000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www.bkbio.com</a:t>
            </a:r>
            <a:endParaRPr kumimoji="0" lang="ko-KR" altLang="en-US" sz="1100" b="1" dirty="0">
              <a:ln>
                <a:solidFill>
                  <a:schemeClr val="tx1">
                    <a:alpha val="2000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8107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3">
      <a:majorFont>
        <a:latin typeface="Calibri Light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45864</TotalTime>
  <Words>3729</Words>
  <Application>Microsoft Office PowerPoint</Application>
  <PresentationFormat>사용자 지정</PresentationFormat>
  <Paragraphs>768</Paragraphs>
  <Slides>30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30</vt:i4>
      </vt:variant>
    </vt:vector>
  </HeadingPairs>
  <TitlesOfParts>
    <vt:vector size="40" baseType="lpstr">
      <vt:lpstr>나눔고딕</vt:lpstr>
      <vt:lpstr>맑은 고딕</vt:lpstr>
      <vt:lpstr>풀무원 로하스 OTF Bold</vt:lpstr>
      <vt:lpstr>Arial</vt:lpstr>
      <vt:lpstr>Calibri</vt:lpstr>
      <vt:lpstr>Calibri Light</vt:lpstr>
      <vt:lpstr>Times New Roman</vt:lpstr>
      <vt:lpstr>Wingdings</vt:lpstr>
      <vt:lpstr>Office Theme</vt:lpstr>
      <vt:lpstr>4_Office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HYUK JOON CHOI</cp:lastModifiedBy>
  <cp:revision>1572</cp:revision>
  <cp:lastPrinted>2023-12-06T00:39:33Z</cp:lastPrinted>
  <dcterms:created xsi:type="dcterms:W3CDTF">2019-03-27T04:55:24Z</dcterms:created>
  <dcterms:modified xsi:type="dcterms:W3CDTF">2026-06-13T01:25:25Z</dcterms:modified>
</cp:coreProperties>
</file>